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Опасности </a:t>
            </a:r>
            <a:r>
              <a:rPr lang="ru-RU" dirty="0" err="1" smtClean="0">
                <a:solidFill>
                  <a:srgbClr val="C00000"/>
                </a:solidFill>
              </a:rPr>
              <a:t>киберугроз</a:t>
            </a:r>
            <a:r>
              <a:rPr lang="ru-RU" dirty="0" smtClean="0">
                <a:solidFill>
                  <a:srgbClr val="C00000"/>
                </a:solidFill>
              </a:rPr>
              <a:t> для детей и подростков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rgbClr val="7030A0"/>
                </a:solidFill>
              </a:rPr>
              <a:t>Составила:</a:t>
            </a:r>
          </a:p>
          <a:p>
            <a:pPr algn="r"/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едагог-психолог 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МБОУ СШ № 55 </a:t>
            </a:r>
          </a:p>
          <a:p>
            <a:pPr algn="r"/>
            <a:r>
              <a:rPr lang="ru-RU" b="1" dirty="0">
                <a:solidFill>
                  <a:srgbClr val="7030A0"/>
                </a:solidFill>
              </a:rPr>
              <a:t>г</a:t>
            </a:r>
            <a:r>
              <a:rPr lang="ru-RU" b="1" dirty="0" smtClean="0">
                <a:solidFill>
                  <a:srgbClr val="7030A0"/>
                </a:solidFill>
              </a:rPr>
              <a:t>. Твери </a:t>
            </a:r>
          </a:p>
          <a:p>
            <a:pPr algn="r"/>
            <a:r>
              <a:rPr lang="ru-RU" b="1" dirty="0" smtClean="0">
                <a:solidFill>
                  <a:srgbClr val="7030A0"/>
                </a:solidFill>
              </a:rPr>
              <a:t>Степанова Н.Ю.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002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Опасности </a:t>
            </a:r>
            <a:r>
              <a:rPr lang="ru-RU" dirty="0" err="1" smtClean="0"/>
              <a:t>киберугроз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b="1" dirty="0">
                <a:solidFill>
                  <a:srgbClr val="7030A0"/>
                </a:solidFill>
              </a:rPr>
              <a:t>В последнее время все больше правонарушений и преступлений совершается с применением телекоммуникационных технологий.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И </a:t>
            </a:r>
            <a:r>
              <a:rPr lang="ru-RU" b="1" dirty="0">
                <a:solidFill>
                  <a:srgbClr val="7030A0"/>
                </a:solidFill>
              </a:rPr>
              <a:t>нередко жертвами таких </a:t>
            </a:r>
            <a:r>
              <a:rPr lang="ru-RU" b="1" dirty="0" err="1">
                <a:solidFill>
                  <a:srgbClr val="7030A0"/>
                </a:solidFill>
              </a:rPr>
              <a:t>кибератак</a:t>
            </a:r>
            <a:r>
              <a:rPr lang="ru-RU" b="1" dirty="0">
                <a:solidFill>
                  <a:srgbClr val="7030A0"/>
                </a:solidFill>
              </a:rPr>
              <a:t> становятся подростки.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В </a:t>
            </a:r>
            <a:r>
              <a:rPr lang="ru-RU" b="1" dirty="0">
                <a:solidFill>
                  <a:srgbClr val="7030A0"/>
                </a:solidFill>
              </a:rPr>
              <a:t>отличие </a:t>
            </a:r>
            <a:r>
              <a:rPr lang="ru-RU" b="1" dirty="0" smtClean="0">
                <a:solidFill>
                  <a:srgbClr val="7030A0"/>
                </a:solidFill>
              </a:rPr>
              <a:t>от полученных </a:t>
            </a:r>
            <a:r>
              <a:rPr lang="ru-RU" b="1" dirty="0">
                <a:solidFill>
                  <a:srgbClr val="7030A0"/>
                </a:solidFill>
              </a:rPr>
              <a:t>в драке синяков последствия жесткого </a:t>
            </a:r>
            <a:r>
              <a:rPr lang="ru-RU" b="1" dirty="0" err="1">
                <a:solidFill>
                  <a:srgbClr val="7030A0"/>
                </a:solidFill>
              </a:rPr>
              <a:t>троллинга</a:t>
            </a:r>
            <a:r>
              <a:rPr lang="ru-RU" b="1" dirty="0">
                <a:solidFill>
                  <a:srgbClr val="7030A0"/>
                </a:solidFill>
              </a:rPr>
              <a:t> ребенка в сети могут быть не так очевидны, но гораздо более опасны. </a:t>
            </a:r>
          </a:p>
        </p:txBody>
      </p:sp>
    </p:spTree>
    <p:extLst>
      <p:ext uri="{BB962C8B-B14F-4D97-AF65-F5344CB8AC3E}">
        <p14:creationId xmlns:p14="http://schemas.microsoft.com/office/powerpoint/2010/main" val="3259179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Меры профилактики угроз из сети 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ru-RU" b="1" dirty="0">
                <a:solidFill>
                  <a:srgbClr val="C00000"/>
                </a:solidFill>
              </a:rPr>
              <a:t>Одной из наиболее действенных мер профилактики угроз из сети является обеспечение занятости детей и подростков, что достигается максимальным вовлечением их в занятия спортом, мероприятия культурной жизни, добровольческое и юнармейское движения.</a:t>
            </a:r>
            <a:br>
              <a:rPr lang="ru-RU" b="1" dirty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67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Опрос</a:t>
            </a:r>
            <a:r>
              <a:rPr lang="ru-RU" sz="3600" dirty="0">
                <a:effectLst/>
              </a:rPr>
              <a:t>: более половины российских детей старше 6 лет сталкивались с </a:t>
            </a:r>
            <a:r>
              <a:rPr lang="ru-RU" sz="3600" dirty="0" err="1">
                <a:effectLst/>
              </a:rPr>
              <a:t>киберугрозами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844824"/>
            <a:ext cx="8229600" cy="4853176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Только 17% родителей рассказывают детям о правилах безопасного поведения в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интернете.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МОСКВА, 1 июня. /ТАСС/. Каждый пятый ребенок старше 6 лет проводит в интернете 4-5 часов в день, при этом более половины сталкивались с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киберугрозами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Об этом свидетельствуют данные исследования "Дети. Mail.ru", имеющиеся в распоряжении ТАСС.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"Современные дети знакомятся с интернетом очень рано. Уже в начальной школе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ребенок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знает, как заходить в браузер, пользоваться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соцсетями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покупать приложения, звонить по видеосвязи. Согласно данным опроса родителей детей старше 6 лет на проекте "Дети Mail.ru", 22% детей проводят в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онлайне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 4-5 часов ежедневно", - говорится в результатах опроса.</a:t>
            </a:r>
          </a:p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При этом только 17% родителей рассказывают детям о правилах безопасного поведения в интернете.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«Опрос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родителей также показал, что 51% детей старше 6 лет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сталкивались с </a:t>
            </a:r>
            <a:r>
              <a:rPr lang="ru-RU" dirty="0" err="1" smtClean="0">
                <a:solidFill>
                  <a:schemeClr val="accent2">
                    <a:lumMod val="75000"/>
                  </a:schemeClr>
                </a:solidFill>
              </a:rPr>
              <a:t>киберугрозами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: с оскорблениями и преследованиями со стороны других пользователей (12%), с материалами, демонстрирующими сцены насилия (25%), со взломом аккаунта или кражей денег с банковской карты (9%), или общением с незнакомцами, преследующими корыстные цели (5%)", - говорится в тексте. Опрос проводился 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26 – 29 мая среди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более чем 15 тыс. пользователей проекта "Дети.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Mail.ru».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526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sz="3100" dirty="0">
                <a:effectLst/>
              </a:rPr>
              <a:t>Опрос: более половины российских детей старше 6 лет сталкивались с </a:t>
            </a:r>
            <a:r>
              <a:rPr lang="ru-RU" sz="3100" dirty="0" err="1">
                <a:effectLst/>
              </a:rPr>
              <a:t>киберугрозами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08552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Чтобы помочь родителям разобраться с существующими интернет-угрозами и научить их правильно рассказывать о них детям, "Почта Mail.ru" и "Дети Mail.ru" создали проект "Защитите детей в интернете". Эксперты Mail.ru и детские психологи подробно разобрали шесть основных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киберугроз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, с которыми дети сталкиваются в сети: </a:t>
            </a:r>
            <a:r>
              <a:rPr lang="ru-RU" b="1" dirty="0" err="1">
                <a:solidFill>
                  <a:srgbClr val="7030A0"/>
                </a:solidFill>
              </a:rPr>
              <a:t>кибербуллинг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 smtClean="0">
                <a:solidFill>
                  <a:srgbClr val="7030A0"/>
                </a:solidFill>
              </a:rPr>
              <a:t>кибергруминг</a:t>
            </a:r>
            <a:r>
              <a:rPr lang="ru-RU" b="1" dirty="0">
                <a:solidFill>
                  <a:srgbClr val="7030A0"/>
                </a:solidFill>
              </a:rPr>
              <a:t>, </a:t>
            </a:r>
            <a:r>
              <a:rPr lang="ru-RU" b="1" dirty="0" err="1">
                <a:solidFill>
                  <a:srgbClr val="7030A0"/>
                </a:solidFill>
              </a:rPr>
              <a:t>секстинг</a:t>
            </a:r>
            <a:r>
              <a:rPr lang="ru-RU" b="1" dirty="0">
                <a:solidFill>
                  <a:srgbClr val="7030A0"/>
                </a:solidFill>
              </a:rPr>
              <a:t>, интернет-зависимость, опасный контент и интернет-мошенничество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Каждой из них посвящен образовательный кейс, в котором рассказывается об угрозе: как ее предупредить, распознать и что делать, если опасная ситуация все-таки произошла.</a:t>
            </a:r>
          </a:p>
          <a:p>
            <a:pPr marL="137160" indent="0" algn="just" fontAlgn="t">
              <a:buNone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q"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"Проект предназначен для родителей и детей от 6 лет, когда ребенок идет в начальную школу. В это время школьники заводят страницу в социальной сети, начинают активно пользоваться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интернетом и,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к сожалению, становятся более уязвимыми для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киберугроз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 Наша задача - привлечь внимание родителей, рассказать, как правильно подготовить ребенка к жизни в сети, обсуждать с ними уже произошедшие трудности, и что делать, чтобы этого не повторилось вновь", - прокомментировала Анна Артамонова, вице-президент Mail.ru </a:t>
            </a:r>
            <a:r>
              <a:rPr lang="ru-RU" dirty="0" err="1">
                <a:solidFill>
                  <a:schemeClr val="accent2">
                    <a:lumMod val="75000"/>
                  </a:schemeClr>
                </a:solidFill>
              </a:rPr>
              <a:t>Group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485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Рекомендации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37160" indent="0">
              <a:buNone/>
            </a:pPr>
            <a:endParaRPr lang="ru-RU" dirty="0"/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Родителей попросили быть более внимательными по отношению к своим детям. </a:t>
            </a:r>
            <a:r>
              <a:rPr lang="ru-RU" dirty="0" err="1">
                <a:solidFill>
                  <a:srgbClr val="7030A0"/>
                </a:solidFill>
              </a:rPr>
              <a:t>Telegram</a:t>
            </a:r>
            <a:r>
              <a:rPr lang="ru-RU" dirty="0">
                <a:solidFill>
                  <a:srgbClr val="7030A0"/>
                </a:solidFill>
              </a:rPr>
              <a:t>-канал «Тверская семья</a:t>
            </a:r>
            <a:r>
              <a:rPr lang="ru-RU" dirty="0" smtClean="0">
                <a:solidFill>
                  <a:srgbClr val="7030A0"/>
                </a:solidFill>
              </a:rPr>
              <a:t>»</a:t>
            </a: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сообщает</a:t>
            </a:r>
            <a:r>
              <a:rPr lang="ru-RU" dirty="0">
                <a:solidFill>
                  <a:srgbClr val="7030A0"/>
                </a:solidFill>
              </a:rPr>
              <a:t> об участившихся рассылках несовершеннолетним с целью вовлечения их в преступную деятельность различной направленности.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Сообщается, что злоумышленники ведут целенаправленную работу по вовлечению молодых людей в группы и сообщества, где публикуются призывы к нарушению закона. Также авторы публикации отмечают, что порой детей добавляют в подобные группы без их ведома.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rgbClr val="7030A0"/>
                </a:solidFill>
              </a:rPr>
              <a:t>О подозрительном поведении, призывах к совершению преступлений необходимо сообщать в правоохранительные органы.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9767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Киберриски</a:t>
            </a:r>
            <a:r>
              <a:rPr lang="ru-RU" dirty="0" smtClean="0"/>
              <a:t> в сети 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t">
              <a:buFont typeface="Wingdings" pitchFamily="2" charset="2"/>
              <a:buChar char="q"/>
            </a:pPr>
            <a:r>
              <a:rPr lang="ru-RU" b="1" dirty="0">
                <a:solidFill>
                  <a:srgbClr val="7030A0"/>
                </a:solidFill>
              </a:rPr>
              <a:t>Проблемой </a:t>
            </a:r>
            <a:r>
              <a:rPr lang="ru-RU" b="1" dirty="0" err="1">
                <a:solidFill>
                  <a:srgbClr val="7030A0"/>
                </a:solidFill>
              </a:rPr>
              <a:t>кибербезопасности</a:t>
            </a:r>
            <a:r>
              <a:rPr lang="ru-RU" b="1" dirty="0">
                <a:solidFill>
                  <a:srgbClr val="7030A0"/>
                </a:solidFill>
              </a:rPr>
              <a:t> детей в Псковской области занимается подразделение по делам несовершеннолетних совместно с Центром информационной безопасности при областном центре молодежи и общественных инициатив. Специалисты </a:t>
            </a:r>
            <a:r>
              <a:rPr lang="ru-RU" b="1" dirty="0" err="1">
                <a:solidFill>
                  <a:srgbClr val="7030A0"/>
                </a:solidFill>
              </a:rPr>
              <a:t>мониторят</a:t>
            </a:r>
            <a:r>
              <a:rPr lang="ru-RU" b="1" dirty="0">
                <a:solidFill>
                  <a:srgbClr val="7030A0"/>
                </a:solidFill>
              </a:rPr>
              <a:t> сеть и выявляют </a:t>
            </a:r>
            <a:r>
              <a:rPr lang="ru-RU" b="1" dirty="0" err="1">
                <a:solidFill>
                  <a:srgbClr val="7030A0"/>
                </a:solidFill>
              </a:rPr>
              <a:t>киберриски</a:t>
            </a:r>
            <a:r>
              <a:rPr lang="ru-RU" b="1" dirty="0">
                <a:solidFill>
                  <a:srgbClr val="7030A0"/>
                </a:solidFill>
              </a:rPr>
              <a:t>.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>
                <a:solidFill>
                  <a:srgbClr val="7030A0"/>
                </a:solidFill>
              </a:rPr>
              <a:t>«В этом году специалисты центра отработали более 8-9 групп по четырем направлениям: пропаганда экстремизма и радикализма, пропаганда ЛГБТ среди несовершеннолетних, пропаганда употребления психотропных и </a:t>
            </a:r>
            <a:r>
              <a:rPr lang="ru-RU" b="1" dirty="0" err="1">
                <a:solidFill>
                  <a:srgbClr val="7030A0"/>
                </a:solidFill>
              </a:rPr>
              <a:t>психоактивных</a:t>
            </a:r>
            <a:r>
              <a:rPr lang="ru-RU" b="1" dirty="0">
                <a:solidFill>
                  <a:srgbClr val="7030A0"/>
                </a:solidFill>
              </a:rPr>
              <a:t> веществ и асоциальная форма поведения (преступления, правонарушения, </a:t>
            </a:r>
            <a:r>
              <a:rPr lang="ru-RU" b="1" dirty="0" err="1" smtClean="0">
                <a:solidFill>
                  <a:srgbClr val="7030A0"/>
                </a:solidFill>
              </a:rPr>
              <a:t>буллинг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dirty="0">
                <a:solidFill>
                  <a:srgbClr val="7030A0"/>
                </a:solidFill>
              </a:rPr>
              <a:t>и так далее). Они проанализировали порядка 670 тысяч аккаунтов, и среди подписчиков групп выявили 1700 жителей Тверской области, в том числе и </a:t>
            </a:r>
            <a:r>
              <a:rPr lang="ru-RU" b="1" dirty="0" smtClean="0">
                <a:solidFill>
                  <a:srgbClr val="7030A0"/>
                </a:solidFill>
              </a:rPr>
              <a:t>несовершеннолетних». </a:t>
            </a:r>
          </a:p>
          <a:p>
            <a:pPr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7030A0"/>
                </a:solidFill>
              </a:rPr>
              <a:t>Но </a:t>
            </a:r>
            <a:r>
              <a:rPr lang="ru-RU" b="1" dirty="0">
                <a:solidFill>
                  <a:srgbClr val="7030A0"/>
                </a:solidFill>
              </a:rPr>
              <a:t>на профилактических беседах с подростками выяснялось, что многие добавились в эти сообщества случайно, не проявляли там активности, да и последний раз заходили туда в день подписки. «Один несовершеннолетний, который был выявлен как участник экстремистской группы, признался, что подписался на нее, потому что за это предлагали бесплатные </a:t>
            </a:r>
            <a:r>
              <a:rPr lang="ru-RU" b="1" dirty="0" err="1">
                <a:solidFill>
                  <a:srgbClr val="7030A0"/>
                </a:solidFill>
              </a:rPr>
              <a:t>стикеры</a:t>
            </a:r>
            <a:r>
              <a:rPr lang="ru-RU" b="1" dirty="0" smtClean="0">
                <a:solidFill>
                  <a:srgbClr val="7030A0"/>
                </a:solidFill>
              </a:rPr>
              <a:t>».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493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Киберриски</a:t>
            </a:r>
            <a:r>
              <a:rPr lang="ru-RU" dirty="0" smtClean="0"/>
              <a:t> в сети Интернет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 fontAlgn="t"/>
            <a:r>
              <a:rPr lang="ru-RU" b="1" dirty="0" smtClean="0">
                <a:solidFill>
                  <a:srgbClr val="7030A0"/>
                </a:solidFill>
              </a:rPr>
              <a:t>«Чаще всего в </a:t>
            </a:r>
            <a:r>
              <a:rPr lang="ru-RU" b="1" dirty="0">
                <a:solidFill>
                  <a:srgbClr val="7030A0"/>
                </a:solidFill>
              </a:rPr>
              <a:t>отношении детей преступления совершаются в рамках игр</a:t>
            </a:r>
            <a:r>
              <a:rPr lang="ru-RU" b="1" dirty="0" smtClean="0">
                <a:solidFill>
                  <a:srgbClr val="7030A0"/>
                </a:solidFill>
              </a:rPr>
              <a:t>». </a:t>
            </a:r>
          </a:p>
          <a:p>
            <a:pPr algn="just" fontAlgn="t"/>
            <a:r>
              <a:rPr lang="ru-RU" b="1" dirty="0" smtClean="0">
                <a:solidFill>
                  <a:srgbClr val="7030A0"/>
                </a:solidFill>
              </a:rPr>
              <a:t>Дети </a:t>
            </a:r>
            <a:r>
              <a:rPr lang="ru-RU" b="1" dirty="0">
                <a:solidFill>
                  <a:srgbClr val="7030A0"/>
                </a:solidFill>
              </a:rPr>
              <a:t>играют в компьютерные игры и без разрешения родителей покупают дополнительные улучшения для них, рассчитываясь банковской картой папы или мамы. </a:t>
            </a:r>
            <a:endParaRPr lang="ru-RU" b="1" dirty="0" smtClean="0">
              <a:solidFill>
                <a:srgbClr val="7030A0"/>
              </a:solidFill>
            </a:endParaRPr>
          </a:p>
          <a:p>
            <a:pPr algn="just" fontAlgn="t"/>
            <a:r>
              <a:rPr lang="ru-RU" b="1" dirty="0" smtClean="0">
                <a:solidFill>
                  <a:srgbClr val="7030A0"/>
                </a:solidFill>
              </a:rPr>
              <a:t>«</a:t>
            </a:r>
            <a:r>
              <a:rPr lang="ru-RU" b="1" dirty="0">
                <a:solidFill>
                  <a:srgbClr val="7030A0"/>
                </a:solidFill>
              </a:rPr>
              <a:t>Не всегда продавцы являются добропорядочными. К нам поступает много обращений, когда ребенок деньги перевел, а ничего не получил», - отметил полицейский.</a:t>
            </a:r>
          </a:p>
          <a:p>
            <a:pPr algn="just" fontAlgn="t"/>
            <a:r>
              <a:rPr lang="ru-RU" b="1" dirty="0">
                <a:solidFill>
                  <a:srgbClr val="7030A0"/>
                </a:solidFill>
              </a:rPr>
              <a:t>Иногда сами несовершеннолетние становятся фигурантами уголовных дел. Банальный пример: ребенок взял банковскую карту мамы и купил что-то для игры. Та видит, что списаны средства, идет в полицию, пишет заявление. Выписка из банка подтверждает факт списания. Полиция возбуждает уголовное дело, а потом выясняет, что это сделал сын заявительницы.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173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ru-RU" dirty="0" smtClean="0"/>
          </a:p>
          <a:p>
            <a:pPr marL="137160" indent="0" algn="ctr">
              <a:buNone/>
            </a:pPr>
            <a:endParaRPr lang="ru-RU" dirty="0"/>
          </a:p>
          <a:p>
            <a:pPr marL="137160" indent="0" algn="ctr">
              <a:buNone/>
            </a:pPr>
            <a:endParaRPr lang="ru-RU" dirty="0" smtClean="0"/>
          </a:p>
          <a:p>
            <a:pPr marL="137160" indent="0" algn="ctr">
              <a:buNone/>
            </a:pPr>
            <a:r>
              <a:rPr lang="ru-RU" sz="3600" b="1" dirty="0" smtClean="0">
                <a:solidFill>
                  <a:srgbClr val="7030A0"/>
                </a:solidFill>
              </a:rPr>
              <a:t>СПАСИБО ЗА ВНИМАНИЕ!</a:t>
            </a:r>
            <a:endParaRPr lang="ru-RU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242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821</Words>
  <Application>Microsoft Office PowerPoint</Application>
  <PresentationFormat>Экран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Опасности киберугроз для детей и подростков</vt:lpstr>
      <vt:lpstr>Опасности киберугроз</vt:lpstr>
      <vt:lpstr>Меры профилактики угроз из сети Интернет</vt:lpstr>
      <vt:lpstr> Опрос: более половины российских детей старше 6 лет сталкивались с киберугрозами </vt:lpstr>
      <vt:lpstr>Опрос: более половины российских детей старше 6 лет сталкивались с киберугрозами </vt:lpstr>
      <vt:lpstr>Рекомендации</vt:lpstr>
      <vt:lpstr>Киберриски в сети Интернет</vt:lpstr>
      <vt:lpstr>Киберриски в сети Интернет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Natalia</dc:creator>
  <cp:lastModifiedBy>Natalia</cp:lastModifiedBy>
  <cp:revision>42</cp:revision>
  <dcterms:created xsi:type="dcterms:W3CDTF">2024-05-10T09:47:12Z</dcterms:created>
  <dcterms:modified xsi:type="dcterms:W3CDTF">2024-05-16T07:46:40Z</dcterms:modified>
</cp:coreProperties>
</file>