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7B040D64-3903-A669-CBE7-9BA51BBD9451}">
  <a:tblStyle styleId="{5CF74578-1CCC-6BD1-C19F-97DF1DF6BA25}" styleName="Средний стиль 4 -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B040D64-3903-A669-CBE7-9BA51BBD9451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8112AD-031C-447D-A109-E2F097DEC08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DD317A-A757-4050-A636-29D75D8ADD1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3.png"/><Relationship Id="rId4" Type="http://schemas.openxmlformats.org/officeDocument/2006/relationships/image" Target="../media/image8.pn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8" Type="http://schemas.openxmlformats.org/officeDocument/2006/relationships/image" Target="../media/image47.jpg"/><Relationship Id="rId9" Type="http://schemas.openxmlformats.org/officeDocument/2006/relationships/image" Target="../media/image48.jpg"/><Relationship Id="rId10" Type="http://schemas.openxmlformats.org/officeDocument/2006/relationships/image" Target="../media/image4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3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4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54.png"/><Relationship Id="rId4" Type="http://schemas.openxmlformats.org/officeDocument/2006/relationships/image" Target="../media/image53.png"/><Relationship Id="rId5" Type="http://schemas.openxmlformats.org/officeDocument/2006/relationships/image" Target="../media/image4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55.png"/><Relationship Id="rId4" Type="http://schemas.openxmlformats.org/officeDocument/2006/relationships/image" Target="../media/image53.png"/><Relationship Id="rId5" Type="http://schemas.openxmlformats.org/officeDocument/2006/relationships/image" Target="../media/image4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3.png"/><Relationship Id="rId4" Type="http://schemas.openxmlformats.org/officeDocument/2006/relationships/image" Target="../media/image8.png"/><Relationship Id="rId5" Type="http://schemas.openxmlformats.org/officeDocument/2006/relationships/image" Target="../media/image5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jpg"/><Relationship Id="rId12" Type="http://schemas.openxmlformats.org/officeDocument/2006/relationships/image" Target="../media/image23.jpg"/><Relationship Id="rId13" Type="http://schemas.openxmlformats.org/officeDocument/2006/relationships/image" Target="../media/image24.jpg"/><Relationship Id="rId14" Type="http://schemas.openxmlformats.org/officeDocument/2006/relationships/image" Target="../media/image25.png"/><Relationship Id="rId15" Type="http://schemas.openxmlformats.org/officeDocument/2006/relationships/image" Target="../media/image26.jpg"/><Relationship Id="rId16" Type="http://schemas.openxmlformats.org/officeDocument/2006/relationships/image" Target="../media/image2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3.png"/><Relationship Id="rId4" Type="http://schemas.openxmlformats.org/officeDocument/2006/relationships/image" Target="../media/image8.pn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4" name="Прямоугольник 3" hidden="0"/>
          <p:cNvSpPr/>
          <p:nvPr isPhoto="0" userDrawn="0"/>
        </p:nvSpPr>
        <p:spPr bwMode="auto">
          <a:xfrm>
            <a:off x="467544" y="332656"/>
            <a:ext cx="820891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Comic Sans MS"/>
              </a:rPr>
              <a:t>ОРГАНИЗАЦИЯ ЛЕТНЕГО ПРИШКОЛЬНОГО ЛАГЕРЯ  </a:t>
            </a:r>
            <a:r>
              <a:rPr lang="ru-RU" sz="3600" b="1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Comic Sans MS"/>
              </a:rPr>
              <a:t>В </a:t>
            </a:r>
            <a:r>
              <a:rPr lang="ru-RU" sz="3600" b="1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Comic Sans MS"/>
              </a:rPr>
              <a:t>РАМКАХ ПРОГРАММЫ РАЗВИТИЯ СОЦИАЛЬНОЙ АКТИВНОСТИ  «ОРЛЯТА РОССИИ</a:t>
            </a:r>
            <a:r>
              <a:rPr lang="ru-RU" sz="3600" b="1">
                <a:ln w="317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latin typeface="Comic Sans MS"/>
              </a:rPr>
              <a:t>»</a:t>
            </a:r>
            <a:endParaRPr lang="ru-RU" sz="3600" b="1" cap="none" spc="0">
              <a:ln w="317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1029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3"/>
          <a:srcRect l="10533" t="23208" r="12164" b="18629"/>
          <a:stretch/>
        </p:blipFill>
        <p:spPr bwMode="auto">
          <a:xfrm>
            <a:off x="1203251" y="3573016"/>
            <a:ext cx="5253331" cy="2532856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7308303" y="5015860"/>
            <a:ext cx="1730871" cy="17267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Comic Sans MS"/>
              </a:rPr>
              <a:t>Содержание программы смены по </a:t>
            </a:r>
            <a:r>
              <a:rPr lang="ru-RU" sz="2800" b="1">
                <a:solidFill>
                  <a:schemeClr val="bg1"/>
                </a:solidFill>
                <a:latin typeface="Comic Sans MS"/>
              </a:rPr>
              <a:t>периодам</a:t>
            </a:r>
            <a:endParaRPr lang="ru-RU" sz="2800" b="1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8066488" y="5904049"/>
            <a:ext cx="948498" cy="946261"/>
          </a:xfrm>
          <a:prstGeom prst="rect">
            <a:avLst/>
          </a:prstGeom>
          <a:noFill/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5904050"/>
            <a:ext cx="1823385" cy="879132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 hidden="0"/>
          <p:cNvSpPr/>
          <p:nvPr isPhoto="0" userDrawn="0"/>
        </p:nvSpPr>
        <p:spPr bwMode="auto">
          <a:xfrm>
            <a:off x="1423284" y="773415"/>
            <a:ext cx="7488832" cy="4801314"/>
          </a:xfrm>
          <a:prstGeom prst="rect">
            <a:avLst/>
          </a:prstGeom>
          <a:solidFill>
            <a:srgbClr val="863EE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Comic Sans MS"/>
              </a:rPr>
              <a:t>Организационный период (1–2-й дни смены) </a:t>
            </a:r>
            <a:r>
              <a:rPr lang="ru-RU" sz="1000">
                <a:solidFill>
                  <a:schemeClr val="bg1"/>
                </a:solidFill>
                <a:latin typeface="Comic Sans MS"/>
              </a:rPr>
              <a:t>– орлята собираются вместе после учебного года, чтобы познакомиться и интересно и познавательно провести время. </a:t>
            </a:r>
            <a:endParaRPr/>
          </a:p>
          <a:p>
            <a:pPr>
              <a:defRPr/>
            </a:pPr>
            <a:endParaRPr lang="ru-RU" sz="10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sz="1000" b="1">
                <a:solidFill>
                  <a:schemeClr val="bg1"/>
                </a:solidFill>
                <a:latin typeface="Comic Sans MS"/>
              </a:rPr>
              <a:t>Задачи </a:t>
            </a:r>
            <a:r>
              <a:rPr lang="ru-RU" sz="1000" b="1">
                <a:solidFill>
                  <a:schemeClr val="bg1"/>
                </a:solidFill>
                <a:latin typeface="Comic Sans MS"/>
              </a:rPr>
              <a:t>организационного периода: 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адаптация участников смены, знакомство с правилами лагеря, распорядком дня; 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знакомство с территорией, историей и инфраструктурой лагеря; 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знакомство со всеми участниками смены в форме творческих визиток отрядов; - знакомство с содержанием программы смены (ввод в игровой сюжет, информирование детей об их возможностях в смене)</a:t>
            </a:r>
            <a:endParaRPr/>
          </a:p>
          <a:p>
            <a:pPr>
              <a:defRPr/>
            </a:pPr>
            <a:endParaRPr lang="ru-RU" sz="10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Comic Sans MS"/>
              </a:rPr>
              <a:t>Основной </a:t>
            </a:r>
            <a:r>
              <a:rPr lang="ru-RU" sz="1200" b="1">
                <a:solidFill>
                  <a:schemeClr val="bg1"/>
                </a:solidFill>
                <a:latin typeface="Comic Sans MS"/>
              </a:rPr>
              <a:t>период (4-19 дни смены)</a:t>
            </a:r>
            <a:r>
              <a:rPr lang="ru-RU" sz="1000">
                <a:solidFill>
                  <a:schemeClr val="bg1"/>
                </a:solidFill>
                <a:latin typeface="Comic Sans MS"/>
              </a:rPr>
              <a:t> – орлята отправляются в путешествие по России.</a:t>
            </a:r>
            <a:endParaRPr/>
          </a:p>
          <a:p>
            <a:pPr>
              <a:defRPr/>
            </a:pPr>
            <a:endParaRPr lang="ru-RU" sz="10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sz="1000" b="1">
                <a:solidFill>
                  <a:schemeClr val="bg1"/>
                </a:solidFill>
                <a:latin typeface="Comic Sans MS"/>
              </a:rPr>
              <a:t>Задачи </a:t>
            </a:r>
            <a:r>
              <a:rPr lang="ru-RU" sz="1000" b="1">
                <a:solidFill>
                  <a:schemeClr val="bg1"/>
                </a:solidFill>
                <a:latin typeface="Comic Sans MS"/>
              </a:rPr>
              <a:t>основного периода: 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знакомство с культурными традициями и национальными ценностями российского народа, изучение богатств нашей Родины;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 - поддержание благоприятного эмоционально-психологического климата;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 - создание условий для проявления каждым ребёнком индивидуальности, его творческого и нравственного потенциала, активности и инициативы; 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приобщение детей к здоровому образу жизни; -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формирование норм взаимоотношений внутри коллектива.</a:t>
            </a:r>
            <a:endParaRPr/>
          </a:p>
          <a:p>
            <a:pPr>
              <a:defRPr/>
            </a:pPr>
            <a:endParaRPr lang="ru-RU" sz="10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Comic Sans MS"/>
              </a:rPr>
              <a:t>Итоговый </a:t>
            </a:r>
            <a:r>
              <a:rPr lang="ru-RU" sz="1200" b="1">
                <a:solidFill>
                  <a:schemeClr val="bg1"/>
                </a:solidFill>
                <a:latin typeface="Comic Sans MS"/>
              </a:rPr>
              <a:t>период (20-21 дни смены)</a:t>
            </a:r>
            <a:r>
              <a:rPr lang="ru-RU" sz="1000">
                <a:solidFill>
                  <a:schemeClr val="bg1"/>
                </a:solidFill>
                <a:latin typeface="Comic Sans MS"/>
              </a:rPr>
              <a:t> – орлята возвращаются из путешествия по </a:t>
            </a:r>
            <a:r>
              <a:rPr lang="ru-RU" sz="1000">
                <a:solidFill>
                  <a:schemeClr val="bg1"/>
                </a:solidFill>
                <a:latin typeface="Comic Sans MS"/>
              </a:rPr>
              <a:t>России и </a:t>
            </a:r>
            <a:r>
              <a:rPr lang="ru-RU" sz="1000">
                <a:solidFill>
                  <a:schemeClr val="bg1"/>
                </a:solidFill>
                <a:latin typeface="Comic Sans MS"/>
              </a:rPr>
              <a:t>подводят итоги. </a:t>
            </a:r>
            <a:endParaRPr lang="ru-RU" sz="10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endParaRPr lang="ru-RU" sz="10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sz="1000" b="1">
                <a:solidFill>
                  <a:schemeClr val="bg1"/>
                </a:solidFill>
                <a:latin typeface="Comic Sans MS"/>
              </a:rPr>
              <a:t>Задачи итогового периода: 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реализация ключевого события – большого совместного праздника, закрепляющего все этапы коллективно-творческого дела; 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поднятие самооценки каждого участника и значимости для него жизни в коллективе с помощью общественного признания его индивидуальных заслуг; 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награждение детей/отрядов за активное участие в программе лагеря, вручение благодарственных писем родителям и педагогам детей; </a:t>
            </a:r>
            <a:endParaRPr/>
          </a:p>
          <a:p>
            <a:pPr>
              <a:defRPr/>
            </a:pPr>
            <a:r>
              <a:rPr lang="ru-RU" sz="1000">
                <a:solidFill>
                  <a:schemeClr val="bg1"/>
                </a:solidFill>
                <a:latin typeface="Comic Sans MS"/>
              </a:rPr>
              <a:t>- подготовка детей к завершению смены, усиление контроля  за жизнью и здоровьем детей.</a:t>
            </a:r>
            <a:endParaRPr/>
          </a:p>
        </p:txBody>
      </p:sp>
      <p:pic>
        <p:nvPicPr>
          <p:cNvPr id="4098" name="Picture 2" descr="C:\Users\Oleg\Pictures\png-transparent-world-assembly-of-youth-youth-worker-organization-others-text-logo-dialog.pn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9285" y="773415"/>
            <a:ext cx="1423284" cy="936104"/>
          </a:xfrm>
          <a:prstGeom prst="rect">
            <a:avLst/>
          </a:prstGeom>
          <a:noFill/>
        </p:spPr>
      </p:pic>
      <p:pic>
        <p:nvPicPr>
          <p:cNvPr id="4100" name="Picture 4" descr="Эмблема дружбы рисунок - 75 фото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72541" y="1709519"/>
            <a:ext cx="1350743" cy="1215783"/>
          </a:xfrm>
          <a:prstGeom prst="rect">
            <a:avLst/>
          </a:prstGeom>
          <a:noFill/>
        </p:spPr>
      </p:pic>
      <p:pic>
        <p:nvPicPr>
          <p:cNvPr id="4104" name="Picture 8" descr="Кремль – Бесплатные иконки: памятники" hidden="0"/>
          <p:cNvPicPr>
            <a:picLocks noChangeAspect="1" noChangeArrowheads="1"/>
          </p:cNvPicPr>
          <p:nvPr isPhoto="0" userDrawn="0"/>
        </p:nvPicPr>
        <p:blipFill>
          <a:blip r:embed="rId7"/>
          <a:stretch/>
        </p:blipFill>
        <p:spPr bwMode="auto">
          <a:xfrm>
            <a:off x="183864" y="2996952"/>
            <a:ext cx="1175312" cy="1175312"/>
          </a:xfrm>
          <a:prstGeom prst="rect">
            <a:avLst/>
          </a:prstGeom>
          <a:noFill/>
        </p:spPr>
      </p:pic>
      <p:pic>
        <p:nvPicPr>
          <p:cNvPr id="4106" name="Picture 10" descr="Confetti Computer Icons Party, confetti, holidays, text, logo png | Klipartz" hidden="0"/>
          <p:cNvPicPr>
            <a:picLocks noChangeAspect="1" noChangeArrowheads="1"/>
          </p:cNvPicPr>
          <p:nvPr isPhoto="0" userDrawn="0"/>
        </p:nvPicPr>
        <p:blipFill>
          <a:blip r:embed="rId8"/>
          <a:srcRect l="18359" t="0" r="15813" b="0"/>
          <a:stretch/>
        </p:blipFill>
        <p:spPr bwMode="auto">
          <a:xfrm>
            <a:off x="179301" y="4221088"/>
            <a:ext cx="1259632" cy="10750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7937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omic Sans MS"/>
              </a:rPr>
              <a:t>Игровая модель </a:t>
            </a:r>
            <a:r>
              <a:rPr lang="ru-RU" sz="4000" b="1">
                <a:solidFill>
                  <a:schemeClr val="bg1"/>
                </a:solidFill>
                <a:latin typeface="Comic Sans MS"/>
              </a:rPr>
              <a:t>смены.</a:t>
            </a:r>
            <a:endParaRPr/>
          </a:p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omic Sans MS"/>
              </a:rPr>
              <a:t>Описание игровой модели</a:t>
            </a:r>
            <a:endParaRPr lang="ru-RU" sz="4000" b="1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829450" y="5559261"/>
            <a:ext cx="1226814" cy="1223921"/>
          </a:xfrm>
          <a:prstGeom prst="rect">
            <a:avLst/>
          </a:prstGeom>
          <a:noFill/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5745893"/>
            <a:ext cx="2151414" cy="1037289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sp>
        <p:nvSpPr>
          <p:cNvPr id="4" name="AutoShape 2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AutoShape 4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AutoShape 6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152" name="Picture 8" descr="День настоящего хозяина своей…» — картинка создана в Шедевруме" hidden="0"/>
          <p:cNvPicPr>
            <a:picLocks noChangeAspect="1" noChangeArrowheads="1"/>
          </p:cNvPicPr>
          <p:nvPr isPhoto="0" userDrawn="0"/>
        </p:nvPicPr>
        <p:blipFill>
          <a:blip r:embed="rId5"/>
          <a:srcRect l="0" t="0" r="45508" b="25498"/>
          <a:stretch/>
        </p:blipFill>
        <p:spPr bwMode="auto">
          <a:xfrm>
            <a:off x="612775" y="1487324"/>
            <a:ext cx="1262190" cy="1725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cxnSp>
        <p:nvCxnSpPr>
          <p:cNvPr id="8" name="Прямая со стрелкой 7" hidden="0"/>
          <p:cNvCxnSpPr>
            <a:cxnSpLocks/>
          </p:cNvCxnSpPr>
          <p:nvPr isPhoto="0" userDrawn="0"/>
        </p:nvCxnSpPr>
        <p:spPr bwMode="auto">
          <a:xfrm>
            <a:off x="1919920" y="2132856"/>
            <a:ext cx="122413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54" name="Picture 10" descr="Чтение книг улучшает жизнь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3193144" y="1492682"/>
            <a:ext cx="2157065" cy="1725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pic>
        <p:nvPicPr>
          <p:cNvPr id="6156" name="Picture 12" descr="Фотография сверху команды детей, заключающих договор, складывая руки. Дети  машут руками, хорошее сотрудничество | Премиум Фото" hidden="0"/>
          <p:cNvPicPr>
            <a:picLocks noChangeAspect="1" noChangeArrowheads="1"/>
          </p:cNvPicPr>
          <p:nvPr isPhoto="0" userDrawn="0"/>
        </p:nvPicPr>
        <p:blipFill>
          <a:blip r:embed="rId7"/>
          <a:stretch/>
        </p:blipFill>
        <p:spPr bwMode="auto">
          <a:xfrm>
            <a:off x="3378859" y="3842427"/>
            <a:ext cx="2386282" cy="15895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cxnSp>
        <p:nvCxnSpPr>
          <p:cNvPr id="17" name="Прямая со стрелкой 16" hidden="0"/>
          <p:cNvCxnSpPr>
            <a:cxnSpLocks/>
          </p:cNvCxnSpPr>
          <p:nvPr isPhoto="0" userDrawn="0"/>
        </p:nvCxnSpPr>
        <p:spPr bwMode="auto">
          <a:xfrm>
            <a:off x="5422217" y="2132856"/>
            <a:ext cx="109399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60" name="Picture 16" descr="Древние свитки свитки рисованной иллюстрации Винтажный свиток PNG , свитки,  Живопись и каллиграфия, Винтажный свиток PNG картинки и пнг PSD рисунок для  бесплатной загрузки" hidden="0"/>
          <p:cNvPicPr>
            <a:picLocks noChangeAspect="1" noChangeArrowheads="1"/>
          </p:cNvPicPr>
          <p:nvPr isPhoto="0" userDrawn="0"/>
        </p:nvPicPr>
        <p:blipFill>
          <a:blip r:embed="rId8"/>
          <a:stretch/>
        </p:blipFill>
        <p:spPr bwMode="auto">
          <a:xfrm>
            <a:off x="6660231" y="1481618"/>
            <a:ext cx="1782625" cy="1782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cxnSp>
        <p:nvCxnSpPr>
          <p:cNvPr id="21" name="Прямая со стрелкой 20" hidden="0"/>
          <p:cNvCxnSpPr>
            <a:cxnSpLocks/>
          </p:cNvCxnSpPr>
          <p:nvPr isPhoto="0" userDrawn="0"/>
        </p:nvCxnSpPr>
        <p:spPr bwMode="auto">
          <a:xfrm>
            <a:off x="7551543" y="3278041"/>
            <a:ext cx="0" cy="56438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 hidden="0"/>
          <p:cNvCxnSpPr>
            <a:cxnSpLocks/>
          </p:cNvCxnSpPr>
          <p:nvPr isPhoto="0" userDrawn="0"/>
        </p:nvCxnSpPr>
        <p:spPr bwMode="auto">
          <a:xfrm flipH="1">
            <a:off x="5882024" y="4570809"/>
            <a:ext cx="97904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62" name="Picture 18" descr="Список заданий | Премиум векторы" hidden="0"/>
          <p:cNvPicPr>
            <a:picLocks noChangeAspect="1" noChangeArrowheads="1"/>
          </p:cNvPicPr>
          <p:nvPr isPhoto="0" userDrawn="0"/>
        </p:nvPicPr>
        <p:blipFill>
          <a:blip r:embed="rId9"/>
          <a:stretch/>
        </p:blipFill>
        <p:spPr bwMode="auto">
          <a:xfrm>
            <a:off x="6861072" y="3842426"/>
            <a:ext cx="1530789" cy="15307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  <p:cxnSp>
        <p:nvCxnSpPr>
          <p:cNvPr id="32" name="Прямая со стрелкой 31" hidden="0"/>
          <p:cNvCxnSpPr>
            <a:cxnSpLocks/>
          </p:cNvCxnSpPr>
          <p:nvPr isPhoto="0" userDrawn="0"/>
        </p:nvCxnSpPr>
        <p:spPr bwMode="auto">
          <a:xfrm flipH="1">
            <a:off x="2399810" y="4607820"/>
            <a:ext cx="97904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64" name="Picture 20" descr="Какие праздники отмечают 10 февраля - МК Нижний Новгород" hidden="0"/>
          <p:cNvPicPr>
            <a:picLocks noChangeAspect="1" noChangeArrowheads="1"/>
          </p:cNvPicPr>
          <p:nvPr isPhoto="0" userDrawn="0"/>
        </p:nvPicPr>
        <p:blipFill>
          <a:blip r:embed="rId10"/>
          <a:stretch/>
        </p:blipFill>
        <p:spPr bwMode="auto">
          <a:xfrm flipH="1">
            <a:off x="251520" y="3772330"/>
            <a:ext cx="2131861" cy="15969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rotWithShape="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План-сетка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мероприятий</a:t>
            </a:r>
            <a:endParaRPr lang="ru-RU" sz="3600" b="1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593658" y="5506079"/>
            <a:ext cx="1226814" cy="1223921"/>
          </a:xfrm>
          <a:prstGeom prst="rect">
            <a:avLst/>
          </a:prstGeom>
          <a:noFill/>
        </p:spPr>
      </p:pic>
      <p:sp>
        <p:nvSpPr>
          <p:cNvPr id="3" name="AutoShape 2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171" name="Picture 3" hidden="0"/>
          <p:cNvPicPr>
            <a:picLocks noChangeAspect="1" noChangeArrowheads="1"/>
          </p:cNvPicPr>
          <p:nvPr isPhoto="0" userDrawn="0"/>
        </p:nvPicPr>
        <p:blipFill>
          <a:blip r:embed="rId4"/>
          <a:srcRect l="3551" t="3197" r="0" b="1"/>
          <a:stretch/>
        </p:blipFill>
        <p:spPr bwMode="auto">
          <a:xfrm>
            <a:off x="2123728" y="896526"/>
            <a:ext cx="5313015" cy="267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hidden="0"/>
          <p:cNvPicPr>
            <a:picLocks noChangeAspect="1" noChangeArrowheads="1"/>
          </p:cNvPicPr>
          <p:nvPr isPhoto="0" userDrawn="0"/>
        </p:nvPicPr>
        <p:blipFill>
          <a:blip r:embed="rId5"/>
          <a:srcRect l="1062" t="0" r="2557" b="0"/>
          <a:stretch/>
        </p:blipFill>
        <p:spPr bwMode="auto">
          <a:xfrm>
            <a:off x="2127548" y="3569173"/>
            <a:ext cx="5309195" cy="220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6"/>
          <a:srcRect l="10533" t="23208" r="12164" b="18629"/>
          <a:stretch/>
        </p:blipFill>
        <p:spPr bwMode="auto">
          <a:xfrm>
            <a:off x="84318" y="5626305"/>
            <a:ext cx="2399449" cy="1156877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План-сетка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мероприятий</a:t>
            </a:r>
            <a:endParaRPr lang="ru-RU" sz="3600" b="1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3" name="AutoShape 2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1266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475656" y="916667"/>
            <a:ext cx="6480720" cy="537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6008203"/>
            <a:ext cx="1607362" cy="774978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7829450" y="5559261"/>
            <a:ext cx="1226814" cy="12239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План-сетка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мероприятий</a:t>
            </a:r>
            <a:endParaRPr lang="ru-RU" sz="3600" b="1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3" name="AutoShape 2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2290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403648" y="870103"/>
            <a:ext cx="6624736" cy="556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6008203"/>
            <a:ext cx="1607362" cy="774978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7829450" y="5559261"/>
            <a:ext cx="1226814" cy="12239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План-сетка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мероприятий</a:t>
            </a:r>
            <a:endParaRPr lang="ru-RU" sz="3600" b="1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3" name="AutoShape 2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3314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481154" y="896526"/>
            <a:ext cx="6348296" cy="541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6008203"/>
            <a:ext cx="1607362" cy="774978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7613799" y="5559261"/>
            <a:ext cx="1226814" cy="12239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Comic Sans MS"/>
              </a:rPr>
              <a:t>Режим дня:</a:t>
            </a:r>
            <a:endParaRPr lang="ru-RU" sz="4400" b="1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3" name="AutoShape 2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5" name="Таблица 4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307975" y="958081"/>
          <a:ext cx="8584504" cy="472077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{7B040D64-3903-A669-CBE7-9BA51BBD9451}</a:tableStyleId>
              </a:tblPr>
              <a:tblGrid>
                <a:gridCol w="4292252"/>
                <a:gridCol w="4292252"/>
              </a:tblGrid>
              <a:tr h="742727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08.00–08.30 – сбор детей, зарядка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Comic Sans MS"/>
                        </a:rPr>
                        <a:t>Выполнение традиционного комплекса физических упражнений, танцевальная разминка и разучивание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Comic Sans MS"/>
                        </a:rPr>
                        <a:t>флешмоба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Comic Sans MS"/>
                        </a:rPr>
                        <a:t> «Содружество Орлят России»</a:t>
                      </a:r>
                      <a:endParaRPr lang="ru-RU" sz="1200" b="0">
                        <a:solidFill>
                          <a:schemeClr val="tx1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 08.30–09.00 -утренняя линейка 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Перекличка отрядов, информация о предстоящих событиях дня, поднятие государственного флага РФ с исполнением гимна </a:t>
                      </a:r>
                      <a:r>
                        <a:rPr lang="ru-RU" sz="1200">
                          <a:latin typeface="Comic Sans MS"/>
                        </a:rPr>
                        <a:t>РФ,разучивание</a:t>
                      </a:r>
                      <a:r>
                        <a:rPr lang="ru-RU" sz="1200">
                          <a:latin typeface="Comic Sans MS"/>
                        </a:rPr>
                        <a:t> </a:t>
                      </a:r>
                      <a:r>
                        <a:rPr lang="ru-RU" sz="1200">
                          <a:latin typeface="Comic Sans MS"/>
                        </a:rPr>
                        <a:t>орлятских</a:t>
                      </a:r>
                      <a:r>
                        <a:rPr lang="ru-RU" sz="1200">
                          <a:latin typeface="Comic Sans MS"/>
                        </a:rPr>
                        <a:t> песен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84146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 09.00–09.30 – завтрак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 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552440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09.30–10.15 –работа кружков и секций  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Каждый отряд занимается в одном из предложенном кружке или секции.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84146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 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 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552440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10.15-11.15 -оздоровительные процедуры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Подвижные игры и прогулки на свежем воздухе, принятие солнечных </a:t>
                      </a:r>
                      <a:r>
                        <a:rPr lang="ru-RU" sz="1200">
                          <a:latin typeface="Comic Sans MS"/>
                        </a:rPr>
                        <a:t>ван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84146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11.15-12.45-отрядные дела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Подготовка к КТД дня.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84146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13.00-13.30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Обед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84146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14.00-15.15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Тихий час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84146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15.30-15.45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Полдник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84146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16.00-17.00- КТД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Подведение итогов дня.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552440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Comic Sans MS"/>
                        </a:rPr>
                        <a:t>17.00-18.00-оздоровительные процедуры</a:t>
                      </a:r>
                      <a:endParaRPr lang="ru-RU" sz="14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R w="12700" algn="ctr">
                      <a:solidFill>
                        <a:schemeClr val="tx1"/>
                      </a:solidFill>
                    </a:lnR>
                    <a:solidFill>
                      <a:srgbClr val="863E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Comic Sans MS"/>
                        </a:rPr>
                        <a:t>Подвижные игры и прогулки на свежем воздухе, принятие солнечных </a:t>
                      </a:r>
                      <a:r>
                        <a:rPr lang="ru-RU" sz="1200">
                          <a:latin typeface="Comic Sans MS"/>
                        </a:rPr>
                        <a:t>ван</a:t>
                      </a:r>
                      <a:endParaRPr lang="ru-RU" sz="1200"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48655" marR="4865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3"/>
          <a:srcRect l="10533" t="23208" r="12164" b="18629"/>
          <a:stretch/>
        </p:blipFill>
        <p:spPr bwMode="auto">
          <a:xfrm>
            <a:off x="84318" y="5487433"/>
            <a:ext cx="2687482" cy="1295750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7829450" y="5559261"/>
            <a:ext cx="1226814" cy="12239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Оценка </a:t>
            </a:r>
            <a:r>
              <a:rPr lang="ru-RU" sz="3600" b="1">
                <a:solidFill>
                  <a:schemeClr val="bg1"/>
                </a:solidFill>
                <a:latin typeface="Comic Sans MS"/>
              </a:rPr>
              <a:t>реализации программы </a:t>
            </a:r>
            <a:endParaRPr lang="ru-RU" sz="3600" b="1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829450" y="5559261"/>
            <a:ext cx="1226814" cy="1223921"/>
          </a:xfrm>
          <a:prstGeom prst="rect">
            <a:avLst/>
          </a:prstGeom>
          <a:noFill/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5745893"/>
            <a:ext cx="2151414" cy="1037289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sp>
        <p:nvSpPr>
          <p:cNvPr id="3" name="AutoShape 2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 hidden="0"/>
          <p:cNvSpPr/>
          <p:nvPr isPhoto="0" userDrawn="0"/>
        </p:nvSpPr>
        <p:spPr bwMode="auto">
          <a:xfrm>
            <a:off x="1160026" y="1145381"/>
            <a:ext cx="6408712" cy="4524315"/>
          </a:xfrm>
          <a:prstGeom prst="rect">
            <a:avLst/>
          </a:prstGeom>
          <a:solidFill>
            <a:srgbClr val="863EE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omic Sans MS"/>
              </a:rPr>
              <a:t>•  оценка </a:t>
            </a:r>
            <a:r>
              <a:rPr lang="ru-RU" sz="2400">
                <a:solidFill>
                  <a:schemeClr val="bg1"/>
                </a:solidFill>
                <a:latin typeface="Comic Sans MS"/>
              </a:rPr>
              <a:t>реализуемых дел смены со стороны методистов , где оценивается качество дела и его содержание, </a:t>
            </a:r>
            <a:endParaRPr lang="ru-RU" sz="2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omic Sans MS"/>
              </a:rPr>
              <a:t>качество </a:t>
            </a:r>
            <a:r>
              <a:rPr lang="ru-RU" sz="2400">
                <a:solidFill>
                  <a:schemeClr val="bg1"/>
                </a:solidFill>
                <a:latin typeface="Comic Sans MS"/>
              </a:rPr>
              <a:t>работы педагогов, </a:t>
            </a:r>
            <a:r>
              <a:rPr lang="ru-RU" sz="2400">
                <a:solidFill>
                  <a:schemeClr val="bg1"/>
                </a:solidFill>
                <a:latin typeface="Comic Sans MS"/>
              </a:rPr>
              <a:t>включенность </a:t>
            </a:r>
            <a:r>
              <a:rPr lang="ru-RU" sz="2400">
                <a:solidFill>
                  <a:schemeClr val="bg1"/>
                </a:solidFill>
                <a:latin typeface="Comic Sans MS"/>
              </a:rPr>
              <a:t>детей в процесс и др.; </a:t>
            </a:r>
            <a:endParaRPr lang="ru-RU" sz="2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endParaRPr lang="ru-RU" sz="2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 sz="2400">
                <a:solidFill>
                  <a:schemeClr val="bg1"/>
                </a:solidFill>
                <a:latin typeface="Comic Sans MS"/>
              </a:rPr>
              <a:t>обратная </a:t>
            </a:r>
            <a:r>
              <a:rPr lang="ru-RU" sz="2400">
                <a:solidFill>
                  <a:schemeClr val="bg1"/>
                </a:solidFill>
                <a:latin typeface="Comic Sans MS"/>
              </a:rPr>
              <a:t>связь о смене в форме анкеты со стороны родителей (законных представителей) детей; </a:t>
            </a:r>
            <a:endParaRPr lang="ru-RU" sz="2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endParaRPr lang="ru-RU" sz="2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omic Sans MS"/>
              </a:rPr>
              <a:t>• оценка </a:t>
            </a:r>
            <a:r>
              <a:rPr lang="ru-RU" sz="2400">
                <a:solidFill>
                  <a:schemeClr val="bg1"/>
                </a:solidFill>
                <a:latin typeface="Comic Sans MS"/>
              </a:rPr>
              <a:t>со стороны детей-участников и педагогов, реализующих программу</a:t>
            </a:r>
            <a:r>
              <a:rPr lang="ru-RU" sz="2400">
                <a:solidFill>
                  <a:schemeClr val="bg1"/>
                </a:solidFill>
                <a:latin typeface="Comic Sans MS"/>
              </a:rPr>
              <a:t>.</a:t>
            </a:r>
            <a:endParaRPr lang="ru-RU" sz="240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8194" name="Picture 2" descr="Большой палец вверх клипарт (50 фото)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7236296" y="3533514"/>
            <a:ext cx="1674255" cy="1667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Comic Sans MS"/>
              </a:rPr>
              <a:t>Предполагаемые результаты программы:</a:t>
            </a:r>
            <a:endParaRPr lang="ru-RU" sz="4400" b="1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3" name="AutoShape 2" descr="📜 Седобородые старцы - волшебники | Статьи из рубрики «Фантастика» на  Bestseller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 hidden="0"/>
          <p:cNvSpPr/>
          <p:nvPr isPhoto="0" userDrawn="0"/>
        </p:nvSpPr>
        <p:spPr bwMode="auto">
          <a:xfrm>
            <a:off x="971599" y="1659791"/>
            <a:ext cx="7128792" cy="4247317"/>
          </a:xfrm>
          <a:prstGeom prst="rect">
            <a:avLst/>
          </a:prstGeom>
          <a:solidFill>
            <a:srgbClr val="863EE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  <a:latin typeface="Comic Sans MS"/>
              </a:rPr>
              <a:t>• положительное отношение ребёнка к духовно-нравственным ценностям: Родина, семья, команда, природа, познание, спорт и здоровье</a:t>
            </a:r>
            <a:r>
              <a:rPr lang="ru-RU">
                <a:solidFill>
                  <a:schemeClr val="bg1"/>
                </a:solidFill>
                <a:latin typeface="Comic Sans MS"/>
              </a:rPr>
              <a:t>;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 • получение ребёнком положительного опыта взаимодействия друг с другом и внутри коллектива</a:t>
            </a:r>
            <a:r>
              <a:rPr lang="ru-RU">
                <a:solidFill>
                  <a:schemeClr val="bg1"/>
                </a:solidFill>
                <a:latin typeface="Comic Sans MS"/>
              </a:rPr>
              <a:t>;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 • проявление ребёнком интереса к различным видам деятельности (творческой, игровой, физкультурно-оздоровительной, познавательной</a:t>
            </a:r>
            <a:r>
              <a:rPr lang="ru-RU">
                <a:solidFill>
                  <a:schemeClr val="bg1"/>
                </a:solidFill>
                <a:latin typeface="Comic Sans MS"/>
              </a:rPr>
              <a:t>);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 • проявление ребёнком базовых умений самостоятельной жизнедеятельности: самообслуживание, бережное отношение к своей жизни и здоровью, безопасное поведение. 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                       </a:t>
            </a:r>
            <a:endParaRPr/>
          </a:p>
        </p:txBody>
      </p:sp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3"/>
          <a:srcRect l="10533" t="23208" r="12164" b="18629"/>
          <a:stretch/>
        </p:blipFill>
        <p:spPr bwMode="auto">
          <a:xfrm>
            <a:off x="84319" y="5745893"/>
            <a:ext cx="2151414" cy="1037289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7829450" y="5559261"/>
            <a:ext cx="1226814" cy="12239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315541" y="1166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3200">
                <a:solidFill>
                  <a:schemeClr val="bg1"/>
                </a:solidFill>
                <a:latin typeface="Comic Sans MS"/>
              </a:rPr>
              <a:t>Пришкольный лагерь 2024 </a:t>
            </a:r>
            <a:endParaRPr lang="ru-RU" sz="3200">
              <a:solidFill>
                <a:schemeClr val="bg1"/>
              </a:solidFill>
              <a:latin typeface="Comic Sans MS"/>
            </a:endParaRPr>
          </a:p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МБОУЛ «ВУВК им. А. П. Киселева»</a:t>
            </a:r>
            <a:endParaRPr/>
          </a:p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72 </a:t>
            </a:r>
            <a:r>
              <a:rPr lang="ru-RU" sz="3200">
                <a:solidFill>
                  <a:schemeClr val="bg1"/>
                </a:solidFill>
                <a:latin typeface="Comic Sans MS"/>
              </a:rPr>
              <a:t>учащихся </a:t>
            </a:r>
            <a:r>
              <a:rPr lang="ru-RU" sz="3200">
                <a:solidFill>
                  <a:schemeClr val="bg1"/>
                </a:solidFill>
                <a:latin typeface="Comic Sans MS"/>
              </a:rPr>
              <a:t>1 - 4 </a:t>
            </a:r>
            <a:r>
              <a:rPr lang="ru-RU" sz="3200">
                <a:solidFill>
                  <a:schemeClr val="bg1"/>
                </a:solidFill>
                <a:latin typeface="Comic Sans MS"/>
              </a:rPr>
              <a:t>классы </a:t>
            </a:r>
            <a:endParaRPr lang="ru-RU" sz="320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3" name="Picture 2" descr="F:\2022-2023 уч. год\10. Лето\ЛАГЕРЬ\Открытие лагеря обраб\_MG_9321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323528" y="1772816"/>
            <a:ext cx="3345813" cy="2230686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2022-2023 уч. год\10. Лето\ЛАГЕРЬ\Открытие лагеря обраб\IMG_9349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3843630" y="1772816"/>
            <a:ext cx="4968855" cy="3312368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2022-2023 уч. год\10. Лето\ЛАГЕРЬ\обр пришкольный лагерь\IMG_8521.jpg" hidden="0"/>
          <p:cNvPicPr>
            <a:picLocks noChangeAspect="1" noChangeArrowheads="1"/>
          </p:cNvPicPr>
          <p:nvPr isPhoto="0" userDrawn="0"/>
        </p:nvPicPr>
        <p:blipFill>
          <a:blip r:embed="rId5"/>
          <a:srcRect l="6047" t="8353" r="6340" b="4454"/>
          <a:stretch/>
        </p:blipFill>
        <p:spPr bwMode="auto">
          <a:xfrm>
            <a:off x="196732" y="4221088"/>
            <a:ext cx="3472609" cy="2304256"/>
          </a:xfrm>
          <a:prstGeom prst="rect">
            <a:avLst/>
          </a:prstGeom>
          <a:noFill/>
        </p:spPr>
      </p:pic>
      <p:pic>
        <p:nvPicPr>
          <p:cNvPr id="10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7092280" y="5227248"/>
            <a:ext cx="1370830" cy="1367597"/>
          </a:xfrm>
          <a:prstGeom prst="rect">
            <a:avLst/>
          </a:prstGeom>
          <a:noFill/>
        </p:spPr>
      </p:pic>
      <p:pic>
        <p:nvPicPr>
          <p:cNvPr id="1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7"/>
          <a:srcRect l="10533" t="23208" r="12164" b="18629"/>
          <a:stretch/>
        </p:blipFill>
        <p:spPr bwMode="auto">
          <a:xfrm>
            <a:off x="3843629" y="5227248"/>
            <a:ext cx="2692347" cy="1298096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315541" y="116632"/>
            <a:ext cx="8496944" cy="5509200"/>
          </a:xfrm>
          <a:prstGeom prst="rect">
            <a:avLst/>
          </a:prstGeom>
          <a:solidFill>
            <a:srgbClr val="863EE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Цель – развитие социально активной личности ребёнка </a:t>
            </a:r>
            <a:endParaRPr lang="en-US" sz="2000" b="1">
              <a:solidFill>
                <a:schemeClr val="bg1"/>
              </a:solidFill>
              <a:latin typeface="Comic Sans MS"/>
            </a:endParaRPr>
          </a:p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Comic Sans MS"/>
              </a:rPr>
              <a:t>на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основе духовно-нравственных ценностей и культурных традиций многонационального народа Российской Федерации.</a:t>
            </a:r>
            <a:endParaRPr/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Comic Sans MS"/>
            </a:endParaRPr>
          </a:p>
          <a:p>
            <a:pPr algn="ctr">
              <a:defRPr/>
            </a:pPr>
            <a:r>
              <a:rPr lang="ru-RU" sz="28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2800">
                <a:solidFill>
                  <a:schemeClr val="bg1"/>
                </a:solidFill>
                <a:latin typeface="Comic Sans MS"/>
              </a:rPr>
              <a:t>Задачи: </a:t>
            </a:r>
            <a:endParaRPr lang="en-US" sz="2800">
              <a:solidFill>
                <a:schemeClr val="bg1"/>
              </a:solidFill>
              <a:latin typeface="Comic Sans MS"/>
            </a:endParaRPr>
          </a:p>
          <a:p>
            <a:pPr algn="ctr">
              <a:defRPr/>
            </a:pPr>
            <a:endParaRPr lang="ru-RU" sz="10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содействовать развитию у ребёнка навыков социализации, 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выстраивания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взаимодействия внутри коллектива и с окружающими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людьми;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1400">
                <a:solidFill>
                  <a:schemeClr val="bg1"/>
                </a:solidFill>
                <a:latin typeface="Comic Sans MS"/>
              </a:rPr>
              <a:t>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познакомить детей с культурными традициями 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многонационального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народа Российской Федерации; 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формировать положительное отношение ребёнка и детского коллектива 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к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духовнонравственным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ценностям; 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способствовать развитию у ребёнка навыков самостоятельности: 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самообслуживания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и безопасной жизнедеятельности; 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формировать интерес ребёнка к дальнейшему участию 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в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программе социальной активности учащихся начальных классов «Орлята России» </a:t>
            </a:r>
            <a:endParaRPr lang="en-US" sz="1400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omic Sans MS"/>
              </a:rPr>
              <a:t>            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и </a:t>
            </a:r>
            <a:r>
              <a:rPr lang="ru-RU" sz="1400">
                <a:solidFill>
                  <a:schemeClr val="bg1"/>
                </a:solidFill>
                <a:latin typeface="Comic Sans MS"/>
              </a:rPr>
              <a:t>проектах Российского движения школьников. </a:t>
            </a:r>
            <a:endParaRPr/>
          </a:p>
          <a:p>
            <a:pPr algn="ctr">
              <a:defRPr/>
            </a:pPr>
            <a:endParaRPr lang="ru-RU" sz="160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10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668344" y="5410473"/>
            <a:ext cx="1370830" cy="1367597"/>
          </a:xfrm>
          <a:prstGeom prst="rect">
            <a:avLst/>
          </a:prstGeom>
          <a:noFill/>
        </p:spPr>
      </p:pic>
      <p:pic>
        <p:nvPicPr>
          <p:cNvPr id="1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179512" y="5445224"/>
            <a:ext cx="2692347" cy="1298096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341462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Comic Sans MS"/>
              </a:rPr>
              <a:t>Кадровое </a:t>
            </a:r>
            <a:r>
              <a:rPr lang="ru-RU" sz="4400" b="1">
                <a:solidFill>
                  <a:schemeClr val="bg1"/>
                </a:solidFill>
                <a:latin typeface="Comic Sans MS"/>
              </a:rPr>
              <a:t>обеспечение</a:t>
            </a:r>
            <a:endParaRPr lang="ru-RU" sz="4400" b="1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22" name="Овал 21" hidden="0"/>
          <p:cNvSpPr/>
          <p:nvPr isPhoto="0" userDrawn="0"/>
        </p:nvSpPr>
        <p:spPr bwMode="auto">
          <a:xfrm>
            <a:off x="2601541" y="1340768"/>
            <a:ext cx="2834556" cy="1678831"/>
          </a:xfrm>
          <a:prstGeom prst="ellipse">
            <a:avLst/>
          </a:prstGeom>
          <a:solidFill>
            <a:schemeClr val="bg1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5616AC"/>
                </a:solidFill>
                <a:latin typeface="Comic Sans MS"/>
              </a:rPr>
              <a:t>Учителя начальных классов</a:t>
            </a:r>
            <a:endParaRPr lang="ru-RU" sz="2000" b="1">
              <a:solidFill>
                <a:srgbClr val="5616AC"/>
              </a:solidFill>
              <a:latin typeface="Comic Sans MS"/>
            </a:endParaRPr>
          </a:p>
        </p:txBody>
      </p:sp>
      <p:sp>
        <p:nvSpPr>
          <p:cNvPr id="23" name="Овал 22" hidden="0"/>
          <p:cNvSpPr/>
          <p:nvPr isPhoto="0" userDrawn="0"/>
        </p:nvSpPr>
        <p:spPr bwMode="auto">
          <a:xfrm>
            <a:off x="5148064" y="1651447"/>
            <a:ext cx="2520280" cy="1656184"/>
          </a:xfrm>
          <a:prstGeom prst="ellipse">
            <a:avLst/>
          </a:prstGeom>
          <a:solidFill>
            <a:srgbClr val="FFCCFF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>
                <a:solidFill>
                  <a:srgbClr val="5616AC"/>
                </a:solidFill>
                <a:latin typeface="Comic Sans MS"/>
              </a:rPr>
              <a:t>Советник директора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rgbClr val="5616AC"/>
                </a:solidFill>
                <a:latin typeface="Comic Sans MS"/>
              </a:rPr>
              <a:t>по воспитанию</a:t>
            </a:r>
            <a:endParaRPr lang="ru-RU" sz="1400" b="1">
              <a:solidFill>
                <a:srgbClr val="5616AC"/>
              </a:solidFill>
              <a:latin typeface="Comic Sans MS"/>
            </a:endParaRPr>
          </a:p>
        </p:txBody>
      </p:sp>
      <p:sp>
        <p:nvSpPr>
          <p:cNvPr id="24" name="Овал 23" hidden="0"/>
          <p:cNvSpPr/>
          <p:nvPr isPhoto="0" userDrawn="0"/>
        </p:nvSpPr>
        <p:spPr bwMode="auto">
          <a:xfrm>
            <a:off x="6012159" y="3019599"/>
            <a:ext cx="2456259" cy="1584175"/>
          </a:xfrm>
          <a:prstGeom prst="ellipse">
            <a:avLst/>
          </a:prstGeom>
          <a:solidFill>
            <a:schemeClr val="bg1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>
                <a:solidFill>
                  <a:srgbClr val="5616AC"/>
                </a:solidFill>
                <a:latin typeface="Comic Sans MS"/>
              </a:rPr>
              <a:t>Педагоги дополнительного образования</a:t>
            </a:r>
            <a:endParaRPr lang="ru-RU" sz="1400" b="1">
              <a:solidFill>
                <a:srgbClr val="5616AC"/>
              </a:solidFill>
              <a:latin typeface="Comic Sans MS"/>
            </a:endParaRPr>
          </a:p>
        </p:txBody>
      </p:sp>
      <p:sp>
        <p:nvSpPr>
          <p:cNvPr id="25" name="Овал 24" hidden="0"/>
          <p:cNvSpPr/>
          <p:nvPr isPhoto="0" userDrawn="0"/>
        </p:nvSpPr>
        <p:spPr bwMode="auto">
          <a:xfrm>
            <a:off x="4283968" y="4229309"/>
            <a:ext cx="3278435" cy="1981289"/>
          </a:xfrm>
          <a:prstGeom prst="ellipse">
            <a:avLst/>
          </a:prstGeom>
          <a:solidFill>
            <a:srgbClr val="FFCCFF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5616AC"/>
                </a:solidFill>
                <a:latin typeface="Comic Sans MS"/>
              </a:rPr>
              <a:t>Старшеклассники-наставники</a:t>
            </a:r>
            <a:endParaRPr lang="ru-RU" b="1">
              <a:solidFill>
                <a:srgbClr val="5616AC"/>
              </a:solidFill>
              <a:latin typeface="Comic Sans MS"/>
            </a:endParaRPr>
          </a:p>
        </p:txBody>
      </p:sp>
      <p:sp>
        <p:nvSpPr>
          <p:cNvPr id="26" name="Овал 25" hidden="0"/>
          <p:cNvSpPr/>
          <p:nvPr isPhoto="0" userDrawn="0"/>
        </p:nvSpPr>
        <p:spPr bwMode="auto">
          <a:xfrm>
            <a:off x="2323778" y="4819799"/>
            <a:ext cx="2240235" cy="1390799"/>
          </a:xfrm>
          <a:prstGeom prst="ellipse">
            <a:avLst/>
          </a:prstGeom>
          <a:solidFill>
            <a:schemeClr val="bg1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5616AC"/>
                </a:solidFill>
                <a:latin typeface="Comic Sans MS"/>
              </a:rPr>
              <a:t>Студенты</a:t>
            </a:r>
            <a:endParaRPr lang="ru-RU" sz="2000" b="1">
              <a:solidFill>
                <a:srgbClr val="5616AC"/>
              </a:solidFill>
              <a:latin typeface="Comic Sans MS"/>
            </a:endParaRPr>
          </a:p>
        </p:txBody>
      </p:sp>
      <p:sp>
        <p:nvSpPr>
          <p:cNvPr id="27" name="Овал 26" hidden="0"/>
          <p:cNvSpPr/>
          <p:nvPr isPhoto="0" userDrawn="0"/>
        </p:nvSpPr>
        <p:spPr bwMode="auto">
          <a:xfrm>
            <a:off x="683568" y="3699563"/>
            <a:ext cx="2384251" cy="1606823"/>
          </a:xfrm>
          <a:prstGeom prst="ellipse">
            <a:avLst/>
          </a:prstGeom>
          <a:solidFill>
            <a:srgbClr val="FFCCFF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5616AC"/>
                </a:solidFill>
                <a:latin typeface="Comic Sans MS"/>
              </a:rPr>
              <a:t>Педагоги-психологи</a:t>
            </a:r>
            <a:endParaRPr lang="ru-RU" sz="2000" b="1">
              <a:solidFill>
                <a:srgbClr val="5616AC"/>
              </a:solidFill>
              <a:latin typeface="Comic Sans MS"/>
            </a:endParaRPr>
          </a:p>
        </p:txBody>
      </p:sp>
      <p:sp>
        <p:nvSpPr>
          <p:cNvPr id="28" name="Овал 27" hidden="0"/>
          <p:cNvSpPr/>
          <p:nvPr isPhoto="0" userDrawn="0"/>
        </p:nvSpPr>
        <p:spPr bwMode="auto">
          <a:xfrm>
            <a:off x="1115616" y="2420888"/>
            <a:ext cx="2240235" cy="1390799"/>
          </a:xfrm>
          <a:prstGeom prst="ellipse">
            <a:avLst/>
          </a:prstGeom>
          <a:solidFill>
            <a:schemeClr val="bg1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5616AC"/>
                </a:solidFill>
                <a:latin typeface="Comic Sans MS"/>
              </a:rPr>
              <a:t>Методисты</a:t>
            </a:r>
            <a:endParaRPr lang="ru-RU" sz="2000" b="1">
              <a:solidFill>
                <a:srgbClr val="5616AC"/>
              </a:solidFill>
              <a:latin typeface="Comic Sans MS"/>
            </a:endParaRPr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668344" y="5342075"/>
            <a:ext cx="1370830" cy="1367597"/>
          </a:xfrm>
          <a:prstGeom prst="rect">
            <a:avLst/>
          </a:prstGeom>
          <a:noFill/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5745893"/>
            <a:ext cx="2151414" cy="1037289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pic>
        <p:nvPicPr>
          <p:cNvPr id="3" name="Picture 2" descr="C:\Users\Oleg\Pictures\IMG-20231110-WA0030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 rot="20818272">
            <a:off x="2835084" y="2641884"/>
            <a:ext cx="3231014" cy="2366450"/>
          </a:xfrm>
          <a:prstGeom prst="ellipse">
            <a:avLst/>
          </a:prstGeom>
          <a:ln w="12700" cap="rnd">
            <a:solidFill>
              <a:srgbClr val="5616A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341462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Comic Sans MS"/>
              </a:rPr>
              <a:t>Дополнительные программы</a:t>
            </a:r>
            <a:endParaRPr lang="ru-RU" sz="4400" b="1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22" name="Овал 21" hidden="0"/>
          <p:cNvSpPr/>
          <p:nvPr isPhoto="0" userDrawn="0"/>
        </p:nvSpPr>
        <p:spPr bwMode="auto">
          <a:xfrm>
            <a:off x="2601540" y="1110904"/>
            <a:ext cx="3122587" cy="1908696"/>
          </a:xfrm>
          <a:prstGeom prst="ellipse">
            <a:avLst/>
          </a:prstGeom>
          <a:solidFill>
            <a:schemeClr val="bg1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5616AC"/>
                </a:solidFill>
                <a:latin typeface="Comic Sans MS"/>
              </a:rPr>
              <a:t>«Музыкальная </a:t>
            </a:r>
            <a:r>
              <a:rPr lang="ru-RU" sz="2000" b="1">
                <a:solidFill>
                  <a:srgbClr val="5616AC"/>
                </a:solidFill>
                <a:latin typeface="Comic Sans MS"/>
              </a:rPr>
              <a:t>радуга»</a:t>
            </a:r>
            <a:endParaRPr/>
          </a:p>
        </p:txBody>
      </p:sp>
      <p:sp>
        <p:nvSpPr>
          <p:cNvPr id="23" name="Овал 22" hidden="0"/>
          <p:cNvSpPr/>
          <p:nvPr isPhoto="0" userDrawn="0"/>
        </p:nvSpPr>
        <p:spPr bwMode="auto">
          <a:xfrm>
            <a:off x="5148064" y="1844824"/>
            <a:ext cx="3096344" cy="1921569"/>
          </a:xfrm>
          <a:prstGeom prst="ellipse">
            <a:avLst/>
          </a:prstGeom>
          <a:solidFill>
            <a:schemeClr val="bg1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5616AC"/>
                </a:solidFill>
                <a:latin typeface="Comic Sans MS"/>
              </a:rPr>
              <a:t>«Удивительные узелки»</a:t>
            </a:r>
            <a:endParaRPr/>
          </a:p>
        </p:txBody>
      </p:sp>
      <p:sp>
        <p:nvSpPr>
          <p:cNvPr id="24" name="Овал 23" hidden="0"/>
          <p:cNvSpPr/>
          <p:nvPr isPhoto="0" userDrawn="0"/>
        </p:nvSpPr>
        <p:spPr bwMode="auto">
          <a:xfrm>
            <a:off x="4860032" y="3501009"/>
            <a:ext cx="3168353" cy="1944216"/>
          </a:xfrm>
          <a:prstGeom prst="ellipse">
            <a:avLst/>
          </a:prstGeom>
          <a:solidFill>
            <a:schemeClr val="bg1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5616AC"/>
                </a:solidFill>
                <a:latin typeface="Comic Sans MS"/>
              </a:rPr>
              <a:t>«Пресс-центр»</a:t>
            </a:r>
            <a:endParaRPr lang="ru-RU" sz="2000" b="1">
              <a:solidFill>
                <a:srgbClr val="5616AC"/>
              </a:solidFill>
              <a:latin typeface="Comic Sans MS"/>
            </a:endParaRPr>
          </a:p>
        </p:txBody>
      </p:sp>
      <p:sp>
        <p:nvSpPr>
          <p:cNvPr id="28" name="Овал 27" hidden="0"/>
          <p:cNvSpPr/>
          <p:nvPr isPhoto="0" userDrawn="0"/>
        </p:nvSpPr>
        <p:spPr bwMode="auto">
          <a:xfrm>
            <a:off x="323528" y="2339982"/>
            <a:ext cx="3672408" cy="2413912"/>
          </a:xfrm>
          <a:prstGeom prst="ellipse">
            <a:avLst/>
          </a:prstGeom>
          <a:solidFill>
            <a:schemeClr val="bg1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5616AC"/>
                </a:solidFill>
                <a:latin typeface="Comic Sans MS"/>
              </a:rPr>
              <a:t>«Здоровые люди – здоровая нация»</a:t>
            </a:r>
            <a:endParaRPr lang="ru-RU" sz="2000" b="1">
              <a:solidFill>
                <a:srgbClr val="5616AC"/>
              </a:solidFill>
              <a:latin typeface="Comic Sans MS"/>
            </a:endParaRPr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668344" y="5342075"/>
            <a:ext cx="1370830" cy="1367597"/>
          </a:xfrm>
          <a:prstGeom prst="rect">
            <a:avLst/>
          </a:prstGeom>
          <a:noFill/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5745893"/>
            <a:ext cx="2151414" cy="1037289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sp>
        <p:nvSpPr>
          <p:cNvPr id="26" name="Овал 25" hidden="0"/>
          <p:cNvSpPr/>
          <p:nvPr isPhoto="0" userDrawn="0"/>
        </p:nvSpPr>
        <p:spPr bwMode="auto">
          <a:xfrm>
            <a:off x="2357687" y="4252386"/>
            <a:ext cx="3040310" cy="1773486"/>
          </a:xfrm>
          <a:prstGeom prst="ellipse">
            <a:avLst/>
          </a:prstGeom>
          <a:solidFill>
            <a:schemeClr val="bg1"/>
          </a:solidFill>
          <a:ln>
            <a:solidFill>
              <a:srgbClr val="56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5616AC"/>
                </a:solidFill>
                <a:latin typeface="Comic Sans MS"/>
              </a:rPr>
              <a:t>«Танцевальная капель»</a:t>
            </a:r>
            <a:endParaRPr/>
          </a:p>
        </p:txBody>
      </p:sp>
      <p:pic>
        <p:nvPicPr>
          <p:cNvPr id="2052" name="Picture 4" descr="Picture background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1727684" y="2420888"/>
            <a:ext cx="864096" cy="860718"/>
          </a:xfrm>
          <a:prstGeom prst="rect">
            <a:avLst/>
          </a:prstGeom>
          <a:noFill/>
        </p:spPr>
      </p:pic>
      <p:pic>
        <p:nvPicPr>
          <p:cNvPr id="2056" name="Picture 8" descr="Picture background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3742443" y="1181869"/>
            <a:ext cx="883940" cy="662955"/>
          </a:xfrm>
          <a:prstGeom prst="rect">
            <a:avLst/>
          </a:prstGeom>
          <a:noFill/>
        </p:spPr>
      </p:pic>
      <p:pic>
        <p:nvPicPr>
          <p:cNvPr id="2060" name="Picture 12" descr="Picture background" hidden="0"/>
          <p:cNvPicPr>
            <a:picLocks noChangeAspect="1" noChangeArrowheads="1"/>
          </p:cNvPicPr>
          <p:nvPr isPhoto="0" userDrawn="0"/>
        </p:nvPicPr>
        <p:blipFill>
          <a:blip r:embed="rId7"/>
          <a:stretch/>
        </p:blipFill>
        <p:spPr bwMode="auto">
          <a:xfrm rot="2092458">
            <a:off x="6247819" y="1845254"/>
            <a:ext cx="896832" cy="896832"/>
          </a:xfrm>
          <a:prstGeom prst="rect">
            <a:avLst/>
          </a:prstGeom>
          <a:noFill/>
        </p:spPr>
      </p:pic>
      <p:pic>
        <p:nvPicPr>
          <p:cNvPr id="2064" name="Picture 16" descr="Picture background" hidden="0"/>
          <p:cNvPicPr>
            <a:picLocks noChangeAspect="1" noChangeArrowheads="1"/>
          </p:cNvPicPr>
          <p:nvPr isPhoto="0" userDrawn="0"/>
        </p:nvPicPr>
        <p:blipFill>
          <a:blip r:embed="rId8"/>
          <a:stretch/>
        </p:blipFill>
        <p:spPr bwMode="auto">
          <a:xfrm>
            <a:off x="6071956" y="3596647"/>
            <a:ext cx="838364" cy="838364"/>
          </a:xfrm>
          <a:prstGeom prst="ellipse">
            <a:avLst/>
          </a:prstGeom>
          <a:noFill/>
        </p:spPr>
      </p:pic>
      <p:pic>
        <p:nvPicPr>
          <p:cNvPr id="2066" name="Picture 18" descr="Picture background" hidden="0"/>
          <p:cNvPicPr>
            <a:picLocks noChangeAspect="1" noChangeArrowheads="1"/>
          </p:cNvPicPr>
          <p:nvPr isPhoto="0" userDrawn="0"/>
        </p:nvPicPr>
        <p:blipFill>
          <a:blip r:embed="rId9"/>
          <a:srcRect l="0" t="0" r="0" b="13067"/>
          <a:stretch/>
        </p:blipFill>
        <p:spPr bwMode="auto">
          <a:xfrm>
            <a:off x="3627373" y="4293096"/>
            <a:ext cx="500938" cy="598055"/>
          </a:xfrm>
          <a:prstGeom prst="ellipse">
            <a:avLst/>
          </a:prstGeom>
          <a:noFill/>
        </p:spPr>
      </p:pic>
      <p:pic>
        <p:nvPicPr>
          <p:cNvPr id="3" name="Picture 4" descr="https://sun1-84.userapi.com/impg/_-MLQ-fWX8Jb-FAdBLnquA1WofsmGAe6SAPLsw/PqAZ2_eXnrQ.jpg?size=2560x1696&amp;quality=95&amp;sign=3252733ea815715cc32fcae49c1dabe5&amp;type=album" hidden="0"/>
          <p:cNvPicPr>
            <a:picLocks noChangeAspect="1" noChangeArrowheads="1"/>
          </p:cNvPicPr>
          <p:nvPr isPhoto="0" userDrawn="0"/>
        </p:nvPicPr>
        <p:blipFill>
          <a:blip r:embed="rId10"/>
          <a:stretch/>
        </p:blipFill>
        <p:spPr bwMode="auto">
          <a:xfrm rot="21189754">
            <a:off x="3361500" y="2728566"/>
            <a:ext cx="2620620" cy="1736161"/>
          </a:xfrm>
          <a:prstGeom prst="ellipse">
            <a:avLst/>
          </a:prstGeom>
          <a:ln w="6350" cap="rnd">
            <a:solidFill>
              <a:srgbClr val="5616A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Comic Sans MS"/>
              </a:rPr>
              <a:t>Ресурсное обеспечение</a:t>
            </a:r>
            <a:endParaRPr/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668344" y="5342075"/>
            <a:ext cx="1370830" cy="1367597"/>
          </a:xfrm>
          <a:prstGeom prst="rect">
            <a:avLst/>
          </a:prstGeom>
          <a:noFill/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5745893"/>
            <a:ext cx="2151414" cy="1037289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 hidden="0"/>
          <p:cNvSpPr/>
          <p:nvPr isPhoto="0" userDrawn="0"/>
        </p:nvSpPr>
        <p:spPr bwMode="auto">
          <a:xfrm>
            <a:off x="1150154" y="1196752"/>
            <a:ext cx="613982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3200" b="1">
                <a:solidFill>
                  <a:schemeClr val="bg1"/>
                </a:solidFill>
                <a:latin typeface="Comic Sans MS"/>
              </a:rPr>
              <a:t> Помещения, площадки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3200" b="1">
              <a:solidFill>
                <a:schemeClr val="bg1"/>
              </a:solidFill>
              <a:latin typeface="Comic Sans MS"/>
            </a:endParaRPr>
          </a:p>
          <a:p>
            <a:pPr marL="285750" indent="-285750">
              <a:buFont typeface="Wingdings"/>
              <a:buChar char="ü"/>
              <a:defRPr/>
            </a:pPr>
            <a:endParaRPr lang="ru-RU" sz="3200" b="1">
              <a:solidFill>
                <a:schemeClr val="bg1"/>
              </a:solidFill>
              <a:latin typeface="Comic Sans MS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3200" b="1">
                <a:solidFill>
                  <a:schemeClr val="bg1"/>
                </a:solidFill>
                <a:latin typeface="Comic Sans MS"/>
              </a:rPr>
              <a:t> Оборудование и инвентарь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3200" b="1">
              <a:solidFill>
                <a:schemeClr val="bg1"/>
              </a:solidFill>
              <a:latin typeface="Comic Sans MS"/>
            </a:endParaRPr>
          </a:p>
          <a:p>
            <a:pPr marL="285750" indent="-285750">
              <a:buFont typeface="Wingdings"/>
              <a:buChar char="ü"/>
              <a:defRPr/>
            </a:pPr>
            <a:endParaRPr lang="ru-RU" sz="3200">
              <a:solidFill>
                <a:schemeClr val="bg1"/>
              </a:solidFill>
              <a:latin typeface="Comic Sans MS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3200" b="1">
                <a:solidFill>
                  <a:schemeClr val="bg1"/>
                </a:solidFill>
                <a:latin typeface="Comic Sans MS"/>
              </a:rPr>
              <a:t> Другое</a:t>
            </a:r>
            <a:endParaRPr/>
          </a:p>
        </p:txBody>
      </p:sp>
      <p:pic>
        <p:nvPicPr>
          <p:cNvPr id="4098" name="Picture 2" descr="Picture background" hidden="0"/>
          <p:cNvPicPr>
            <a:picLocks noChangeAspect="1" noChangeArrowheads="1"/>
          </p:cNvPicPr>
          <p:nvPr isPhoto="0" userDrawn="0"/>
        </p:nvPicPr>
        <p:blipFill>
          <a:blip r:embed="rId5"/>
          <a:srcRect l="3410" t="3868" r="3644" b="3909"/>
          <a:stretch/>
        </p:blipFill>
        <p:spPr bwMode="auto">
          <a:xfrm>
            <a:off x="1300276" y="1772816"/>
            <a:ext cx="905467" cy="898426"/>
          </a:xfrm>
          <a:prstGeom prst="ellipse">
            <a:avLst/>
          </a:prstGeom>
          <a:noFill/>
        </p:spPr>
      </p:pic>
      <p:pic>
        <p:nvPicPr>
          <p:cNvPr id="4100" name="Picture 4" descr="Picture background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1979712" y="1653473"/>
            <a:ext cx="1656184" cy="1091241"/>
          </a:xfrm>
          <a:prstGeom prst="rect">
            <a:avLst/>
          </a:prstGeom>
          <a:noFill/>
        </p:spPr>
      </p:pic>
      <p:pic>
        <p:nvPicPr>
          <p:cNvPr id="4102" name="Picture 6" descr="Picture background" hidden="0"/>
          <p:cNvPicPr>
            <a:picLocks noChangeAspect="1" noChangeArrowheads="1"/>
          </p:cNvPicPr>
          <p:nvPr isPhoto="0" userDrawn="0"/>
        </p:nvPicPr>
        <p:blipFill>
          <a:blip r:embed="rId7"/>
          <a:stretch/>
        </p:blipFill>
        <p:spPr bwMode="auto">
          <a:xfrm>
            <a:off x="3059832" y="1773534"/>
            <a:ext cx="1656184" cy="921703"/>
          </a:xfrm>
          <a:prstGeom prst="rect">
            <a:avLst/>
          </a:prstGeom>
          <a:noFill/>
        </p:spPr>
      </p:pic>
      <p:pic>
        <p:nvPicPr>
          <p:cNvPr id="4106" name="Picture 10" descr="https://yandex-images.clstorage.net/pM5y2e151/5e8f84tBSJ_3/btQikJ-7eE4fJXYyBYtTQPC1XTooVqz9iHIwMCXsicE4NBjHvbFBpc4__gn8R6Q0fV_bS3YOWqxoXJkq4Iib4m-w5iSOfr2aDvA2sjXbcpUkhEz_iBN9Wa2yxKW1TAnxC-f_UI_S9gbZ-OnrPeLRga07Oo9CzYwtSG3-ricrvHdN52Eg2drbLzin9VAHmcHmcXQuzDpyLr8_wrXTBtvs1BsnHSJPsHYXq4jZS58igPBP2hw88v9NOXmsLN_le_82bVbSk1u7mG3oljRAhysS57FErpz4Q29uj5I1Uma7v6Ybhw3STHE0llo7untNUGGTzlmuvfFcX3tqnZ4exVjexS024oMpm2j9aRS04jf4UITCZb_-yLAff41TlgKX2qz0CWdvAv5hlmTrurgrzMDxsN15PzwDrR1oCg9srIQ5z7Zu5JHTSvvI3ikkBnGXqzIXQGWcrFow3P0t0UaBZersZuu3HDO9k_Q1G5mZWf4yMnCdiTzvIL98yhiNzF9lm731D2URwyj6ya47dbWANFijVVHWXS5aE0wt7XLks5WJjIUplU7SfnFUxWtJGnkMIEJgvnucDwPeXyvrvnzPF-h9hV0nIsM7qesMSOaW4GV5QKcRVdwNy-O8DbywRpNE2uzFqiaNo9ywBdXLuTtK7NHQEV-7LD1w331p2lyOjrcYnbVPdQCAmitY36jGNHAUyXCEwWVcnHpz7p1u8vQC9Lu-pwiVTBKN0TS0iQnoeO1T0dDP-v6MIw1Pi4iMDx00yR4WLUQhwZmaOs8ZlpTwZVlDVwB0Hk76chxO_QJ1ASU7j_doVVwhjLFE5MtJywp9IgGhT8ruT_E-TvkafAzOlYjeJP0lMDNb-ulNaVd1QHfYYUbB19wOe9EurQ9wJXBli452yjb_gg7yl-Wqaaj7PRIQIPx4bT0jPT9ryy3Pbib5veWPx2KjmBn4Pql1RhAXm9O04qYsbdmwT-3v8NfSs" hidden="0"/>
          <p:cNvPicPr>
            <a:picLocks noChangeAspect="1" noChangeArrowheads="1"/>
          </p:cNvPicPr>
          <p:nvPr isPhoto="0" userDrawn="0"/>
        </p:nvPicPr>
        <p:blipFill>
          <a:blip r:embed="rId8"/>
          <a:stretch/>
        </p:blipFill>
        <p:spPr bwMode="auto">
          <a:xfrm>
            <a:off x="4139952" y="1699778"/>
            <a:ext cx="1606800" cy="1093992"/>
          </a:xfrm>
          <a:prstGeom prst="rect">
            <a:avLst/>
          </a:prstGeom>
          <a:noFill/>
        </p:spPr>
      </p:pic>
      <p:pic>
        <p:nvPicPr>
          <p:cNvPr id="4108" name="Picture 12" descr="Picture background" hidden="0"/>
          <p:cNvPicPr>
            <a:picLocks noChangeAspect="1" noChangeArrowheads="1"/>
          </p:cNvPicPr>
          <p:nvPr isPhoto="0" userDrawn="0"/>
        </p:nvPicPr>
        <p:blipFill>
          <a:blip r:embed="rId9"/>
          <a:stretch/>
        </p:blipFill>
        <p:spPr bwMode="auto">
          <a:xfrm>
            <a:off x="5148064" y="1773534"/>
            <a:ext cx="1805672" cy="1043277"/>
          </a:xfrm>
          <a:prstGeom prst="rect">
            <a:avLst/>
          </a:prstGeom>
          <a:noFill/>
        </p:spPr>
      </p:pic>
      <p:pic>
        <p:nvPicPr>
          <p:cNvPr id="4110" name="Picture 14" descr="Picture background" hidden="0"/>
          <p:cNvPicPr>
            <a:picLocks noChangeAspect="1" noChangeArrowheads="1"/>
          </p:cNvPicPr>
          <p:nvPr isPhoto="0" userDrawn="0"/>
        </p:nvPicPr>
        <p:blipFill>
          <a:blip r:embed="rId10"/>
          <a:stretch/>
        </p:blipFill>
        <p:spPr bwMode="auto">
          <a:xfrm>
            <a:off x="6660232" y="1808610"/>
            <a:ext cx="936104" cy="936104"/>
          </a:xfrm>
          <a:prstGeom prst="rect">
            <a:avLst/>
          </a:prstGeom>
          <a:noFill/>
        </p:spPr>
      </p:pic>
      <p:pic>
        <p:nvPicPr>
          <p:cNvPr id="4112" name="Picture 16" descr="Picture background" hidden="0"/>
          <p:cNvPicPr>
            <a:picLocks noChangeAspect="1" noChangeArrowheads="1"/>
          </p:cNvPicPr>
          <p:nvPr isPhoto="0" userDrawn="0"/>
        </p:nvPicPr>
        <p:blipFill>
          <a:blip r:embed="rId11"/>
          <a:srcRect l="4568" t="0" r="2444" b="8823"/>
          <a:stretch/>
        </p:blipFill>
        <p:spPr bwMode="auto">
          <a:xfrm>
            <a:off x="1547664" y="3212976"/>
            <a:ext cx="954719" cy="936104"/>
          </a:xfrm>
          <a:prstGeom prst="ellipse">
            <a:avLst/>
          </a:prstGeom>
          <a:noFill/>
        </p:spPr>
      </p:pic>
      <p:pic>
        <p:nvPicPr>
          <p:cNvPr id="4114" name="Picture 18" descr="Picture background" hidden="0"/>
          <p:cNvPicPr>
            <a:picLocks noChangeAspect="1" noChangeArrowheads="1"/>
          </p:cNvPicPr>
          <p:nvPr isPhoto="0" userDrawn="0"/>
        </p:nvPicPr>
        <p:blipFill>
          <a:blip r:embed="rId12"/>
          <a:srcRect l="4000" t="5127" r="5111" b="3739"/>
          <a:stretch/>
        </p:blipFill>
        <p:spPr bwMode="auto">
          <a:xfrm>
            <a:off x="2648531" y="3212976"/>
            <a:ext cx="987365" cy="990033"/>
          </a:xfrm>
          <a:prstGeom prst="ellipse">
            <a:avLst/>
          </a:prstGeom>
          <a:noFill/>
        </p:spPr>
      </p:pic>
      <p:pic>
        <p:nvPicPr>
          <p:cNvPr id="4116" name="Picture 20" descr="Picture background" hidden="0"/>
          <p:cNvPicPr>
            <a:picLocks noChangeAspect="1" noChangeArrowheads="1"/>
          </p:cNvPicPr>
          <p:nvPr isPhoto="0" userDrawn="0"/>
        </p:nvPicPr>
        <p:blipFill>
          <a:blip r:embed="rId13"/>
          <a:srcRect l="4905" t="5532" r="5186" b="5778"/>
          <a:stretch/>
        </p:blipFill>
        <p:spPr bwMode="auto">
          <a:xfrm>
            <a:off x="3779912" y="3212977"/>
            <a:ext cx="1003641" cy="990032"/>
          </a:xfrm>
          <a:prstGeom prst="ellipse">
            <a:avLst/>
          </a:prstGeom>
          <a:noFill/>
        </p:spPr>
      </p:pic>
      <p:pic>
        <p:nvPicPr>
          <p:cNvPr id="4118" name="Picture 22" descr="Picture background" hidden="0"/>
          <p:cNvPicPr>
            <a:picLocks noChangeAspect="1" noChangeArrowheads="1"/>
          </p:cNvPicPr>
          <p:nvPr isPhoto="0" userDrawn="0"/>
        </p:nvPicPr>
        <p:blipFill>
          <a:blip r:embed="rId14"/>
          <a:stretch/>
        </p:blipFill>
        <p:spPr bwMode="auto">
          <a:xfrm>
            <a:off x="4912795" y="3167628"/>
            <a:ext cx="1138105" cy="1138105"/>
          </a:xfrm>
          <a:prstGeom prst="rect">
            <a:avLst/>
          </a:prstGeom>
          <a:noFill/>
        </p:spPr>
      </p:pic>
      <p:pic>
        <p:nvPicPr>
          <p:cNvPr id="4120" name="Picture 24" descr="Picture background" hidden="0"/>
          <p:cNvPicPr>
            <a:picLocks noChangeAspect="1" noChangeArrowheads="1"/>
          </p:cNvPicPr>
          <p:nvPr isPhoto="0" userDrawn="0"/>
        </p:nvPicPr>
        <p:blipFill>
          <a:blip r:embed="rId15"/>
          <a:srcRect l="17382" t="0" r="17444" b="0"/>
          <a:stretch/>
        </p:blipFill>
        <p:spPr bwMode="auto">
          <a:xfrm>
            <a:off x="1494526" y="4681139"/>
            <a:ext cx="907160" cy="927962"/>
          </a:xfrm>
          <a:prstGeom prst="ellipse">
            <a:avLst/>
          </a:prstGeom>
          <a:noFill/>
        </p:spPr>
      </p:pic>
      <p:pic>
        <p:nvPicPr>
          <p:cNvPr id="4122" name="Picture 26" descr="Picture background" hidden="0"/>
          <p:cNvPicPr>
            <a:picLocks noChangeAspect="1" noChangeArrowheads="1"/>
          </p:cNvPicPr>
          <p:nvPr isPhoto="0" userDrawn="0"/>
        </p:nvPicPr>
        <p:blipFill>
          <a:blip r:embed="rId16"/>
          <a:stretch/>
        </p:blipFill>
        <p:spPr bwMode="auto">
          <a:xfrm>
            <a:off x="2287488" y="4701809"/>
            <a:ext cx="1574168" cy="9095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Comic Sans MS"/>
              </a:rPr>
              <a:t>Трансляция опыта</a:t>
            </a:r>
            <a:endParaRPr/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668344" y="5342075"/>
            <a:ext cx="1370830" cy="1367597"/>
          </a:xfrm>
          <a:prstGeom prst="rect">
            <a:avLst/>
          </a:prstGeom>
          <a:noFill/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5745893"/>
            <a:ext cx="2151414" cy="1037289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 hidden="0"/>
          <p:cNvSpPr/>
          <p:nvPr isPhoto="0" userDrawn="0"/>
        </p:nvSpPr>
        <p:spPr bwMode="auto">
          <a:xfrm>
            <a:off x="1160026" y="836712"/>
            <a:ext cx="6796350" cy="3170098"/>
          </a:xfrm>
          <a:prstGeom prst="rect">
            <a:avLst/>
          </a:prstGeom>
          <a:solidFill>
            <a:srgbClr val="863EE6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2000" b="1">
                <a:solidFill>
                  <a:schemeClr val="bg1"/>
                </a:solidFill>
                <a:latin typeface="Comic Sans MS"/>
              </a:rPr>
              <a:t>11.06 -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Литературно-музыкальная композиция «Моя Россия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»;</a:t>
            </a:r>
            <a:endParaRPr lang="ru-RU" sz="2000" b="1">
              <a:solidFill>
                <a:schemeClr val="bg1"/>
              </a:solidFill>
              <a:latin typeface="Comic Sans MS"/>
            </a:endParaRPr>
          </a:p>
          <a:p>
            <a:pPr marL="285750" indent="-285750">
              <a:buFont typeface="Wingdings"/>
              <a:buChar char="ü"/>
              <a:defRPr/>
            </a:pPr>
            <a:endParaRPr lang="ru-RU" sz="2000" b="1">
              <a:solidFill>
                <a:schemeClr val="bg1"/>
              </a:solidFill>
              <a:latin typeface="Comic Sans MS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2000" b="1">
                <a:solidFill>
                  <a:schemeClr val="bg1"/>
                </a:solidFill>
                <a:latin typeface="Comic Sans MS"/>
              </a:rPr>
              <a:t>14.06 -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Телемост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«Содружество Орлят России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»;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2000" b="1">
              <a:solidFill>
                <a:schemeClr val="bg1"/>
              </a:solidFill>
              <a:latin typeface="Comic Sans MS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2000" b="1">
                <a:solidFill>
                  <a:schemeClr val="bg1"/>
                </a:solidFill>
                <a:latin typeface="Comic Sans MS"/>
              </a:rPr>
              <a:t>21.06.-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Выезд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педотряда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 и группы детей  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Comic Sans MS"/>
              </a:rPr>
              <a:t>   в лагерь «Голубой экран» для проведения     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Comic Sans MS"/>
              </a:rPr>
              <a:t>  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квеста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-игры «Путешествие по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трекам»</a:t>
            </a:r>
            <a:r>
              <a:rPr lang="en-US" sz="2000" b="1">
                <a:solidFill>
                  <a:schemeClr val="bg1"/>
                </a:solidFill>
                <a:latin typeface="Comic Sans MS"/>
              </a:rPr>
              <a:t>;</a:t>
            </a:r>
            <a:endParaRPr lang="ru-RU" sz="2000" b="1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endParaRPr lang="ru-RU" sz="2000" b="1">
              <a:solidFill>
                <a:schemeClr val="bg1"/>
              </a:solidFill>
              <a:latin typeface="Comic Sans MS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2000" b="1">
                <a:solidFill>
                  <a:schemeClr val="bg1"/>
                </a:solidFill>
                <a:latin typeface="Comic Sans MS"/>
              </a:rPr>
              <a:t>22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.06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. -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Митинг Памяти + Свеча </a:t>
            </a:r>
            <a:r>
              <a:rPr lang="ru-RU" sz="2000" b="1">
                <a:solidFill>
                  <a:schemeClr val="bg1"/>
                </a:solidFill>
                <a:latin typeface="Comic Sans MS"/>
              </a:rPr>
              <a:t>Памяти</a:t>
            </a:r>
            <a:endParaRPr lang="ru-RU" sz="2000" b="1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20" name="Picture 5" descr="C:\Users\ВУВК\Downloads\Y3jcqHwfIxA (1).jpg" hidden="0"/>
          <p:cNvPicPr>
            <a:picLocks noChangeAspect="1" noChangeArrowheads="1"/>
          </p:cNvPicPr>
          <p:nvPr isPhoto="0" userDrawn="0"/>
        </p:nvPicPr>
        <p:blipFill>
          <a:blip r:embed="rId5"/>
          <a:srcRect l="6272" t="9379" r="6385" b="9016"/>
          <a:stretch/>
        </p:blipFill>
        <p:spPr bwMode="auto">
          <a:xfrm>
            <a:off x="5137471" y="4293095"/>
            <a:ext cx="2530873" cy="1574231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22" name="Picture 3" descr="C:\Users\ВУВК\Downloads\p6cKc3TU87w.jpg" hidden="0"/>
          <p:cNvPicPr>
            <a:picLocks noChangeAspect="1" noChangeArrowheads="1"/>
          </p:cNvPicPr>
          <p:nvPr isPhoto="0" userDrawn="0"/>
        </p:nvPicPr>
        <p:blipFill>
          <a:blip r:embed="rId6"/>
          <a:srcRect l="0" t="5236" r="0" b="8042"/>
          <a:stretch/>
        </p:blipFill>
        <p:spPr bwMode="auto">
          <a:xfrm>
            <a:off x="2339752" y="5180547"/>
            <a:ext cx="3600400" cy="1602635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23" name="Picture 2" descr="C:\Users\ВУВК\Downloads\w8a94uDc_Do.jpg" hidden="0"/>
          <p:cNvPicPr>
            <a:picLocks noChangeAspect="1" noChangeArrowheads="1"/>
          </p:cNvPicPr>
          <p:nvPr isPhoto="0" userDrawn="0"/>
        </p:nvPicPr>
        <p:blipFill>
          <a:blip r:embed="rId7"/>
          <a:srcRect l="0" t="24814" r="0" b="0"/>
          <a:stretch/>
        </p:blipFill>
        <p:spPr bwMode="auto">
          <a:xfrm>
            <a:off x="84319" y="4151567"/>
            <a:ext cx="2615473" cy="1474844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26715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2200" b="1">
                <a:solidFill>
                  <a:schemeClr val="bg1"/>
                </a:solidFill>
                <a:latin typeface="Comic Sans MS"/>
              </a:rPr>
              <a:t>Методическая основа </a:t>
            </a:r>
            <a:r>
              <a:rPr lang="ru-RU" sz="2200" b="1">
                <a:solidFill>
                  <a:schemeClr val="bg1"/>
                </a:solidFill>
                <a:latin typeface="Comic Sans MS"/>
              </a:rPr>
              <a:t>программы смены </a:t>
            </a:r>
            <a:r>
              <a:rPr lang="ru-RU" sz="2200" b="1">
                <a:solidFill>
                  <a:schemeClr val="bg1"/>
                </a:solidFill>
                <a:latin typeface="Comic Sans MS"/>
              </a:rPr>
              <a:t>-  </a:t>
            </a:r>
            <a:endParaRPr/>
          </a:p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  <a:latin typeface="Comic Sans MS"/>
              </a:rPr>
              <a:t>методика </a:t>
            </a:r>
            <a:r>
              <a:rPr lang="ru-RU" sz="2200" b="1">
                <a:solidFill>
                  <a:schemeClr val="bg1"/>
                </a:solidFill>
                <a:latin typeface="Comic Sans MS"/>
              </a:rPr>
              <a:t>коллективной творческой деятельности </a:t>
            </a:r>
            <a:endParaRPr lang="ru-RU" sz="2200" b="1">
              <a:solidFill>
                <a:schemeClr val="bg1"/>
              </a:solidFill>
              <a:latin typeface="Comic Sans MS"/>
            </a:endParaRPr>
          </a:p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  <a:latin typeface="Comic Sans MS"/>
              </a:rPr>
              <a:t>И</a:t>
            </a:r>
            <a:r>
              <a:rPr lang="ru-RU" sz="2200" b="1">
                <a:solidFill>
                  <a:schemeClr val="bg1"/>
                </a:solidFill>
                <a:latin typeface="Comic Sans MS"/>
              </a:rPr>
              <a:t>. П. Иванова.</a:t>
            </a:r>
            <a:endParaRPr lang="ru-RU" sz="2200" b="1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8028384" y="5798906"/>
            <a:ext cx="986602" cy="984276"/>
          </a:xfrm>
          <a:prstGeom prst="rect">
            <a:avLst/>
          </a:prstGeom>
          <a:noFill/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5834614"/>
            <a:ext cx="1967401" cy="948568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 hidden="0"/>
          <p:cNvSpPr/>
          <p:nvPr isPhoto="0" userDrawn="0"/>
        </p:nvSpPr>
        <p:spPr bwMode="auto">
          <a:xfrm>
            <a:off x="1138347" y="1473264"/>
            <a:ext cx="7588905" cy="4236755"/>
          </a:xfrm>
          <a:prstGeom prst="rect">
            <a:avLst/>
          </a:prstGeom>
          <a:solidFill>
            <a:srgbClr val="863EE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Comic Sans MS"/>
              </a:rPr>
              <a:t>Три </a:t>
            </a:r>
            <a:r>
              <a:rPr lang="ru-RU" b="1">
                <a:solidFill>
                  <a:schemeClr val="bg1"/>
                </a:solidFill>
                <a:latin typeface="Comic Sans MS"/>
              </a:rPr>
              <a:t>основные </a:t>
            </a:r>
            <a:r>
              <a:rPr lang="ru-RU" b="1">
                <a:solidFill>
                  <a:schemeClr val="bg1"/>
                </a:solidFill>
                <a:latin typeface="Comic Sans MS"/>
              </a:rPr>
              <a:t>идеи в основе </a:t>
            </a:r>
            <a:r>
              <a:rPr lang="ru-RU" b="1">
                <a:solidFill>
                  <a:schemeClr val="bg1"/>
                </a:solidFill>
                <a:latin typeface="Comic Sans MS"/>
              </a:rPr>
              <a:t>КТД</a:t>
            </a:r>
            <a:r>
              <a:rPr lang="ru-RU" b="1">
                <a:solidFill>
                  <a:schemeClr val="bg1"/>
                </a:solidFill>
                <a:latin typeface="Comic Sans MS"/>
              </a:rPr>
              <a:t>: </a:t>
            </a:r>
            <a:endParaRPr/>
          </a:p>
          <a:p>
            <a:pPr>
              <a:defRPr/>
            </a:pPr>
            <a:endParaRPr lang="ru-RU" sz="1000" b="1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• любое дело  направлено на решение  воспитательных </a:t>
            </a:r>
            <a:r>
              <a:rPr lang="ru-RU">
                <a:solidFill>
                  <a:schemeClr val="bg1"/>
                </a:solidFill>
                <a:latin typeface="Comic Sans MS"/>
              </a:rPr>
              <a:t>задач;</a:t>
            </a: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>
                <a:solidFill>
                  <a:schemeClr val="bg1"/>
                </a:solidFill>
                <a:latin typeface="Comic Sans MS"/>
              </a:rPr>
              <a:t>работа носит коллективный </a:t>
            </a:r>
            <a:r>
              <a:rPr lang="ru-RU">
                <a:solidFill>
                  <a:schemeClr val="bg1"/>
                </a:solidFill>
                <a:latin typeface="Comic Sans MS"/>
              </a:rPr>
              <a:t>характер; </a:t>
            </a: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>
                <a:solidFill>
                  <a:schemeClr val="bg1"/>
                </a:solidFill>
                <a:latin typeface="Comic Sans MS"/>
              </a:rPr>
              <a:t>деятельность должна быть </a:t>
            </a:r>
            <a:r>
              <a:rPr lang="ru-RU">
                <a:solidFill>
                  <a:schemeClr val="bg1"/>
                </a:solidFill>
                <a:latin typeface="Comic Sans MS"/>
              </a:rPr>
              <a:t>необычной.</a:t>
            </a: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    </a:t>
            </a: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Comic Sans MS"/>
              </a:rPr>
              <a:t>Шесть этапов КТД. </a:t>
            </a:r>
            <a:r>
              <a:rPr lang="ru-RU" b="1">
                <a:solidFill>
                  <a:schemeClr val="bg1"/>
                </a:solidFill>
                <a:latin typeface="Comic Sans MS"/>
              </a:rPr>
              <a:t>Алгоритм КТД: </a:t>
            </a:r>
            <a:endParaRPr lang="ru-RU" b="1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endParaRPr lang="ru-RU" sz="1000" b="1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•  </a:t>
            </a:r>
            <a:r>
              <a:rPr lang="ru-RU">
                <a:solidFill>
                  <a:schemeClr val="bg1"/>
                </a:solidFill>
                <a:latin typeface="Comic Sans MS"/>
              </a:rPr>
              <a:t>воспитательные </a:t>
            </a:r>
            <a:r>
              <a:rPr lang="ru-RU">
                <a:solidFill>
                  <a:schemeClr val="bg1"/>
                </a:solidFill>
                <a:latin typeface="Comic Sans MS"/>
              </a:rPr>
              <a:t>цели, </a:t>
            </a:r>
            <a:r>
              <a:rPr lang="ru-RU">
                <a:solidFill>
                  <a:schemeClr val="bg1"/>
                </a:solidFill>
                <a:latin typeface="Comic Sans MS"/>
              </a:rPr>
              <a:t>достигаемые в </a:t>
            </a:r>
            <a:r>
              <a:rPr lang="ru-RU">
                <a:solidFill>
                  <a:schemeClr val="bg1"/>
                </a:solidFill>
                <a:latin typeface="Comic Sans MS"/>
              </a:rPr>
              <a:t>ходе коллективной творческой деятельности;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>
                <a:solidFill>
                  <a:schemeClr val="bg1"/>
                </a:solidFill>
                <a:latin typeface="Comic Sans MS"/>
              </a:rPr>
              <a:t>планирование </a:t>
            </a:r>
            <a:r>
              <a:rPr lang="ru-RU">
                <a:solidFill>
                  <a:schemeClr val="bg1"/>
                </a:solidFill>
                <a:latin typeface="Comic Sans MS"/>
              </a:rPr>
              <a:t>деятельности; </a:t>
            </a: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• подготовка </a:t>
            </a:r>
            <a:r>
              <a:rPr lang="ru-RU">
                <a:solidFill>
                  <a:schemeClr val="bg1"/>
                </a:solidFill>
                <a:latin typeface="Comic Sans MS"/>
              </a:rPr>
              <a:t>деятельности</a:t>
            </a:r>
            <a:r>
              <a:rPr lang="en-US">
                <a:solidFill>
                  <a:schemeClr val="bg1"/>
                </a:solidFill>
                <a:latin typeface="Comic Sans MS"/>
              </a:rPr>
              <a:t>;</a:t>
            </a: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>
                <a:solidFill>
                  <a:schemeClr val="bg1"/>
                </a:solidFill>
                <a:latin typeface="Comic Sans MS"/>
              </a:rPr>
              <a:t>проведение коллективно-творческой </a:t>
            </a:r>
            <a:r>
              <a:rPr lang="ru-RU">
                <a:solidFill>
                  <a:schemeClr val="bg1"/>
                </a:solidFill>
                <a:latin typeface="Comic Sans MS"/>
              </a:rPr>
              <a:t>деятельности;</a:t>
            </a: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• </a:t>
            </a:r>
            <a:r>
              <a:rPr lang="ru-RU">
                <a:solidFill>
                  <a:schemeClr val="bg1"/>
                </a:solidFill>
                <a:latin typeface="Comic Sans MS"/>
              </a:rPr>
              <a:t>анализ результатов </a:t>
            </a:r>
            <a:r>
              <a:rPr lang="ru-RU">
                <a:solidFill>
                  <a:schemeClr val="bg1"/>
                </a:solidFill>
                <a:latin typeface="Comic Sans MS"/>
              </a:rPr>
              <a:t>деятельности; </a:t>
            </a:r>
            <a:endParaRPr lang="ru-RU">
              <a:solidFill>
                <a:schemeClr val="bg1"/>
              </a:solidFill>
              <a:latin typeface="Comic Sans M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Comic Sans MS"/>
              </a:rPr>
              <a:t>• закрепление  опыта и создание возможностей для дальнейшего использования в педагогической практике</a:t>
            </a:r>
            <a:r>
              <a:rPr lang="ru-RU">
                <a:solidFill>
                  <a:schemeClr val="bg1"/>
                </a:solidFill>
                <a:latin typeface="Comic Sans MS"/>
              </a:rPr>
              <a:t>.</a:t>
            </a:r>
            <a:endParaRPr lang="ru-RU">
              <a:solidFill>
                <a:schemeClr val="bg1"/>
              </a:solidFill>
              <a:latin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УВК\Downloads\Скриншот 18-12-2023 14395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42922"/>
            <a:ext cx="9144000" cy="6900922"/>
          </a:xfrm>
          <a:prstGeom prst="rect">
            <a:avLst/>
          </a:prstGeom>
          <a:noFill/>
        </p:spPr>
      </p:pic>
      <p:sp>
        <p:nvSpPr>
          <p:cNvPr id="2" name="Прямоугольник 1" hidden="0"/>
          <p:cNvSpPr/>
          <p:nvPr isPhoto="0" userDrawn="0"/>
        </p:nvSpPr>
        <p:spPr bwMode="auto">
          <a:xfrm>
            <a:off x="251520" y="18864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Comic Sans MS"/>
              </a:rPr>
              <a:t>Модель смены</a:t>
            </a:r>
            <a:endParaRPr/>
          </a:p>
        </p:txBody>
      </p:sp>
      <p:pic>
        <p:nvPicPr>
          <p:cNvPr id="29" name="Picture 6" descr="C:\Users\ВУВК\Desktop\эмблема без фона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907957" y="5745893"/>
            <a:ext cx="1107029" cy="1104418"/>
          </a:xfrm>
          <a:prstGeom prst="rect">
            <a:avLst/>
          </a:prstGeom>
          <a:noFill/>
        </p:spPr>
      </p:pic>
      <p:pic>
        <p:nvPicPr>
          <p:cNvPr id="31" name="Picture 5" descr="https://zajkovo2.edusite.ru/images/psquzjto7vnye868kzja1663100941.png" hidden="0"/>
          <p:cNvPicPr>
            <a:picLocks noChangeAspect="1" noChangeArrowheads="1"/>
          </p:cNvPicPr>
          <p:nvPr isPhoto="0" userDrawn="0"/>
        </p:nvPicPr>
        <p:blipFill>
          <a:blip r:embed="rId4"/>
          <a:srcRect l="10533" t="23208" r="12164" b="18629"/>
          <a:stretch/>
        </p:blipFill>
        <p:spPr bwMode="auto">
          <a:xfrm>
            <a:off x="84319" y="5745893"/>
            <a:ext cx="2151414" cy="1037289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</a:effectLst>
        </p:spPr>
      </p:pic>
      <p:graphicFrame>
        <p:nvGraphicFramePr>
          <p:cNvPr id="3" name="Таблица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539551" y="1052737"/>
          <a:ext cx="8136904" cy="3056843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{5CF74578-1CCC-6BD1-C19F-97DF1DF6BA25}</a:tableStyleId>
              </a:tblPr>
              <a:tblGrid>
                <a:gridCol w="2016225"/>
                <a:gridCol w="1139898"/>
                <a:gridCol w="1489789"/>
                <a:gridCol w="1511471"/>
                <a:gridCol w="1979522"/>
              </a:tblGrid>
              <a:tr h="247910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1-й этап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2-й этап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 3-й этап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4-й этап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5-й этап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CC99FF"/>
                    </a:solidFill>
                  </a:tcPr>
                </a:tc>
              </a:tr>
              <a:tr h="686571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Организационный период смены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 Основной период смены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 Итоговый период смены 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089855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Старт </a:t>
                      </a: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смены. 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Ввод </a:t>
                      </a: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в игровой сюжет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Реализация игрового сюжета.  Подготовка и реализация коллективно-творческого дела (праздника)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omic Sans MS"/>
                        </a:rPr>
                        <a:t>Выход из игрового сюжета Подведение итогов смены. Перспективы на следующий учебный год</a:t>
                      </a:r>
                      <a:endParaRPr lang="ru-RU" sz="1600">
                        <a:solidFill>
                          <a:srgbClr val="7030A0"/>
                        </a:solidFill>
                        <a:latin typeface="Comic Sans MS"/>
                        <a:ea typeface="Times New Roman"/>
                        <a:cs typeface=" TimesNew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s://sun9-38.userapi.com/impg/WRvL6Mkje4NnexrkfiuZsE9nHkA2qVxg4YOXQw/KfU3YCuyink.jpg?size=2560x1707&amp;quality=95&amp;sign=e89157c48c160244a06ebee45e7c3cfb&amp;type=album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3275855" y="4221087"/>
            <a:ext cx="2140909" cy="1427552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s://sun9-4.userapi.com/impg/eah6EyIr2Cbjj1_UvJM6fUDcMTuYDK1hB6MkDA/-5WqFY3e6co.jpg?size=2560x1707&amp;quality=95&amp;sign=779fbbe50d06e4936ea1db7a2adca71c&amp;type=album" hidden="0"/>
          <p:cNvPicPr>
            <a:picLocks noChangeAspect="1" noChangeArrowheads="1"/>
          </p:cNvPicPr>
          <p:nvPr isPhoto="0" userDrawn="0"/>
        </p:nvPicPr>
        <p:blipFill>
          <a:blip r:embed="rId6"/>
          <a:srcRect l="0" t="0" r="0" b="9905"/>
          <a:stretch/>
        </p:blipFill>
        <p:spPr bwMode="auto">
          <a:xfrm>
            <a:off x="683568" y="4221087"/>
            <a:ext cx="2376264" cy="1427553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s://sun9-63.userapi.com/impg/Kyp8jhVUD4jUyy4TNznHy9bTKcwWOdAtL-58HA/8dPDH54gb_o.jpg?size=2560x1707&amp;quality=95&amp;sign=071569d088fd8712bed74ce38c4aecef&amp;type=album" hidden="0"/>
          <p:cNvPicPr>
            <a:picLocks noChangeAspect="1" noChangeArrowheads="1"/>
          </p:cNvPicPr>
          <p:nvPr isPhoto="0" userDrawn="0"/>
        </p:nvPicPr>
        <p:blipFill>
          <a:blip r:embed="rId7"/>
          <a:srcRect l="0" t="23765" r="0" b="0"/>
          <a:stretch/>
        </p:blipFill>
        <p:spPr bwMode="auto">
          <a:xfrm>
            <a:off x="5631033" y="4221088"/>
            <a:ext cx="2808312" cy="1427553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Р7-Офис/7.1.1.35</Application>
  <DocSecurity>0</DocSecurity>
  <PresentationFormat>Экран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ВУВК</dc:creator>
  <cp:keywords/>
  <dc:description/>
  <dc:identifier/>
  <dc:language/>
  <cp:lastModifiedBy/>
  <cp:revision>44</cp:revision>
  <dcterms:created xsi:type="dcterms:W3CDTF">2024-01-09T04:51:01Z</dcterms:created>
  <dcterms:modified xsi:type="dcterms:W3CDTF">2024-05-24T12:00:09Z</dcterms:modified>
  <cp:category/>
  <cp:contentStatus/>
  <cp:version/>
</cp:coreProperties>
</file>