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23"/>
  </p:notesMasterIdLst>
  <p:sldIdLst>
    <p:sldId id="310" r:id="rId2"/>
    <p:sldId id="334" r:id="rId3"/>
    <p:sldId id="268" r:id="rId4"/>
    <p:sldId id="263" r:id="rId5"/>
    <p:sldId id="336" r:id="rId6"/>
    <p:sldId id="276" r:id="rId7"/>
    <p:sldId id="259" r:id="rId8"/>
    <p:sldId id="308" r:id="rId9"/>
    <p:sldId id="275" r:id="rId10"/>
    <p:sldId id="299" r:id="rId11"/>
    <p:sldId id="337" r:id="rId12"/>
    <p:sldId id="300" r:id="rId13"/>
    <p:sldId id="301" r:id="rId14"/>
    <p:sldId id="305" r:id="rId15"/>
    <p:sldId id="269" r:id="rId16"/>
    <p:sldId id="338" r:id="rId17"/>
    <p:sldId id="341" r:id="rId18"/>
    <p:sldId id="342" r:id="rId19"/>
    <p:sldId id="329" r:id="rId20"/>
    <p:sldId id="309" r:id="rId21"/>
    <p:sldId id="34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F8"/>
    <a:srgbClr val="FBE293"/>
    <a:srgbClr val="FEC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3956A-EC5A-45C6-A521-EB8E126CB273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AFAB-84CB-4D07-91FC-87C63D6D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1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22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2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542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964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85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D13-715D-4A73-95A3-34BED106980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1886" y="4470400"/>
            <a:ext cx="6592293" cy="23876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Селянина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Николаевна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специалист детский психиатр Министерства здравоохранения Тверской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отделением ГБУЗ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ОКПНД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229" y="1103086"/>
            <a:ext cx="8621486" cy="30770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и/или суицидальное поведение подростков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Причины, маркеры, оказание помощи, профилактика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55" y="82935"/>
            <a:ext cx="9078654" cy="6355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Причины </a:t>
            </a:r>
            <a:r>
              <a:rPr lang="ru-RU" sz="2700" b="1" dirty="0" err="1" smtClean="0"/>
              <a:t>самоповреждающего</a:t>
            </a:r>
            <a:r>
              <a:rPr lang="ru-RU" sz="2700" b="1" dirty="0" smtClean="0"/>
              <a:t> поведения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200" dirty="0" smtClean="0"/>
              <a:t>1. </a:t>
            </a:r>
            <a:r>
              <a:rPr lang="ru-RU" sz="2200" b="1" u="sng" dirty="0" smtClean="0"/>
              <a:t>Деструктивные </a:t>
            </a:r>
            <a:r>
              <a:rPr lang="ru-RU" sz="2200" b="1" u="sng" dirty="0"/>
              <a:t>семейные </a:t>
            </a:r>
            <a:r>
              <a:rPr lang="ru-RU" sz="2200" b="1" u="sng" dirty="0" smtClean="0"/>
              <a:t>отношения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994" y="1763486"/>
            <a:ext cx="9769151" cy="3620278"/>
          </a:xfrm>
        </p:spPr>
        <p:txBody>
          <a:bodyPr>
            <a:normAutofit fontScale="40000" lnSpcReduction="20000"/>
          </a:bodyPr>
          <a:lstStyle/>
          <a:p>
            <a:pPr fontAlgn="base"/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Характеризуются конфликтностью</a:t>
            </a:r>
            <a:r>
              <a:rPr lang="ru-RU" sz="2900" dirty="0"/>
              <a:t>, противоречивостью и амбивалентностью, оказывают отрицательное влияние на формирование личности ребенка, порождают негативное отношение детей к родителям</a:t>
            </a:r>
            <a:r>
              <a:rPr lang="ru-RU" sz="3400" dirty="0"/>
              <a:t>. </a:t>
            </a:r>
            <a:endParaRPr lang="ru-RU" sz="3400" dirty="0" smtClean="0"/>
          </a:p>
          <a:p>
            <a:pPr marL="514350" indent="-514350">
              <a:buAutoNum type="arabicPeriod"/>
            </a:pPr>
            <a:r>
              <a:rPr lang="ru-RU" sz="3400" b="1" u="sng" dirty="0" smtClean="0"/>
              <a:t>Эмоциональное отвержение</a:t>
            </a:r>
            <a:r>
              <a:rPr lang="ru-RU" sz="3400" b="1" u="sng" dirty="0"/>
              <a:t> </a:t>
            </a:r>
            <a:r>
              <a:rPr lang="ru-RU" sz="3400" b="1" u="sng" dirty="0" smtClean="0"/>
              <a:t>(преобладающий </a:t>
            </a:r>
            <a:r>
              <a:rPr lang="ru-RU" sz="3400" b="1" u="sng" dirty="0"/>
              <a:t>тип отношения </a:t>
            </a:r>
            <a:r>
              <a:rPr lang="ru-RU" sz="3400" b="1" u="sng" dirty="0" smtClean="0"/>
              <a:t>по  исследованиям </a:t>
            </a:r>
            <a:r>
              <a:rPr lang="ru-RU" sz="3400" b="1" u="sng" dirty="0" err="1"/>
              <a:t>Синягиной</a:t>
            </a:r>
            <a:r>
              <a:rPr lang="ru-RU" sz="3400" b="1" u="sng" dirty="0"/>
              <a:t> 2001</a:t>
            </a:r>
            <a:r>
              <a:rPr lang="ru-RU" sz="3400" b="1" dirty="0" smtClean="0"/>
              <a:t>).</a:t>
            </a:r>
          </a:p>
          <a:p>
            <a:pPr fontAlgn="base"/>
            <a:r>
              <a:rPr lang="ru-RU" sz="3200" dirty="0" smtClean="0"/>
              <a:t>дефицит </a:t>
            </a:r>
            <a:r>
              <a:rPr lang="ru-RU" sz="3200" dirty="0"/>
              <a:t>внимания и эмоциональной поддержки со </a:t>
            </a:r>
            <a:r>
              <a:rPr lang="ru-RU" sz="3200" dirty="0" smtClean="0"/>
              <a:t>стороны родителей, отсутствие любви, заботы, сопереживания</a:t>
            </a:r>
            <a:r>
              <a:rPr lang="en-US" sz="3200" dirty="0"/>
              <a:t>;</a:t>
            </a:r>
            <a:endParaRPr lang="ru-RU" sz="3200" dirty="0" smtClean="0"/>
          </a:p>
          <a:p>
            <a:pPr fontAlgn="base"/>
            <a:r>
              <a:rPr lang="ru-RU" sz="3200" dirty="0" smtClean="0"/>
              <a:t> эмоциональная холодность </a:t>
            </a:r>
            <a:r>
              <a:rPr lang="ru-RU" sz="3200" dirty="0"/>
              <a:t>(</a:t>
            </a:r>
            <a:r>
              <a:rPr lang="ru-RU" sz="3200" dirty="0" smtClean="0"/>
              <a:t>равнодушие), </a:t>
            </a:r>
          </a:p>
          <a:p>
            <a:pPr fontAlgn="base"/>
            <a:r>
              <a:rPr lang="ru-RU" sz="3200" dirty="0"/>
              <a:t>п</a:t>
            </a:r>
            <a:r>
              <a:rPr lang="ru-RU" sz="3200" dirty="0" smtClean="0"/>
              <a:t>остоянная критика; оскорбления</a:t>
            </a:r>
            <a:r>
              <a:rPr lang="ru-RU" sz="3200" dirty="0"/>
              <a:t>, обесценивания и сравнение с другими детьми не в его пользу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подросток </a:t>
            </a:r>
            <a:r>
              <a:rPr lang="ru-RU" sz="3200" dirty="0"/>
              <a:t>ощущает себя нелюбимым и ненужным в </a:t>
            </a:r>
            <a:r>
              <a:rPr lang="ru-RU" sz="3200" dirty="0" smtClean="0"/>
              <a:t>семье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осуждение ребёнка за выражение эмоций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игнорирование проблем ребёнка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отрицательные чувства родителей по отношению к подросткам, подростков по отношению к родителям</a:t>
            </a:r>
            <a:r>
              <a:rPr lang="en-US" sz="3200" dirty="0"/>
              <a:t>;</a:t>
            </a:r>
            <a:endParaRPr lang="ru-RU" sz="3200" dirty="0"/>
          </a:p>
          <a:p>
            <a:pPr marL="0" indent="0">
              <a:buNone/>
            </a:pPr>
            <a:endParaRPr lang="ru-RU" sz="3600" dirty="0"/>
          </a:p>
          <a:p>
            <a:pPr fontAlgn="base"/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139" y="729861"/>
            <a:ext cx="9283926" cy="533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2.      </a:t>
            </a:r>
            <a:r>
              <a:rPr lang="ru-RU" sz="2000" b="1" u="sng" dirty="0">
                <a:solidFill>
                  <a:schemeClr val="tx1"/>
                </a:solidFill>
              </a:rPr>
              <a:t>Пренебрежение родительскими обязанностями</a:t>
            </a:r>
          </a:p>
          <a:p>
            <a:r>
              <a:rPr lang="ru-RU" sz="1600" dirty="0"/>
              <a:t>отсутствие заботы и надлежащего обеспечения основных потребностей ребёнка в еде, одежде, жилье, воспитании, медицинской помощи со стороны родителей , безопасность и благополучие ребёнка оказываются под угрозой</a:t>
            </a:r>
          </a:p>
          <a:p>
            <a:r>
              <a:rPr lang="ru-RU" sz="1600" dirty="0"/>
              <a:t>воспитание в основном строится по принципу запретов и наказаний</a:t>
            </a:r>
          </a:p>
          <a:p>
            <a:r>
              <a:rPr lang="ru-RU" sz="1600" dirty="0"/>
              <a:t>несовпадение взглядов родителей в вопросах воспитания</a:t>
            </a:r>
          </a:p>
          <a:p>
            <a:r>
              <a:rPr lang="ru-RU" sz="1600" dirty="0"/>
              <a:t>непоследовательность и противоречивость действий родителей на поведение ребенка; </a:t>
            </a:r>
            <a:r>
              <a:rPr lang="ru-RU" sz="1600" dirty="0" smtClean="0"/>
              <a:t>решения зависят </a:t>
            </a:r>
            <a:r>
              <a:rPr lang="ru-RU" sz="1600" dirty="0"/>
              <a:t>от множества посторонних условий, в том числе от колебаний настроения родителей. Детям редко объясняют, почему им не следовало бы делать то или другое. </a:t>
            </a:r>
          </a:p>
          <a:p>
            <a:r>
              <a:rPr lang="ru-RU" sz="1600" dirty="0"/>
              <a:t>конфликты между родителями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758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7" y="606491"/>
            <a:ext cx="10871200" cy="55237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3</a:t>
            </a:r>
            <a:r>
              <a:rPr lang="ru-RU" sz="8000" b="1" dirty="0" smtClean="0"/>
              <a:t>. </a:t>
            </a:r>
            <a:r>
              <a:rPr lang="ru-RU" sz="8000" b="1" u="sng" dirty="0">
                <a:solidFill>
                  <a:schemeClr val="tx1"/>
                </a:solidFill>
              </a:rPr>
              <a:t>Жестокое обращение с </a:t>
            </a:r>
            <a:r>
              <a:rPr lang="ru-RU" sz="8000" b="1" u="sng" dirty="0" smtClean="0">
                <a:solidFill>
                  <a:schemeClr val="tx1"/>
                </a:solidFill>
              </a:rPr>
              <a:t>ребенком</a:t>
            </a:r>
            <a:endParaRPr lang="ru-RU" sz="8000" u="sng" dirty="0"/>
          </a:p>
          <a:p>
            <a:pPr marL="0" indent="0">
              <a:buNone/>
            </a:pPr>
            <a:endParaRPr lang="ru-RU" sz="6200" u="sng" dirty="0"/>
          </a:p>
          <a:p>
            <a:pPr fontAlgn="base"/>
            <a:r>
              <a:rPr lang="ru-RU" sz="6200" dirty="0" smtClean="0"/>
              <a:t>Физическое, психологическое  </a:t>
            </a:r>
            <a:r>
              <a:rPr lang="ru-RU" sz="6200" dirty="0"/>
              <a:t>и сексуальное </a:t>
            </a:r>
            <a:r>
              <a:rPr lang="ru-RU" sz="6200" dirty="0" smtClean="0"/>
              <a:t>насилие ;</a:t>
            </a:r>
            <a:endParaRPr lang="ru-RU" sz="6200" dirty="0"/>
          </a:p>
          <a:p>
            <a:pPr fontAlgn="base"/>
            <a:r>
              <a:rPr lang="ru-RU" sz="6200" dirty="0"/>
              <a:t>з</a:t>
            </a:r>
            <a:r>
              <a:rPr lang="ru-RU" sz="6200" dirty="0" smtClean="0"/>
              <a:t>ависимости </a:t>
            </a:r>
            <a:r>
              <a:rPr lang="ru-RU" sz="6200" dirty="0"/>
              <a:t>родителей. </a:t>
            </a:r>
            <a:endParaRPr lang="ru-RU" sz="6200" dirty="0" smtClean="0"/>
          </a:p>
          <a:p>
            <a:pPr fontAlgn="base"/>
            <a:r>
              <a:rPr lang="ru-RU" sz="6200" dirty="0" smtClean="0"/>
              <a:t>чрезмерные </a:t>
            </a:r>
            <a:r>
              <a:rPr lang="ru-RU" sz="6200" dirty="0"/>
              <a:t>запреты для детей в значимых для них сферах жизнедеятельности;</a:t>
            </a:r>
          </a:p>
          <a:p>
            <a:r>
              <a:rPr lang="ru-RU" sz="6200" dirty="0"/>
              <a:t>использование угроз в требованиях к детям;</a:t>
            </a:r>
          </a:p>
          <a:p>
            <a:r>
              <a:rPr lang="ru-RU" sz="6200" dirty="0"/>
              <a:t>постоянная критика и обесценивание своего ребёнка;</a:t>
            </a:r>
          </a:p>
          <a:p>
            <a:r>
              <a:rPr lang="ru-RU" sz="6200" dirty="0"/>
              <a:t>шутки над ребёнком, указывающие на его недостатки. «</a:t>
            </a:r>
            <a:r>
              <a:rPr lang="ru-RU" sz="6200" dirty="0" err="1"/>
              <a:t>Балван</a:t>
            </a:r>
            <a:r>
              <a:rPr lang="ru-RU" sz="6200" dirty="0"/>
              <a:t> безрукий!», «Маша-Растеряша!». Когда </a:t>
            </a:r>
            <a:r>
              <a:rPr lang="ru-RU" sz="6200" u="sng" dirty="0"/>
              <a:t>такие шутки становятся «преследованием», </a:t>
            </a:r>
            <a:r>
              <a:rPr lang="ru-RU" sz="6200" dirty="0"/>
              <a:t>ребёнок начинает задумываться, от чего он такой, что с ним не так, тем самым в нём развивается комплекс;</a:t>
            </a:r>
          </a:p>
          <a:p>
            <a:r>
              <a:rPr lang="ru-RU" sz="6200" dirty="0" smtClean="0"/>
              <a:t>обвинение </a:t>
            </a:r>
            <a:r>
              <a:rPr lang="ru-RU" sz="6200" dirty="0"/>
              <a:t>ребёнка во всех своих бедах;</a:t>
            </a:r>
          </a:p>
          <a:p>
            <a:r>
              <a:rPr lang="ru-RU" sz="6200" dirty="0" smtClean="0"/>
              <a:t>манипулирование </a:t>
            </a:r>
            <a:r>
              <a:rPr lang="ru-RU" sz="6200" dirty="0"/>
              <a:t>ребёнком посредством подарков;</a:t>
            </a:r>
          </a:p>
          <a:p>
            <a:r>
              <a:rPr lang="ru-RU" sz="6200" dirty="0"/>
              <a:t>неуважение личных границ ребёнка;</a:t>
            </a:r>
          </a:p>
          <a:p>
            <a:r>
              <a:rPr lang="ru-RU" sz="6200" dirty="0" smtClean="0"/>
              <a:t>приписывание </a:t>
            </a:r>
            <a:r>
              <a:rPr lang="ru-RU" sz="6200" dirty="0"/>
              <a:t>долга своему ребенку. 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Например</a:t>
            </a:r>
            <a:r>
              <a:rPr lang="ru-RU" sz="6200" dirty="0"/>
              <a:t>, фраза: «Я работаю по 12 часов в сутки, чтобы тебе было что есть! Ты даже спасибо не сказал!» </a:t>
            </a:r>
            <a:r>
              <a:rPr lang="ru-RU" sz="6200" dirty="0" smtClean="0"/>
              <a:t>Родитель </a:t>
            </a:r>
            <a:r>
              <a:rPr lang="ru-RU" sz="6200" dirty="0"/>
              <a:t>не должен делать из себя жертву, а из собственного ребенка вечного должника.</a:t>
            </a:r>
          </a:p>
          <a:p>
            <a:endParaRPr lang="ru-RU" sz="6200" dirty="0"/>
          </a:p>
          <a:p>
            <a:pPr fontAlgn="base"/>
            <a:endParaRPr lang="ru-RU" sz="6200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7" y="304800"/>
            <a:ext cx="9791926" cy="880188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Провоцирующее поведение взаимоотношений со сверстниками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0" y="886408"/>
            <a:ext cx="9908043" cy="58689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/>
              <a:t>Р</a:t>
            </a:r>
            <a:r>
              <a:rPr lang="ru-RU" sz="1600" dirty="0" smtClean="0"/>
              <a:t>аспространенная причина самоповреждений у подростков –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</a:rPr>
              <a:t>моббинг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буллинг</a:t>
            </a:r>
            <a:r>
              <a:rPr lang="ru-RU" sz="1600" dirty="0" smtClean="0"/>
              <a:t>, травля, агрессивное преследование, конфликты со сверстниками, положение «изгоя»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психологическая форма травли </a:t>
            </a:r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это угрозы</a:t>
            </a:r>
            <a:r>
              <a:rPr lang="ru-RU" sz="1600" dirty="0"/>
              <a:t>, насмешки, клевета, </a:t>
            </a:r>
            <a:r>
              <a:rPr lang="ru-RU" sz="1600" dirty="0" smtClean="0"/>
              <a:t>запугивание, изоляция</a:t>
            </a:r>
            <a:r>
              <a:rPr lang="ru-RU" sz="1600" dirty="0"/>
              <a:t>, мелкое задирание без травматической физической агрессии </a:t>
            </a:r>
          </a:p>
          <a:p>
            <a:r>
              <a:rPr lang="ru-RU" sz="1600" b="1" dirty="0" smtClean="0"/>
              <a:t>физическая </a:t>
            </a:r>
            <a:r>
              <a:rPr lang="ru-RU" sz="1600" b="1" dirty="0"/>
              <a:t>форма</a:t>
            </a:r>
            <a:r>
              <a:rPr lang="ru-RU" sz="1600" dirty="0"/>
              <a:t> — толчки, побои, прочие насильственные действия, порча имущества жертвы и т. д.; иногда бывает с использованием оружия.</a:t>
            </a:r>
          </a:p>
          <a:p>
            <a:r>
              <a:rPr lang="ru-RU" sz="1600" b="1" dirty="0" smtClean="0"/>
              <a:t>интернет-травля</a:t>
            </a:r>
            <a:r>
              <a:rPr lang="ru-RU" sz="1600" b="1" dirty="0"/>
              <a:t> (</a:t>
            </a:r>
            <a:r>
              <a:rPr lang="ru-RU" sz="1600" b="1" dirty="0" err="1"/>
              <a:t>кибербуллинг</a:t>
            </a:r>
            <a:r>
              <a:rPr lang="ru-RU" sz="1600" b="1" dirty="0"/>
              <a:t>)</a:t>
            </a:r>
            <a:r>
              <a:rPr lang="ru-RU" sz="1600" dirty="0"/>
              <a:t> — травля через Интернет, электронную почту, SMS и т. д.</a:t>
            </a:r>
          </a:p>
          <a:p>
            <a:pPr marL="0" indent="0">
              <a:buNone/>
            </a:pPr>
            <a:r>
              <a:rPr lang="ru-RU" sz="1600" b="1" dirty="0" smtClean="0"/>
              <a:t>Жертвами </a:t>
            </a:r>
            <a:r>
              <a:rPr lang="ru-RU" sz="1600" b="1" dirty="0"/>
              <a:t>травли в школе чаще всего </a:t>
            </a:r>
            <a:r>
              <a:rPr lang="ru-RU" sz="1600" b="1" dirty="0" smtClean="0"/>
              <a:t>становятся</a:t>
            </a:r>
            <a:endParaRPr lang="ru-RU" sz="1600" b="1" dirty="0"/>
          </a:p>
          <a:p>
            <a:r>
              <a:rPr lang="ru-RU" sz="1600" dirty="0" smtClean="0"/>
              <a:t>двоечники; круглые</a:t>
            </a:r>
            <a:r>
              <a:rPr lang="ru-RU" sz="1600" dirty="0"/>
              <a:t> </a:t>
            </a:r>
            <a:r>
              <a:rPr lang="ru-RU" sz="1600" dirty="0" smtClean="0"/>
              <a:t>отличники; вундеркинды</a:t>
            </a:r>
            <a:endParaRPr lang="ru-RU" sz="1600" dirty="0"/>
          </a:p>
          <a:p>
            <a:r>
              <a:rPr lang="ru-RU" sz="1600" dirty="0"/>
              <a:t>любимчики учителей;</a:t>
            </a:r>
          </a:p>
          <a:p>
            <a:r>
              <a:rPr lang="ru-RU" sz="1600" dirty="0"/>
              <a:t>физически слабые дети;</a:t>
            </a:r>
          </a:p>
          <a:p>
            <a:r>
              <a:rPr lang="ru-RU" sz="1600" dirty="0"/>
              <a:t>дети, </a:t>
            </a:r>
            <a:r>
              <a:rPr lang="ru-RU" sz="1600" dirty="0" err="1"/>
              <a:t>гиперопекаемые</a:t>
            </a:r>
            <a:r>
              <a:rPr lang="ru-RU" sz="1600" dirty="0"/>
              <a:t> родителями;</a:t>
            </a:r>
          </a:p>
          <a:p>
            <a:r>
              <a:rPr lang="ru-RU" sz="1600" dirty="0" smtClean="0"/>
              <a:t>ябеды;</a:t>
            </a:r>
            <a:endParaRPr lang="ru-RU" sz="1600" dirty="0"/>
          </a:p>
          <a:p>
            <a:r>
              <a:rPr lang="ru-RU" sz="1600" dirty="0"/>
              <a:t>дети учителей;</a:t>
            </a:r>
          </a:p>
          <a:p>
            <a:r>
              <a:rPr lang="ru-RU" sz="1600" dirty="0"/>
              <a:t>страдающие заболеваниями, выделяющими их из коллектива;</a:t>
            </a:r>
          </a:p>
          <a:p>
            <a:r>
              <a:rPr lang="ru-RU" sz="1600" dirty="0"/>
              <a:t>не имеющие современных и модных новинок в области электроники и одежды, или же имеющие самые дорогие из них, недоступные другим детям;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 нетривиальным, отличающимся от стандартного, мировоззрением («белые вороны»);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657" y="275771"/>
            <a:ext cx="9820954" cy="842867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Дезадаптивные личностные черты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12776"/>
            <a:ext cx="9718351" cy="3303036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ru-RU" sz="1900" dirty="0" smtClean="0"/>
          </a:p>
          <a:p>
            <a:r>
              <a:rPr lang="ru-RU" sz="2600" dirty="0" smtClean="0"/>
              <a:t>трудностью </a:t>
            </a:r>
            <a:r>
              <a:rPr lang="ru-RU" sz="2600" dirty="0"/>
              <a:t>в определении и описании собственных эмоциональных состояний, </a:t>
            </a:r>
            <a:r>
              <a:rPr lang="ru-RU" sz="2600" dirty="0" smtClean="0"/>
              <a:t>переживаний</a:t>
            </a:r>
          </a:p>
          <a:p>
            <a:r>
              <a:rPr lang="ru-RU" sz="2600" dirty="0" smtClean="0"/>
              <a:t>затруднениями </a:t>
            </a:r>
            <a:r>
              <a:rPr lang="ru-RU" sz="2600" dirty="0"/>
              <a:t>в проведении различий между чувствами и телесными ощущениями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снижением способности к </a:t>
            </a:r>
            <a:r>
              <a:rPr lang="ru-RU" sz="2600" dirty="0" smtClean="0"/>
              <a:t>символизации</a:t>
            </a:r>
          </a:p>
          <a:p>
            <a:r>
              <a:rPr lang="ru-RU" sz="2600" dirty="0" smtClean="0"/>
              <a:t> </a:t>
            </a:r>
            <a:r>
              <a:rPr lang="ru-RU" sz="2600" dirty="0" err="1" smtClean="0"/>
              <a:t>фокусированность</a:t>
            </a:r>
            <a:r>
              <a:rPr lang="ru-RU" sz="2600" dirty="0" smtClean="0"/>
              <a:t> </a:t>
            </a:r>
            <a:r>
              <a:rPr lang="ru-RU" sz="2600" dirty="0"/>
              <a:t>личности в большей мере на внешних событиях, чем на внутренних </a:t>
            </a:r>
            <a:r>
              <a:rPr lang="ru-RU" sz="2600" dirty="0" smtClean="0"/>
              <a:t>переживаниях</a:t>
            </a:r>
          </a:p>
          <a:p>
            <a:r>
              <a:rPr lang="ru-RU" sz="2600" dirty="0" smtClean="0"/>
              <a:t>низкая </a:t>
            </a:r>
            <a:r>
              <a:rPr lang="ru-RU" sz="2600" dirty="0"/>
              <a:t>стрессоустойчивость, </a:t>
            </a:r>
            <a:r>
              <a:rPr lang="ru-RU" sz="2600" dirty="0" smtClean="0"/>
              <a:t>повышенная тревожность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импульсивность</a:t>
            </a:r>
            <a:r>
              <a:rPr lang="ru-RU" sz="2600" dirty="0">
                <a:solidFill>
                  <a:schemeClr val="tx1"/>
                </a:solidFill>
              </a:rPr>
              <a:t>,</a:t>
            </a:r>
            <a:r>
              <a:rPr lang="ru-RU" sz="2600" dirty="0"/>
              <a:t> сниженный </a:t>
            </a:r>
            <a:r>
              <a:rPr lang="ru-RU" sz="2600" dirty="0" smtClean="0"/>
              <a:t>самоконтроль</a:t>
            </a: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                      </a:t>
            </a:r>
            <a:endParaRPr lang="ru-RU" sz="2600" dirty="0"/>
          </a:p>
          <a:p>
            <a:pPr fontAlgn="base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556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E62DFF-B7C6-4A89-A73B-20C4CFB46541}"/>
              </a:ext>
            </a:extLst>
          </p:cNvPr>
          <p:cNvSpPr/>
          <p:nvPr/>
        </p:nvSpPr>
        <p:spPr>
          <a:xfrm>
            <a:off x="677594" y="146949"/>
            <a:ext cx="2608378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Событие </a:t>
            </a:r>
            <a:r>
              <a:rPr lang="ru-RU" b="1" dirty="0" smtClean="0">
                <a:solidFill>
                  <a:schemeClr val="tx1"/>
                </a:solidFill>
              </a:rPr>
              <a:t>внешнее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2DDCA3C-253C-440E-BD74-00705976C6D6}"/>
              </a:ext>
            </a:extLst>
          </p:cNvPr>
          <p:cNvSpPr/>
          <p:nvPr/>
        </p:nvSpPr>
        <p:spPr>
          <a:xfrm>
            <a:off x="677594" y="1405947"/>
            <a:ext cx="2371322" cy="1022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solidFill>
                  <a:schemeClr val="tx1"/>
                </a:solidFill>
              </a:rPr>
              <a:t>Негативные эмоции и потребность в их регуляции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F83075A-0860-4C42-9534-B74FF00D5037}"/>
              </a:ext>
            </a:extLst>
          </p:cNvPr>
          <p:cNvSpPr/>
          <p:nvPr/>
        </p:nvSpPr>
        <p:spPr>
          <a:xfrm>
            <a:off x="3824436" y="1405947"/>
            <a:ext cx="3927942" cy="9143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solidFill>
                  <a:schemeClr val="tx1"/>
                </a:solidFill>
              </a:rPr>
              <a:t>Дефицит навыков адаптивной эмоциональной регуляции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74B9B5-B14A-4F07-A285-D72CFBC83422}"/>
              </a:ext>
            </a:extLst>
          </p:cNvPr>
          <p:cNvSpPr/>
          <p:nvPr/>
        </p:nvSpPr>
        <p:spPr>
          <a:xfrm>
            <a:off x="8403183" y="1405947"/>
            <a:ext cx="3282380" cy="9143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Увеличение интенсивности </a:t>
            </a:r>
            <a:r>
              <a:rPr lang="ru-RU" sz="1600" b="1" dirty="0" smtClean="0">
                <a:solidFill>
                  <a:schemeClr val="tx1"/>
                </a:solidFill>
              </a:rPr>
              <a:t>тревоги, гнева, напряжения </a:t>
            </a:r>
            <a:r>
              <a:rPr lang="ru-RU" sz="1600" b="1" dirty="0">
                <a:solidFill>
                  <a:schemeClr val="tx1"/>
                </a:solidFill>
              </a:rPr>
              <a:t>до непереносимого уровня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DCD8F00-EA38-4D91-A236-91DC2F825596}"/>
              </a:ext>
            </a:extLst>
          </p:cNvPr>
          <p:cNvSpPr/>
          <p:nvPr/>
        </p:nvSpPr>
        <p:spPr>
          <a:xfrm>
            <a:off x="8439849" y="2597403"/>
            <a:ext cx="3245714" cy="9960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Нестерпимое желание немедленно прекратить испытывать негативную эмоцию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9706761-AA1A-42A3-B022-BCF9F7595156}"/>
              </a:ext>
            </a:extLst>
          </p:cNvPr>
          <p:cNvSpPr/>
          <p:nvPr/>
        </p:nvSpPr>
        <p:spPr>
          <a:xfrm>
            <a:off x="6192128" y="3876224"/>
            <a:ext cx="548405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Самоповреждение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54F81B8-3A7F-44E2-874A-F31875D3874D}"/>
              </a:ext>
            </a:extLst>
          </p:cNvPr>
          <p:cNvSpPr/>
          <p:nvPr/>
        </p:nvSpPr>
        <p:spPr>
          <a:xfrm>
            <a:off x="9397218" y="5226178"/>
            <a:ext cx="227896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Быстрое, но кратковременное облегчение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FC0EC9C-1D1D-48FB-BC5F-F1430C6E9F14}"/>
              </a:ext>
            </a:extLst>
          </p:cNvPr>
          <p:cNvSpPr/>
          <p:nvPr/>
        </p:nvSpPr>
        <p:spPr>
          <a:xfrm>
            <a:off x="6192128" y="5264886"/>
            <a:ext cx="210781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Адаптивные способы обесцениваются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265D784-3DF3-4778-B978-E7A99069B451}"/>
              </a:ext>
            </a:extLst>
          </p:cNvPr>
          <p:cNvSpPr/>
          <p:nvPr/>
        </p:nvSpPr>
        <p:spPr>
          <a:xfrm>
            <a:off x="677594" y="4664075"/>
            <a:ext cx="3235568" cy="15539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Снижение самооценки и самоосуждения, усиление чувства стыда и вины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740A8378-7893-445B-B879-D2C8690D96BF}"/>
              </a:ext>
            </a:extLst>
          </p:cNvPr>
          <p:cNvCxnSpPr>
            <a:cxnSpLocks/>
          </p:cNvCxnSpPr>
          <p:nvPr/>
        </p:nvCxnSpPr>
        <p:spPr>
          <a:xfrm>
            <a:off x="2077118" y="1110591"/>
            <a:ext cx="3609" cy="22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B9EC0867-2962-45CE-93C6-DF0C58FDCFD6}"/>
              </a:ext>
            </a:extLst>
          </p:cNvPr>
          <p:cNvCxnSpPr>
            <a:cxnSpLocks/>
          </p:cNvCxnSpPr>
          <p:nvPr/>
        </p:nvCxnSpPr>
        <p:spPr>
          <a:xfrm>
            <a:off x="3107094" y="1803717"/>
            <a:ext cx="618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E38D080C-46A8-4AF2-9E68-3392CC37AD85}"/>
              </a:ext>
            </a:extLst>
          </p:cNvPr>
          <p:cNvCxnSpPr>
            <a:cxnSpLocks/>
          </p:cNvCxnSpPr>
          <p:nvPr/>
        </p:nvCxnSpPr>
        <p:spPr>
          <a:xfrm>
            <a:off x="7850742" y="1803717"/>
            <a:ext cx="494263" cy="1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A435879F-012C-4125-A8E4-5CEFC6AB631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039348" y="2320346"/>
            <a:ext cx="5025" cy="27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3A4BA049-D55B-48F0-9C62-4003192AFB0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062706" y="3593472"/>
            <a:ext cx="0" cy="27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CCE96D2B-638E-400D-BD63-12E0B3C9B5B1}"/>
              </a:ext>
            </a:extLst>
          </p:cNvPr>
          <p:cNvCxnSpPr>
            <a:cxnSpLocks/>
          </p:cNvCxnSpPr>
          <p:nvPr/>
        </p:nvCxnSpPr>
        <p:spPr>
          <a:xfrm>
            <a:off x="11047934" y="4841254"/>
            <a:ext cx="0" cy="384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2300D345-BE65-4FCD-9771-E7F2C98F41F6}"/>
              </a:ext>
            </a:extLst>
          </p:cNvPr>
          <p:cNvCxnSpPr>
            <a:cxnSpLocks/>
          </p:cNvCxnSpPr>
          <p:nvPr/>
        </p:nvCxnSpPr>
        <p:spPr>
          <a:xfrm flipV="1">
            <a:off x="10044373" y="4841255"/>
            <a:ext cx="0" cy="384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3D27B83E-7896-43B2-80DE-73593500099F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8299938" y="5722086"/>
            <a:ext cx="1097280" cy="1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451B12C1-FC4C-4C09-867C-8E947982C040}"/>
              </a:ext>
            </a:extLst>
          </p:cNvPr>
          <p:cNvCxnSpPr>
            <a:cxnSpLocks/>
          </p:cNvCxnSpPr>
          <p:nvPr/>
        </p:nvCxnSpPr>
        <p:spPr>
          <a:xfrm flipH="1">
            <a:off x="3913162" y="5607984"/>
            <a:ext cx="2278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F7C6BC23-C25B-42D6-8C31-9E5EA470505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13162" y="4333424"/>
            <a:ext cx="2278966" cy="69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B19D3111-5AA2-43B1-98FD-1DC15774CB4F}"/>
              </a:ext>
            </a:extLst>
          </p:cNvPr>
          <p:cNvCxnSpPr>
            <a:cxnSpLocks/>
          </p:cNvCxnSpPr>
          <p:nvPr/>
        </p:nvCxnSpPr>
        <p:spPr>
          <a:xfrm flipH="1" flipV="1">
            <a:off x="2360571" y="2471919"/>
            <a:ext cx="640037" cy="21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xmlns="" id="{6CCF84CF-2336-4CBD-888A-795249C4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96" y="287339"/>
            <a:ext cx="8576850" cy="66767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Нарушение регуляции эмоций, приводящее к </a:t>
            </a:r>
            <a:r>
              <a:rPr lang="ru-RU" sz="2800" b="1" dirty="0" smtClean="0">
                <a:latin typeface="+mn-lt"/>
              </a:rPr>
              <a:t>СПП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«Замкнутый круг»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408" y="1119673"/>
            <a:ext cx="10618203" cy="540242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Самоубийство (суицид)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намеренное, осознанное лишение себя жизни.</a:t>
            </a:r>
          </a:p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(синонимы: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парасуицид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незавершенный суицид, умышленное самоповреждение и др.)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оперирование средствами лишения себя жизни,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закончившееся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смертью.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проявляющееся в виде фантазий, мыслей, представлений или действий, направленных на самоповреждение или самоуничтожение и по крайней мере в минимальной степени мотивируемых явными или скрытыми интенциями к смерти. Суицидальное поведение у детей и подростков может нести в себе как черты "манипулятивности", так и выраженные интенции к смерти.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с преимущественным воздействием на значимых других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–демонстративное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предпринимаются с целью привлечь или вернуть утраченное к себе внимание, вызвать сочувствие, избавиться от грозящих неприятностей или наказать обидчика, вызвав у него чувство вины или обратив на него возмущение окружающих и доставив ему серьезные неприятности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Аффективное суицидальное поведение - 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суицидальные попытки, совершаемые на высоте аффекта, который может длиться всего минуты, но иногда в силу напряженной ситуации растягивается на часы и сутки. В какой-то момент здесь может появиться мысль о том, чтобы расстаться с жизнью. Аффективное суицидальное поведение с трудом прогнозируется и поддается профилактике.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имеет место обдуманное, нередко постепенно выношенное намерение покончить с собой. Поведение строится так, чтобы суицидальная попытка, по представлению подростка, была эффективной. В оставленных записках обычно звучат идеи самообвинения, записки более адресованы самому себе, чем другим и предназначены для того, чтобы избавить от обвинений близких. При истинном суицидальном поведении чаще прибегают к повешению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5288" y="251927"/>
            <a:ext cx="9069323" cy="345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76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6" y="145144"/>
            <a:ext cx="5747657" cy="623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сихотравмирующие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события, которые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незаслуженное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наказание, конфликт с родителями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сверстниками;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мнимая утрата любви родителей, неразделенное чувство влюбленности, ревность;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тяжелые соматические заболевания: онкология, ВИЧ-инфекция, внешние физические изъяны и др.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психические расстройства, склонность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депрессиям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асилие 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семье, т.к. зачастую подросток считает себя виноватым в происходящем и боится рассказать об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беременность,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последствий неуспешного выполнения какой-либо деятельности (например, неуспешной сдачи экзаменов); испытывающие серьезные проблемы в учебе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семейную историю суицида (или ставшие свидетелями суицида, либо сами пытавшиеся покончить с собой);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совершившие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 наказуемый поступок (характеризующиеся криминальным поведением) или ставшие жертвой уголовного преступления (в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насилия);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попавшие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влияние деструктивных религиозных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сект\молодежных течений, группах смерти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8163" y="410548"/>
            <a:ext cx="5747658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эмоционального состояния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раздражительность, угрюмость, подавленное настроение, проявление признаков страха, беспомощности, безнадёжности, отчаяния, чувство одиночества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внезапная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эмоций (то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эйфория,то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приступы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отчаяния)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противоречивость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(амбивалентность) в отношениях и мышлении, например: одновременно любит и ненавидит родителей, сестер и братьев,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темная триада»: негативное видение себя, негативное видение окружающих, негативное видение будущего;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туннельное видение» – неспособность увидеть иные приемлемые пути решения проблемы, кроме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установки относительно суицидального поведения;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собственной личности как о ничтожной, не имеющей права жить;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мире как месте потерь и разочарований;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будущем как бесперспективном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безнадежном;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успеваемости по всем предметам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94" y="1232676"/>
            <a:ext cx="5887616" cy="54210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сигналы: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 и отказ от общения с детьми;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теме смерти в литературе и живописи, частые разговоры об этом, сбор информации о способах суицида и их соотношение;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подготовка к выбранному способу совершения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ближайшим окружением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о принятии решения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тяга к прослушиванию грустной, порой похоронной, музыки и песен;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«записок-завещаний»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нехарактерное для данного человека поведение, в том числе более безрассудное, импульсивное, агрессивное, антисоциальное, несвойственное.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амоповреждения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спиртного и/или наркотических средств;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(необъяснимые или часто повторяющиеся исчезновения из дома, прогулы в школе);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появиться проблемы концентрации внимания, снижение успеваемости, активности, неспособность к волевым усилиям, резкое снижение успеваемости в школе.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flipV="1">
            <a:off x="6251510" y="6858000"/>
            <a:ext cx="4954555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100" dirty="0" smtClean="0"/>
              <a:t>.</a:t>
            </a:r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80155" y="1115764"/>
            <a:ext cx="5290457" cy="553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сигналы: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или косвенные сообщения о суицидальных намерениях: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умереть», «ты меня больше не увидишь», «я не могу больше выносить эту проблему», «скоро все это закончится»;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«Ненавижу свою жизнь!», «они пожалеют о том, что мне сделали!».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могу больше этого вынести… Надоело… Сколько можно! Сыт по горло!!!».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решил покончить с собой!».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 жить не хочется… Пожил и хватит!».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«Никому я не нужен… Лучше умереть!».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выше моих сил…».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«Ненавижу всех и все!!!».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«Единственный выход – умереть!!!».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 ты меня не увидишь!..».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веришь в переселение душ? Когда-нибудь, может, и я вернусь в этот мир!».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мы больше не увидимся, спасибо за все!!!».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993" y="185076"/>
            <a:ext cx="9798904" cy="50130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Центр суицидальной превенции ЦСП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51429" y="686381"/>
            <a:ext cx="7024914" cy="1926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психиатра диспансера, поликлиник 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школы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любого специалиста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Самостоятельные обращения</a:t>
            </a:r>
          </a:p>
          <a:p>
            <a:pPr lvl="2"/>
            <a:endParaRPr lang="ru-RU" sz="1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00914" y="2191657"/>
            <a:ext cx="6691086" cy="466634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1) подростки с суицидальными мыслями, намерениями, поведением.</a:t>
            </a:r>
          </a:p>
          <a:p>
            <a:r>
              <a:rPr lang="ru-RU" b="1" dirty="0" smtClean="0"/>
              <a:t>2) Работа с пациентами после совершения попытки </a:t>
            </a:r>
          </a:p>
          <a:p>
            <a:r>
              <a:rPr lang="ru-RU" b="1" dirty="0" smtClean="0"/>
              <a:t>3) Работа с родственниками и лицами, представляющими интересы ребенка;</a:t>
            </a:r>
          </a:p>
          <a:p>
            <a:r>
              <a:rPr lang="ru-RU" b="1" dirty="0" smtClean="0"/>
              <a:t>4) Методическая и практическая помощь специалистам, работающим в лечебных учреждениях, учреждениях  образования, социальной защиты населения, а также в пенитенциарной системе (семинары по обучению </a:t>
            </a:r>
            <a:r>
              <a:rPr lang="ru-RU" b="1" dirty="0" err="1" smtClean="0"/>
              <a:t>антисуицидальной</a:t>
            </a:r>
            <a:r>
              <a:rPr lang="ru-RU" b="1" dirty="0" smtClean="0"/>
              <a:t> работе с несовершеннолетними, а также лицами, находящимися в домах - интернатах, в местах лишения свободы и пр.); </a:t>
            </a:r>
          </a:p>
          <a:p>
            <a:r>
              <a:rPr lang="ru-RU" b="1" dirty="0" smtClean="0"/>
              <a:t>5) Телефонные консультации с педагогами, директорами образовательных учреждений (СОШ, ГБП ОУ, и </a:t>
            </a:r>
            <a:r>
              <a:rPr lang="ru-RU" b="1" dirty="0" err="1" smtClean="0"/>
              <a:t>т.п</a:t>
            </a:r>
            <a:r>
              <a:rPr lang="ru-RU" b="1" dirty="0" smtClean="0"/>
              <a:t>).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9" y="2768019"/>
            <a:ext cx="4731162" cy="40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8B6FE-F8CA-4530-BB4A-4DF3D93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0" y="406400"/>
            <a:ext cx="10595429" cy="6008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в возрасте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лет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больного наркоманией несовершеннолетнего в возрасте до шестнадцати лет проводится при наличии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информированного добровольного согласия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его проведение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из родителей либо иного законного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возражения одного из родителей либо при отсутствии родителей или иного законного представителя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несовершеннолетнего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решению органа опеки 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попечительства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лица может быть проведено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его согласия или без согласия его законного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в случаях, когда по имеющимся данным обследуемый совершает действия, дающие основания предполагать наличие у него тяжелого психического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обуславливает: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а)его непосредственную опасность для себя или окружающих;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б)его беспомощность, то есть неспособность самостоятельно удовлетворять основные жизненные потребности;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в)существенный вред его здоровью вследствие ухудшения психического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лицо будет оставлено без психиатрической помощи.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51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41DD3B-D565-4211-814E-4B0DDB70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1" y="928914"/>
            <a:ext cx="6502399" cy="50654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accent1"/>
              </a:solidFill>
            </a:endParaRPr>
          </a:p>
          <a:p>
            <a:r>
              <a:rPr lang="ru-RU" sz="3600" dirty="0" smtClean="0">
                <a:latin typeface="+mj-lt"/>
              </a:rPr>
              <a:t>Телефон  регистратуры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    8(4822)52-46-18</a:t>
            </a:r>
            <a:endParaRPr lang="ru-RU" sz="3600" dirty="0">
              <a:latin typeface="+mj-lt"/>
            </a:endParaRPr>
          </a:p>
          <a:p>
            <a:pPr algn="just"/>
            <a:r>
              <a:rPr lang="ru-RU" sz="3600" dirty="0">
                <a:latin typeface="+mj-lt"/>
              </a:rPr>
              <a:t>Центр суицидальной превенции </a:t>
            </a:r>
            <a:r>
              <a:rPr lang="ru-RU" sz="3600" dirty="0" smtClean="0">
                <a:latin typeface="+mj-lt"/>
              </a:rPr>
              <a:t>(ЦСП) 8(4822)50-21-71</a:t>
            </a:r>
          </a:p>
          <a:p>
            <a:r>
              <a:rPr lang="ru-RU" sz="3600" dirty="0" smtClean="0">
                <a:latin typeface="+mj-lt"/>
              </a:rPr>
              <a:t>Кризисный центр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    8(4822)50-21-71</a:t>
            </a:r>
          </a:p>
          <a:p>
            <a:pPr algn="just"/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круглосуточный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8-800-2000-112 (всероссийский), </a:t>
            </a: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ГБУЗ «ОКПНД»: </a:t>
            </a:r>
            <a:endParaRPr lang="ru-RU" sz="36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8(4822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55-17-18; 8 (4822)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55-82-22.</a:t>
            </a:r>
            <a:endParaRPr lang="ru-RU" sz="3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6" y="1516744"/>
            <a:ext cx="4781355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64234"/>
            <a:ext cx="8915399" cy="1595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881223"/>
            <a:ext cx="8915399" cy="20875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4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6" y="319314"/>
            <a:ext cx="10096727" cy="558696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900" b="1" dirty="0" smtClean="0"/>
              <a:t>        </a:t>
            </a:r>
            <a:r>
              <a:rPr lang="ru-RU" sz="2200" b="1" dirty="0" smtClean="0">
                <a:solidFill>
                  <a:schemeClr val="tx1"/>
                </a:solidFill>
              </a:rPr>
              <a:t>«Самоповреждение</a:t>
            </a:r>
            <a:r>
              <a:rPr lang="ru-RU" sz="2200" b="1" dirty="0">
                <a:solidFill>
                  <a:schemeClr val="tx1"/>
                </a:solidFill>
              </a:rPr>
              <a:t>»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1700" u="sng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1700" u="sng" dirty="0" smtClean="0">
                <a:solidFill>
                  <a:schemeClr val="tx1"/>
                </a:solidFill>
              </a:rPr>
              <a:t> поведение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700" u="sng" dirty="0">
                <a:solidFill>
                  <a:schemeClr val="tx1"/>
                </a:solidFill>
              </a:rPr>
              <a:t>С</a:t>
            </a:r>
            <a:r>
              <a:rPr lang="ru-RU" sz="1700" u="sng" dirty="0" smtClean="0">
                <a:solidFill>
                  <a:schemeClr val="tx1"/>
                </a:solidFill>
              </a:rPr>
              <a:t>уицидального </a:t>
            </a:r>
            <a:r>
              <a:rPr lang="ru-RU" sz="1700" u="sng" dirty="0">
                <a:solidFill>
                  <a:schemeClr val="tx1"/>
                </a:solidFill>
              </a:rPr>
              <a:t>поведения</a:t>
            </a:r>
            <a:r>
              <a:rPr lang="ru-RU" sz="17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а также при описании действий, </a:t>
            </a:r>
            <a:r>
              <a:rPr lang="ru-RU" sz="1700" dirty="0" smtClean="0">
                <a:solidFill>
                  <a:schemeClr val="tx1"/>
                </a:solidFill>
              </a:rPr>
              <a:t>связанных </a:t>
            </a:r>
            <a:r>
              <a:rPr lang="ru-RU" sz="1700" dirty="0">
                <a:solidFill>
                  <a:schemeClr val="tx1"/>
                </a:solidFill>
              </a:rPr>
              <a:t>с </a:t>
            </a:r>
            <a:r>
              <a:rPr lang="ru-RU" sz="1700" u="sng" dirty="0">
                <a:solidFill>
                  <a:schemeClr val="tx1"/>
                </a:solidFill>
              </a:rPr>
              <a:t>намеренным </a:t>
            </a:r>
            <a:r>
              <a:rPr lang="ru-RU" sz="1700" u="sng" dirty="0" smtClean="0">
                <a:solidFill>
                  <a:schemeClr val="tx1"/>
                </a:solidFill>
              </a:rPr>
              <a:t>членовредительством </a:t>
            </a:r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клинической </a:t>
            </a:r>
            <a:r>
              <a:rPr lang="ru-RU" sz="1700" dirty="0" smtClean="0">
                <a:solidFill>
                  <a:schemeClr val="tx1"/>
                </a:solidFill>
              </a:rPr>
              <a:t>картине различных </a:t>
            </a:r>
            <a:r>
              <a:rPr lang="ru-RU" sz="1700" dirty="0">
                <a:solidFill>
                  <a:schemeClr val="tx1"/>
                </a:solidFill>
              </a:rPr>
              <a:t>заболеваний.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поведение (</a:t>
            </a:r>
            <a:r>
              <a:rPr lang="ru-RU" sz="2000" b="1" dirty="0" smtClean="0">
                <a:solidFill>
                  <a:schemeClr val="tx1"/>
                </a:solidFill>
              </a:rPr>
              <a:t>СПП)  </a:t>
            </a:r>
            <a:r>
              <a:rPr lang="ru-RU" sz="1700" dirty="0" smtClean="0">
                <a:solidFill>
                  <a:schemeClr val="tx1"/>
                </a:solidFill>
              </a:rPr>
              <a:t>намеренное физическое повреждение </a:t>
            </a:r>
            <a:r>
              <a:rPr lang="ru-RU" sz="1700" dirty="0">
                <a:solidFill>
                  <a:schemeClr val="tx1"/>
                </a:solidFill>
              </a:rPr>
              <a:t>собственного </a:t>
            </a:r>
            <a:r>
              <a:rPr lang="ru-RU" sz="1700" dirty="0" smtClean="0">
                <a:solidFill>
                  <a:schemeClr val="tx1"/>
                </a:solidFill>
              </a:rPr>
              <a:t>тела не суицидального содержания.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преднамеренность</a:t>
            </a:r>
            <a:r>
              <a:rPr lang="ru-RU" sz="1700" dirty="0">
                <a:solidFill>
                  <a:schemeClr val="tx1"/>
                </a:solidFill>
              </a:rPr>
              <a:t>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повторяемость;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целенаправленность;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социальная неприемлемость;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отсутствие </a:t>
            </a:r>
            <a:r>
              <a:rPr lang="ru-RU" sz="1700" dirty="0">
                <a:solidFill>
                  <a:schemeClr val="tx1"/>
                </a:solidFill>
              </a:rPr>
              <a:t>суицидального намерения;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чувство напряжения или тревоги, предшествующие акту;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чувство облегчения </a:t>
            </a:r>
            <a:r>
              <a:rPr lang="ru-RU" sz="1700" dirty="0" smtClean="0">
                <a:solidFill>
                  <a:schemeClr val="tx1"/>
                </a:solidFill>
              </a:rPr>
              <a:t>после </a:t>
            </a:r>
            <a:r>
              <a:rPr lang="ru-RU" sz="1700" dirty="0">
                <a:solidFill>
                  <a:schemeClr val="tx1"/>
                </a:solidFill>
              </a:rPr>
              <a:t>акта самоповреждения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7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522516"/>
            <a:ext cx="782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807" y="1915885"/>
            <a:ext cx="8798769" cy="3962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Наиболее сенситивным </a:t>
            </a:r>
            <a:r>
              <a:rPr lang="ru-RU" dirty="0">
                <a:solidFill>
                  <a:schemeClr val="tx1"/>
                </a:solidFill>
              </a:rPr>
              <a:t>периодом актуализации </a:t>
            </a:r>
            <a:r>
              <a:rPr lang="ru-RU" dirty="0" smtClean="0">
                <a:solidFill>
                  <a:schemeClr val="tx1"/>
                </a:solidFill>
              </a:rPr>
              <a:t>СПП является </a:t>
            </a:r>
            <a:r>
              <a:rPr lang="ru-RU" b="1" dirty="0">
                <a:solidFill>
                  <a:schemeClr val="tx1"/>
                </a:solidFill>
              </a:rPr>
              <a:t>возраст </a:t>
            </a:r>
            <a:r>
              <a:rPr lang="ru-RU" b="1" dirty="0" smtClean="0">
                <a:solidFill>
                  <a:schemeClr val="tx1"/>
                </a:solidFill>
              </a:rPr>
              <a:t>13—15 лет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Встречается </a:t>
            </a:r>
            <a:r>
              <a:rPr lang="ru-RU" b="1" dirty="0" smtClean="0">
                <a:solidFill>
                  <a:schemeClr val="tx1"/>
                </a:solidFill>
              </a:rPr>
              <a:t>у девочек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три раза чаще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чем у мальчиков;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Показатели СПП </a:t>
            </a:r>
            <a:r>
              <a:rPr lang="ru-RU" b="1" dirty="0" smtClean="0">
                <a:solidFill>
                  <a:schemeClr val="tx1"/>
                </a:solidFill>
              </a:rPr>
              <a:t>среди девочек 13–16 лет выросли на 68%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Риск самоубийства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среди людей, которые причиняют себе </a:t>
            </a:r>
            <a:r>
              <a:rPr lang="ru-RU" dirty="0" smtClean="0">
                <a:solidFill>
                  <a:schemeClr val="tx1"/>
                </a:solidFill>
              </a:rPr>
              <a:t>вред, </a:t>
            </a:r>
            <a:r>
              <a:rPr lang="ru-RU" b="1" dirty="0" smtClean="0">
                <a:solidFill>
                  <a:schemeClr val="tx1"/>
                </a:solidFill>
              </a:rPr>
              <a:t>высокий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0-60</a:t>
            </a:r>
            <a:r>
              <a:rPr lang="ru-RU" dirty="0">
                <a:solidFill>
                  <a:schemeClr val="tx1"/>
                </a:solidFill>
              </a:rPr>
              <a:t> % всех самоубийств сопровождаются самоповреждениями.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Среди подростков </a:t>
            </a:r>
            <a:r>
              <a:rPr lang="ru-RU" b="1" dirty="0" smtClean="0">
                <a:solidFill>
                  <a:schemeClr val="tx1"/>
                </a:solidFill>
              </a:rPr>
              <a:t>с психическими заболеваниями – до 60 % </a:t>
            </a:r>
            <a:r>
              <a:rPr lang="ru-RU" dirty="0" smtClean="0">
                <a:solidFill>
                  <a:schemeClr val="tx1"/>
                </a:solidFill>
              </a:rPr>
              <a:t>наносят самоповреждения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1" y="145144"/>
            <a:ext cx="782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7544" y="1233714"/>
            <a:ext cx="10392228" cy="562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Ирландия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5%</a:t>
            </a:r>
            <a:r>
              <a:rPr lang="ru-RU" dirty="0" smtClean="0">
                <a:solidFill>
                  <a:schemeClr val="tx1"/>
                </a:solidFill>
              </a:rPr>
              <a:t> подростков  выборка составила 4500 респондентов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Германия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11%</a:t>
            </a:r>
            <a:r>
              <a:rPr lang="ru-RU" dirty="0" smtClean="0">
                <a:solidFill>
                  <a:schemeClr val="tx1"/>
                </a:solidFill>
              </a:rPr>
              <a:t> подростков утвердительно ответили о самоповреждениях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Финляндия</a:t>
            </a:r>
            <a:r>
              <a:rPr lang="ru-RU" dirty="0" smtClean="0">
                <a:solidFill>
                  <a:schemeClr val="tx1"/>
                </a:solidFill>
              </a:rPr>
              <a:t>: выборка более 4200 учащихся в возрасте от 13 до 18 лет, 12% указали на </a:t>
            </a:r>
            <a:r>
              <a:rPr lang="ru-RU" dirty="0" err="1" smtClean="0">
                <a:solidFill>
                  <a:schemeClr val="tx1"/>
                </a:solidFill>
              </a:rPr>
              <a:t>самопорезы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По российской выборке </a:t>
            </a:r>
            <a:r>
              <a:rPr lang="ru-RU" dirty="0" smtClean="0">
                <a:solidFill>
                  <a:schemeClr val="tx1"/>
                </a:solidFill>
              </a:rPr>
              <a:t>(N=643), от 10% до </a:t>
            </a:r>
            <a:r>
              <a:rPr lang="ru-RU" b="1" dirty="0" smtClean="0">
                <a:solidFill>
                  <a:schemeClr val="tx1"/>
                </a:solidFill>
              </a:rPr>
              <a:t>14%</a:t>
            </a:r>
            <a:r>
              <a:rPr lang="ru-RU" dirty="0" smtClean="0">
                <a:solidFill>
                  <a:schemeClr val="tx1"/>
                </a:solidFill>
              </a:rPr>
              <a:t> старших школьников и студентов указали на один случай </a:t>
            </a:r>
            <a:r>
              <a:rPr lang="ru-RU" dirty="0" err="1" smtClean="0">
                <a:solidFill>
                  <a:schemeClr val="tx1"/>
                </a:solidFill>
              </a:rPr>
              <a:t>самопореза</a:t>
            </a:r>
            <a:r>
              <a:rPr lang="ru-RU" dirty="0" smtClean="0">
                <a:solidFill>
                  <a:schemeClr val="tx1"/>
                </a:solidFill>
              </a:rPr>
              <a:t>, а 3% – отметили высокую частоту </a:t>
            </a:r>
            <a:r>
              <a:rPr lang="ru-RU" dirty="0" err="1" smtClean="0">
                <a:solidFill>
                  <a:schemeClr val="tx1"/>
                </a:solidFill>
              </a:rPr>
              <a:t>самопорезов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Шотландия</a:t>
            </a:r>
            <a:r>
              <a:rPr lang="ru-RU" dirty="0" smtClean="0">
                <a:solidFill>
                  <a:schemeClr val="tx1"/>
                </a:solidFill>
              </a:rPr>
              <a:t>: выборка от 15 до 16 лет; о самоповреждениях сообщили </a:t>
            </a:r>
            <a:r>
              <a:rPr lang="ru-RU" b="1" dirty="0" smtClean="0">
                <a:solidFill>
                  <a:schemeClr val="tx1"/>
                </a:solidFill>
              </a:rPr>
              <a:t>14%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Канада</a:t>
            </a:r>
            <a:r>
              <a:rPr lang="ru-RU" dirty="0" smtClean="0">
                <a:solidFill>
                  <a:schemeClr val="tx1"/>
                </a:solidFill>
              </a:rPr>
              <a:t>: выборка от 14 лет до 21 года; </a:t>
            </a:r>
            <a:r>
              <a:rPr lang="ru-RU" b="1" dirty="0" smtClean="0">
                <a:solidFill>
                  <a:schemeClr val="tx1"/>
                </a:solidFill>
              </a:rPr>
              <a:t>16,9%,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Турция</a:t>
            </a:r>
            <a:r>
              <a:rPr lang="ru-RU" dirty="0" smtClean="0">
                <a:solidFill>
                  <a:schemeClr val="tx1"/>
                </a:solidFill>
              </a:rPr>
              <a:t>: самоповреждения совершают </a:t>
            </a:r>
            <a:r>
              <a:rPr lang="ru-RU" b="1" dirty="0" smtClean="0">
                <a:solidFill>
                  <a:schemeClr val="tx1"/>
                </a:solidFill>
              </a:rPr>
              <a:t>21,4 %</a:t>
            </a:r>
            <a:r>
              <a:rPr lang="ru-RU" dirty="0" smtClean="0">
                <a:solidFill>
                  <a:schemeClr val="tx1"/>
                </a:solidFill>
              </a:rPr>
              <a:t> школьников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США</a:t>
            </a:r>
            <a:r>
              <a:rPr lang="ru-RU" dirty="0" smtClean="0">
                <a:solidFill>
                  <a:schemeClr val="tx1"/>
                </a:solidFill>
              </a:rPr>
              <a:t>: самоповреждения совершают </a:t>
            </a:r>
            <a:r>
              <a:rPr lang="ru-RU" b="1" dirty="0" smtClean="0">
                <a:solidFill>
                  <a:schemeClr val="tx1"/>
                </a:solidFill>
              </a:rPr>
              <a:t>23-38</a:t>
            </a:r>
            <a:r>
              <a:rPr lang="ru-RU" dirty="0" smtClean="0">
                <a:solidFill>
                  <a:schemeClr val="tx1"/>
                </a:solidFill>
              </a:rPr>
              <a:t>% респондентов подросткового и юношеского возраста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Скандинавские подростки н</a:t>
            </a:r>
            <a:r>
              <a:rPr lang="ru-RU" dirty="0" smtClean="0">
                <a:solidFill>
                  <a:schemeClr val="tx1"/>
                </a:solidFill>
              </a:rPr>
              <a:t>аибольшая частота самоповреждений (</a:t>
            </a:r>
            <a:r>
              <a:rPr lang="ru-RU" b="1" dirty="0" smtClean="0">
                <a:solidFill>
                  <a:schemeClr val="tx1"/>
                </a:solidFill>
              </a:rPr>
              <a:t>65,9 % </a:t>
            </a:r>
            <a:r>
              <a:rPr lang="ru-RU" dirty="0" smtClean="0">
                <a:solidFill>
                  <a:schemeClr val="tx1"/>
                </a:solidFill>
              </a:rPr>
              <a:t>– хотя бы один раз; 13,8 % –постоянно)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7" y="624110"/>
            <a:ext cx="10468947" cy="128089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Вид реализации </a:t>
            </a:r>
            <a:r>
              <a:rPr lang="ru-RU" dirty="0" smtClean="0">
                <a:solidFill>
                  <a:schemeClr val="tx1"/>
                </a:solidFill>
              </a:rPr>
              <a:t>СПП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Непосредственное </a:t>
            </a:r>
            <a:r>
              <a:rPr lang="ru-RU" dirty="0">
                <a:solidFill>
                  <a:schemeClr val="tx1"/>
                </a:solidFill>
              </a:rPr>
              <a:t>СПП (порезы, ожоги и пр.);</a:t>
            </a:r>
          </a:p>
          <a:p>
            <a:r>
              <a:rPr lang="ru-RU" dirty="0">
                <a:solidFill>
                  <a:schemeClr val="tx1"/>
                </a:solidFill>
              </a:rPr>
              <a:t>Модификации телесности (тату, пирсинг, пластическая хирургия);</a:t>
            </a:r>
          </a:p>
          <a:p>
            <a:r>
              <a:rPr lang="ru-RU" dirty="0" err="1">
                <a:solidFill>
                  <a:schemeClr val="tx1"/>
                </a:solidFill>
              </a:rPr>
              <a:t>Аддикции</a:t>
            </a:r>
            <a:r>
              <a:rPr lang="ru-RU" dirty="0">
                <a:solidFill>
                  <a:schemeClr val="tx1"/>
                </a:solidFill>
              </a:rPr>
              <a:t> (химические и нехимические);</a:t>
            </a:r>
          </a:p>
          <a:p>
            <a:r>
              <a:rPr lang="ru-RU" dirty="0">
                <a:solidFill>
                  <a:schemeClr val="tx1"/>
                </a:solidFill>
              </a:rPr>
              <a:t>Нарушения пищевого поведения;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mds.yandex.net/i?id=4c4d2debff020d28b20a482d30f6d11fe3442b99-1070084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7" y="4189445"/>
            <a:ext cx="4033870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eemitimages.com/DQmadudVysfAgnqUC3m1hTufERWyFfvBxGFPNEWypz4WPWx/Self%20H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2" y="4189445"/>
            <a:ext cx="4404125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26" y="280219"/>
            <a:ext cx="10675374" cy="4424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самоповреждений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8" y="821094"/>
            <a:ext cx="9860902" cy="58156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кусание</a:t>
            </a:r>
            <a:r>
              <a:rPr lang="ru-RU" dirty="0" smtClean="0"/>
              <a:t> </a:t>
            </a:r>
            <a:r>
              <a:rPr lang="ru-RU" dirty="0"/>
              <a:t>рук и других частей тела (чаще – губ, языка); </a:t>
            </a:r>
            <a:endParaRPr lang="ru-RU" dirty="0" smtClean="0"/>
          </a:p>
          <a:p>
            <a:r>
              <a:rPr lang="ru-RU" dirty="0" smtClean="0"/>
              <a:t>царапанье </a:t>
            </a:r>
            <a:r>
              <a:rPr lang="ru-RU" dirty="0"/>
              <a:t>кожи</a:t>
            </a:r>
            <a:r>
              <a:rPr lang="ru-RU" dirty="0" smtClean="0"/>
              <a:t>; татуировки </a:t>
            </a:r>
            <a:r>
              <a:rPr lang="ru-RU" dirty="0"/>
              <a:t>с целью снять </a:t>
            </a:r>
            <a:r>
              <a:rPr lang="ru-RU" dirty="0" smtClean="0"/>
              <a:t>напряжение, более 51%</a:t>
            </a:r>
            <a:endParaRPr lang="ru-RU" dirty="0"/>
          </a:p>
          <a:p>
            <a:r>
              <a:rPr lang="ru-RU" dirty="0" err="1" smtClean="0"/>
              <a:t>самопорезы</a:t>
            </a:r>
            <a:r>
              <a:rPr lang="ru-RU" dirty="0"/>
              <a:t>; </a:t>
            </a:r>
            <a:r>
              <a:rPr lang="ru-RU" dirty="0" smtClean="0"/>
              <a:t>34%</a:t>
            </a:r>
          </a:p>
          <a:p>
            <a:r>
              <a:rPr lang="ru-RU" dirty="0" smtClean="0"/>
              <a:t>перфорация частей тела с помещением в отверстие инородных предметов;</a:t>
            </a:r>
          </a:p>
          <a:p>
            <a:r>
              <a:rPr lang="ru-RU" dirty="0" smtClean="0"/>
              <a:t> </a:t>
            </a:r>
            <a:r>
              <a:rPr lang="ru-RU" dirty="0"/>
              <a:t>удары кулаком и головой о </a:t>
            </a:r>
            <a:r>
              <a:rPr lang="ru-RU" dirty="0" smtClean="0"/>
              <a:t>предметы 37.8% и </a:t>
            </a:r>
            <a:r>
              <a:rPr lang="ru-RU" dirty="0" err="1"/>
              <a:t>самоизбиение</a:t>
            </a:r>
            <a:r>
              <a:rPr lang="ru-RU" dirty="0"/>
              <a:t> (чаще – кулаком, проводом</a:t>
            </a:r>
            <a:r>
              <a:rPr lang="ru-RU" dirty="0" smtClean="0"/>
              <a:t>) 25%</a:t>
            </a:r>
          </a:p>
          <a:p>
            <a:r>
              <a:rPr lang="ru-RU" dirty="0" smtClean="0"/>
              <a:t>уколы </a:t>
            </a:r>
            <a:r>
              <a:rPr lang="ru-RU" dirty="0"/>
              <a:t>(булавками, гвоздями, </a:t>
            </a:r>
            <a:r>
              <a:rPr lang="ru-RU" dirty="0" smtClean="0"/>
              <a:t>проволокой</a:t>
            </a:r>
            <a:r>
              <a:rPr lang="ru-RU" dirty="0"/>
              <a:t>, пером ручки и др.); 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A73682-186C-4345-B38A-CE5DF5D4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4" y="3580247"/>
            <a:ext cx="2924014" cy="3171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6B6BE5-49F2-497E-B16D-AD123070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03" y="3608155"/>
            <a:ext cx="4597091" cy="3143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629233-655B-4249-97C9-F1AF0160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06" y="3550876"/>
            <a:ext cx="3869094" cy="32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240" y="16189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/>
              <a:t>самоожоги (чаще – сигаретой);</a:t>
            </a:r>
          </a:p>
          <a:p>
            <a:r>
              <a:rPr lang="ru-RU" dirty="0"/>
              <a:t>нарушения пищевого поведения (анорексия и булимия), </a:t>
            </a:r>
          </a:p>
          <a:p>
            <a:r>
              <a:rPr lang="ru-RU" dirty="0"/>
              <a:t>неполное </a:t>
            </a:r>
            <a:r>
              <a:rPr lang="ru-RU" dirty="0" err="1"/>
              <a:t>самоудушение</a:t>
            </a:r>
            <a:r>
              <a:rPr lang="ru-RU" dirty="0"/>
              <a:t> (без желания усиления полового возбуждения или достижения сексуального удовлетворения); </a:t>
            </a:r>
          </a:p>
          <a:p>
            <a:r>
              <a:rPr lang="ru-RU" dirty="0"/>
              <a:t>злоупотребление алкоголем, лекарственными средствами и наркотиками (с отравлением и передозировкой без суицидального намерения);</a:t>
            </a:r>
          </a:p>
          <a:p>
            <a:r>
              <a:rPr lang="ru-RU" dirty="0"/>
              <a:t> глотание коррозийных химикалий, батареек, булавок.</a:t>
            </a:r>
          </a:p>
          <a:p>
            <a:r>
              <a:rPr lang="ru-RU" b="1" dirty="0"/>
              <a:t>По данным авторов 80% используют более 1 способа.</a:t>
            </a:r>
          </a:p>
          <a:p>
            <a:r>
              <a:rPr lang="ru-RU" b="1" dirty="0"/>
              <a:t>Частота в среднем 20-30 раз в год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3BA48D-DEF4-4321-976C-CB5E7C8A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4" y="3648267"/>
            <a:ext cx="3455858" cy="3227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C8AD53-75EC-4DB9-91CC-E703E6A5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b="533"/>
          <a:stretch/>
        </p:blipFill>
        <p:spPr>
          <a:xfrm>
            <a:off x="8677468" y="3648267"/>
            <a:ext cx="3325709" cy="320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3666493"/>
            <a:ext cx="4309122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05" y="148248"/>
            <a:ext cx="9619828" cy="682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Практики отношения к телу в современных субкультурах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559" y="830424"/>
            <a:ext cx="10680441" cy="2873829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Критерий </a:t>
            </a:r>
            <a:r>
              <a:rPr lang="ru-RU" dirty="0" err="1" smtClean="0"/>
              <a:t>феминности</a:t>
            </a:r>
            <a:r>
              <a:rPr lang="ru-RU" dirty="0" smtClean="0"/>
              <a:t>/</a:t>
            </a:r>
            <a:r>
              <a:rPr lang="ru-RU" dirty="0" err="1" smtClean="0"/>
              <a:t>мускулинности</a:t>
            </a:r>
            <a:r>
              <a:rPr lang="en-US" dirty="0" smtClean="0"/>
              <a:t>: </a:t>
            </a:r>
            <a:r>
              <a:rPr lang="ru-RU" dirty="0" smtClean="0"/>
              <a:t>феминизация тела, маскулинизация тела (гендерная неопределенность), </a:t>
            </a:r>
            <a:r>
              <a:rPr lang="ru-RU" dirty="0" err="1" smtClean="0"/>
              <a:t>транссексуализация</a:t>
            </a:r>
            <a:r>
              <a:rPr lang="ru-RU" dirty="0" smtClean="0"/>
              <a:t> тела</a:t>
            </a:r>
          </a:p>
          <a:p>
            <a:r>
              <a:rPr lang="ru-RU" dirty="0" smtClean="0"/>
              <a:t>Критерий морфологической трансформации тела (операции, </a:t>
            </a:r>
            <a:r>
              <a:rPr lang="ru-RU" dirty="0" err="1" smtClean="0"/>
              <a:t>шрамирование</a:t>
            </a:r>
            <a:r>
              <a:rPr lang="ru-RU" dirty="0" smtClean="0"/>
              <a:t>, имплантации, </a:t>
            </a:r>
            <a:r>
              <a:rPr lang="ru-RU" dirty="0" err="1" smtClean="0"/>
              <a:t>татуирование</a:t>
            </a:r>
            <a:r>
              <a:rPr lang="ru-RU" dirty="0" smtClean="0"/>
              <a:t>, специфическая культура питания (анорексии)</a:t>
            </a:r>
          </a:p>
          <a:p>
            <a:r>
              <a:rPr lang="ru-RU" dirty="0" smtClean="0"/>
              <a:t>Критерии </a:t>
            </a:r>
            <a:r>
              <a:rPr lang="ru-RU" dirty="0" err="1" smtClean="0"/>
              <a:t>эстетизации</a:t>
            </a:r>
            <a:r>
              <a:rPr lang="ru-RU" dirty="0" smtClean="0"/>
              <a:t> тела</a:t>
            </a:r>
            <a:r>
              <a:rPr lang="en-US" dirty="0" smtClean="0"/>
              <a:t>:</a:t>
            </a:r>
            <a:r>
              <a:rPr lang="ru-RU" dirty="0" smtClean="0"/>
              <a:t> украшение тела, обезображивание тела</a:t>
            </a:r>
          </a:p>
          <a:p>
            <a:r>
              <a:rPr lang="ru-RU" dirty="0" smtClean="0"/>
              <a:t>Критерии символизации тела</a:t>
            </a:r>
            <a:r>
              <a:rPr lang="en-US" dirty="0" smtClean="0"/>
              <a:t>:</a:t>
            </a:r>
            <a:r>
              <a:rPr lang="ru-RU" dirty="0" smtClean="0"/>
              <a:t> овладение телом, отчуждение от тела</a:t>
            </a:r>
          </a:p>
          <a:p>
            <a:r>
              <a:rPr lang="ru-RU" dirty="0" smtClean="0"/>
              <a:t>Критерии обратимости/необратимости телесных изменений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2062556" cy="1373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35" y="3581399"/>
            <a:ext cx="1969175" cy="3276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11" y="3581400"/>
            <a:ext cx="1896873" cy="3279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32" y="3581400"/>
            <a:ext cx="1914395" cy="3276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555"/>
            <a:ext cx="2032351" cy="1903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10" y="3581400"/>
            <a:ext cx="2362200" cy="3333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90" y="3581400"/>
            <a:ext cx="2187111" cy="32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77528</TotalTime>
  <Words>1674</Words>
  <Application>Microsoft Office PowerPoint</Application>
  <PresentationFormat>Произвольный</PresentationFormat>
  <Paragraphs>220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Селянина Марина Николаевна,  главный внештатный специалист детский психиатр Министерства здравоохранения Тверской области, заведующий детским отделением ГБУЗ Тверской области ОКПНД </vt:lpstr>
      <vt:lpstr>Презентация PowerPoint</vt:lpstr>
      <vt:lpstr>Презентация PowerPoint</vt:lpstr>
      <vt:lpstr>Распространенность</vt:lpstr>
      <vt:lpstr>Распространенность</vt:lpstr>
      <vt:lpstr>Вид реализации СПП</vt:lpstr>
      <vt:lpstr>Виды самоповреждений</vt:lpstr>
      <vt:lpstr>Презентация PowerPoint</vt:lpstr>
      <vt:lpstr>Практики отношения к телу в современных субкультурах </vt:lpstr>
      <vt:lpstr>Причины самоповреждающего поведения   1. Деструктивные семейные отношения  </vt:lpstr>
      <vt:lpstr>Презентация PowerPoint</vt:lpstr>
      <vt:lpstr>Презентация PowerPoint</vt:lpstr>
      <vt:lpstr>Провоцирующее поведение взаимоотношений со сверстниками</vt:lpstr>
      <vt:lpstr>Дезадаптивные личностные черты</vt:lpstr>
      <vt:lpstr>Нарушение регуляции эмоций, приводящее к СПП «Замкнутый круг»</vt:lpstr>
      <vt:lpstr>Презентация PowerPoint</vt:lpstr>
      <vt:lpstr>Презентация PowerPoint</vt:lpstr>
      <vt:lpstr>Презентация PowerPoint</vt:lpstr>
      <vt:lpstr>Центр суицидальной превенции ЦСП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Рыбакова</dc:creator>
  <cp:lastModifiedBy>Natalia</cp:lastModifiedBy>
  <cp:revision>154</cp:revision>
  <dcterms:created xsi:type="dcterms:W3CDTF">2022-10-22T13:34:36Z</dcterms:created>
  <dcterms:modified xsi:type="dcterms:W3CDTF">2023-12-11T18:02:58Z</dcterms:modified>
</cp:coreProperties>
</file>