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267" r:id="rId5"/>
    <p:sldId id="258" r:id="rId6"/>
    <p:sldId id="293" r:id="rId7"/>
    <p:sldId id="266" r:id="rId8"/>
    <p:sldId id="295" r:id="rId9"/>
    <p:sldId id="305" r:id="rId10"/>
    <p:sldId id="302" r:id="rId11"/>
    <p:sldId id="304" r:id="rId12"/>
    <p:sldId id="274" r:id="rId13"/>
    <p:sldId id="265" r:id="rId14"/>
    <p:sldId id="303" r:id="rId15"/>
    <p:sldId id="262" r:id="rId16"/>
    <p:sldId id="264" r:id="rId17"/>
    <p:sldId id="263" r:id="rId18"/>
    <p:sldId id="261" r:id="rId19"/>
    <p:sldId id="306" r:id="rId20"/>
    <p:sldId id="268" r:id="rId21"/>
    <p:sldId id="269" r:id="rId22"/>
    <p:sldId id="297" r:id="rId23"/>
    <p:sldId id="298" r:id="rId24"/>
    <p:sldId id="299" r:id="rId25"/>
    <p:sldId id="270" r:id="rId26"/>
    <p:sldId id="307" r:id="rId27"/>
    <p:sldId id="308" r:id="rId28"/>
    <p:sldId id="309" r:id="rId29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8E882-0842-45B3-9FF7-DF3C81FFF144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4258-8B6D-4BA7-B5BC-0162B5E7F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3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FF50-5F40-4C85-95C3-D9DA88E33AB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477F-D80B-4BC8-A37C-32A4B7E87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9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80728"/>
            <a:ext cx="6015612" cy="460851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2400" dirty="0">
                <a:solidFill>
                  <a:srgbClr val="C00000"/>
                </a:solidFill>
              </a:rPr>
              <a:t>Анализ работы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в </a:t>
            </a:r>
            <a:r>
              <a:rPr lang="ru-RU" sz="2400" dirty="0" smtClean="0">
                <a:solidFill>
                  <a:srgbClr val="C00000"/>
                </a:solidFill>
              </a:rPr>
              <a:t>2022-2023  учебном году. Цели</a:t>
            </a:r>
            <a:r>
              <a:rPr lang="ru-RU" sz="2400" dirty="0">
                <a:solidFill>
                  <a:srgbClr val="C00000"/>
                </a:solidFill>
              </a:rPr>
              <a:t>, задачи, направления деятельности педагогического коллектива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на </a:t>
            </a:r>
            <a:r>
              <a:rPr lang="ru-RU" sz="2000" dirty="0" smtClean="0">
                <a:solidFill>
                  <a:srgbClr val="C00000"/>
                </a:solidFill>
              </a:rPr>
              <a:t>2023-2024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>
                <a:solidFill>
                  <a:srgbClr val="C00000"/>
                </a:solidFill>
              </a:rPr>
              <a:t>учебный </a:t>
            </a:r>
            <a:r>
              <a:rPr lang="ru-RU" sz="2400" dirty="0">
                <a:solidFill>
                  <a:srgbClr val="C00000"/>
                </a:solidFill>
              </a:rPr>
              <a:t>год.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Городской конкурс сообщений «К вершинам творчества» </a:t>
            </a:r>
            <a:r>
              <a:rPr lang="ru-RU" sz="2800" dirty="0" smtClean="0">
                <a:solidFill>
                  <a:schemeClr val="tx1"/>
                </a:solidFill>
              </a:rPr>
              <a:t>3 место (уч. Назаров)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Городской конкурс рефератов «Путь к успеху» - </a:t>
            </a:r>
            <a:r>
              <a:rPr lang="ru-RU" sz="2800" dirty="0" smtClean="0">
                <a:solidFill>
                  <a:schemeClr val="tx1"/>
                </a:solidFill>
              </a:rPr>
              <a:t>3 место(уч. </a:t>
            </a:r>
            <a:r>
              <a:rPr lang="ru-RU" sz="2800" dirty="0" err="1" smtClean="0">
                <a:solidFill>
                  <a:schemeClr val="tx1"/>
                </a:solidFill>
              </a:rPr>
              <a:t>Совсуняк</a:t>
            </a:r>
            <a:r>
              <a:rPr lang="ru-RU" sz="2800" dirty="0" smtClean="0">
                <a:solidFill>
                  <a:schemeClr val="tx1"/>
                </a:solidFill>
              </a:rPr>
              <a:t> О.А.)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Международный дистанционный конкурс по русскому языку «</a:t>
            </a:r>
            <a:r>
              <a:rPr lang="ru-RU" sz="2800" b="1" dirty="0" err="1" smtClean="0">
                <a:solidFill>
                  <a:schemeClr val="tx1"/>
                </a:solidFill>
              </a:rPr>
              <a:t>Олимпис</a:t>
            </a:r>
            <a:r>
              <a:rPr lang="ru-RU" sz="2800" b="1" dirty="0" smtClean="0">
                <a:solidFill>
                  <a:schemeClr val="tx1"/>
                </a:solidFill>
              </a:rPr>
              <a:t> – 2022» </a:t>
            </a:r>
            <a:r>
              <a:rPr lang="ru-RU" sz="2800" dirty="0" smtClean="0">
                <a:solidFill>
                  <a:schemeClr val="tx1"/>
                </a:solidFill>
              </a:rPr>
              <a:t>- диплом 3 </a:t>
            </a:r>
            <a:r>
              <a:rPr lang="ru-RU" sz="2800" dirty="0">
                <a:solidFill>
                  <a:schemeClr val="tx1"/>
                </a:solidFill>
              </a:rPr>
              <a:t>степени(уч. </a:t>
            </a:r>
            <a:r>
              <a:rPr lang="ru-RU" sz="2800" dirty="0" err="1">
                <a:solidFill>
                  <a:schemeClr val="tx1"/>
                </a:solidFill>
              </a:rPr>
              <a:t>Букашкина</a:t>
            </a:r>
            <a:r>
              <a:rPr lang="ru-RU" sz="2800" dirty="0">
                <a:solidFill>
                  <a:schemeClr val="tx1"/>
                </a:solidFill>
              </a:rPr>
              <a:t> О.Н</a:t>
            </a:r>
            <a:r>
              <a:rPr lang="ru-RU" sz="2800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Межмуниципальный конкурс реферативных исследований «Человек и его здоровье» 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>
                <a:solidFill>
                  <a:schemeClr val="tx1"/>
                </a:solidFill>
              </a:rPr>
              <a:t>призер(уч. </a:t>
            </a:r>
            <a:r>
              <a:rPr lang="ru-RU" sz="2800" dirty="0" err="1">
                <a:solidFill>
                  <a:schemeClr val="tx1"/>
                </a:solidFill>
              </a:rPr>
              <a:t>Букашкина</a:t>
            </a:r>
            <a:r>
              <a:rPr lang="ru-RU" sz="2800" dirty="0">
                <a:solidFill>
                  <a:schemeClr val="tx1"/>
                </a:solidFill>
              </a:rPr>
              <a:t> О.Н.)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Городской конкурс «Пасхальное чудо»</a:t>
            </a:r>
            <a:r>
              <a:rPr lang="ru-RU" sz="2800" dirty="0" smtClean="0">
                <a:solidFill>
                  <a:schemeClr val="tx1"/>
                </a:solidFill>
              </a:rPr>
              <a:t> – призер (</a:t>
            </a:r>
            <a:r>
              <a:rPr lang="ru-RU" sz="2800" dirty="0" err="1" smtClean="0">
                <a:solidFill>
                  <a:schemeClr val="tx1"/>
                </a:solidFill>
              </a:rPr>
              <a:t>уч.Хамдамова</a:t>
            </a:r>
            <a:r>
              <a:rPr lang="ru-RU" sz="2800" dirty="0" smtClean="0">
                <a:solidFill>
                  <a:schemeClr val="tx1"/>
                </a:solidFill>
              </a:rPr>
              <a:t> Д.А.)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5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Всего  в олимпиадах и конкурсах приняли участие – 862 участников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Победители и призеры – 68 учеников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Педагогический коллектив</a:t>
            </a:r>
            <a:b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</a:rPr>
              <a:t>Количество </a:t>
            </a:r>
            <a:r>
              <a:rPr lang="ru-RU" sz="3400" dirty="0" smtClean="0">
                <a:solidFill>
                  <a:schemeClr val="tx1"/>
                </a:solidFill>
              </a:rPr>
              <a:t>педагогических работников </a:t>
            </a:r>
            <a:r>
              <a:rPr lang="ru-RU" sz="3400" dirty="0">
                <a:solidFill>
                  <a:schemeClr val="tx1"/>
                </a:solidFill>
              </a:rPr>
              <a:t>– </a:t>
            </a:r>
            <a:r>
              <a:rPr lang="ru-RU" sz="3400" dirty="0" smtClean="0">
                <a:solidFill>
                  <a:schemeClr val="tx1"/>
                </a:solidFill>
              </a:rPr>
              <a:t>66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</a:rPr>
              <a:t>С высшей категорией – </a:t>
            </a:r>
            <a:r>
              <a:rPr lang="ru-RU" sz="3400" dirty="0" smtClean="0">
                <a:solidFill>
                  <a:schemeClr val="tx1"/>
                </a:solidFill>
              </a:rPr>
              <a:t>44 (59%)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</a:rPr>
              <a:t>С первой категорией – </a:t>
            </a:r>
            <a:r>
              <a:rPr lang="ru-RU" sz="3400" dirty="0" smtClean="0">
                <a:solidFill>
                  <a:schemeClr val="tx1"/>
                </a:solidFill>
              </a:rPr>
              <a:t>6 (12%)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</a:rPr>
              <a:t>Соответствие занимаемой должности – 13(29%)</a:t>
            </a:r>
          </a:p>
          <a:p>
            <a:pPr>
              <a:lnSpc>
                <a:spcPct val="120000"/>
              </a:lnSpc>
            </a:pPr>
            <a:r>
              <a:rPr lang="ru-RU" sz="3400" i="1" dirty="0">
                <a:solidFill>
                  <a:schemeClr val="tx1"/>
                </a:solidFill>
              </a:rPr>
              <a:t>молодые </a:t>
            </a:r>
            <a:r>
              <a:rPr lang="ru-RU" sz="3400" i="1" dirty="0" smtClean="0">
                <a:solidFill>
                  <a:schemeClr val="tx1"/>
                </a:solidFill>
              </a:rPr>
              <a:t>специалисты</a:t>
            </a:r>
            <a:r>
              <a:rPr lang="ru-RU" sz="3400" dirty="0" smtClean="0">
                <a:solidFill>
                  <a:schemeClr val="tx1"/>
                </a:solidFill>
              </a:rPr>
              <a:t> - </a:t>
            </a:r>
            <a:r>
              <a:rPr lang="ru-RU" sz="3400" i="1" dirty="0" smtClean="0">
                <a:solidFill>
                  <a:schemeClr val="tx1"/>
                </a:solidFill>
              </a:rPr>
              <a:t>3 </a:t>
            </a:r>
            <a:r>
              <a:rPr lang="ru-RU" sz="3400" i="1" dirty="0">
                <a:solidFill>
                  <a:schemeClr val="tx1"/>
                </a:solidFill>
              </a:rPr>
              <a:t>педагога </a:t>
            </a:r>
            <a:r>
              <a:rPr lang="ru-RU" sz="3400" i="1" dirty="0" smtClean="0">
                <a:solidFill>
                  <a:schemeClr val="tx1"/>
                </a:solidFill>
              </a:rPr>
              <a:t> </a:t>
            </a:r>
            <a:endParaRPr lang="ru-RU" sz="3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</a:rPr>
              <a:t>С </a:t>
            </a:r>
            <a:r>
              <a:rPr lang="ru-RU" sz="3400" dirty="0">
                <a:solidFill>
                  <a:schemeClr val="tx1"/>
                </a:solidFill>
              </a:rPr>
              <a:t>высшим образованием:  58  человек - 88 %,                                                                                                                                               со средним специальным:  8 человек - 12 %,                                      </a:t>
            </a:r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                          </a:t>
            </a:r>
            <a:r>
              <a:rPr lang="ru-RU" sz="3400" i="1" dirty="0">
                <a:solidFill>
                  <a:schemeClr val="tx1"/>
                </a:solidFill>
              </a:rPr>
              <a:t>2 человека с ученой степенью: кандидат психологических наук        </a:t>
            </a:r>
            <a:r>
              <a:rPr lang="ru-RU" sz="3400" b="1" i="1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</a:t>
            </a:r>
            <a:r>
              <a:rPr lang="ru-RU" sz="3400" i="1" dirty="0">
                <a:solidFill>
                  <a:schemeClr val="tx1"/>
                </a:solidFill>
              </a:rPr>
              <a:t>3 педагога - Заслуженные учителя Российской Федерации,                                                                                                                                 7  педагогов -  награждены значком «Отличник просвещения» или имеют звание «Почетный работник общего образования  Российской Федерации»,                                                                      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i="1" dirty="0">
                <a:solidFill>
                  <a:schemeClr val="tx1"/>
                </a:solidFill>
              </a:rPr>
              <a:t>9 педагогов награждены грамотой </a:t>
            </a:r>
            <a:r>
              <a:rPr lang="ru-RU" sz="3400" i="1" dirty="0" smtClean="0">
                <a:solidFill>
                  <a:schemeClr val="tx1"/>
                </a:solidFill>
              </a:rPr>
              <a:t>Министерства образования </a:t>
            </a:r>
            <a:r>
              <a:rPr lang="ru-RU" sz="3400" i="1" dirty="0">
                <a:solidFill>
                  <a:schemeClr val="tx1"/>
                </a:solidFill>
              </a:rPr>
              <a:t>и </a:t>
            </a:r>
            <a:r>
              <a:rPr lang="ru-RU" sz="3400" i="1" dirty="0" smtClean="0">
                <a:solidFill>
                  <a:schemeClr val="tx1"/>
                </a:solidFill>
              </a:rPr>
              <a:t>науки   РФ                                                                                                                                                                                                      </a:t>
            </a:r>
            <a:endParaRPr lang="ru-RU" sz="3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подготовка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 в 3 года педагоги проходят курсы повышения квалификации в Институте новых образовательных систем (г. Москва):                         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2021-2022уч.год </a:t>
            </a:r>
            <a:r>
              <a:rPr lang="ru-RU" dirty="0">
                <a:solidFill>
                  <a:schemeClr val="tx1"/>
                </a:solidFill>
              </a:rPr>
              <a:t>- 27 учителей.</a:t>
            </a:r>
          </a:p>
          <a:p>
            <a:r>
              <a:rPr lang="ru-RU" dirty="0">
                <a:solidFill>
                  <a:schemeClr val="tx1"/>
                </a:solidFill>
              </a:rPr>
              <a:t>По теме «Использование ресурсов ЦОС в учебном процессе» в 2021-2022уч.год - 40 учителей прошли курсы в ООО «</a:t>
            </a:r>
            <a:r>
              <a:rPr lang="ru-RU" dirty="0" err="1">
                <a:solidFill>
                  <a:schemeClr val="tx1"/>
                </a:solidFill>
              </a:rPr>
              <a:t>Регионстандарт</a:t>
            </a:r>
            <a:r>
              <a:rPr lang="ru-RU" dirty="0">
                <a:solidFill>
                  <a:schemeClr val="tx1"/>
                </a:solidFill>
              </a:rPr>
              <a:t>» г. Москва и 4 учителя на платформе «Яндекс учебник</a:t>
            </a:r>
            <a:r>
              <a:rPr lang="ru-RU" dirty="0" smtClean="0">
                <a:solidFill>
                  <a:schemeClr val="tx1"/>
                </a:solidFill>
              </a:rPr>
              <a:t>» и других </a:t>
            </a:r>
            <a:r>
              <a:rPr lang="ru-RU" dirty="0" err="1" smtClean="0">
                <a:solidFill>
                  <a:schemeClr val="tx1"/>
                </a:solidFill>
              </a:rPr>
              <a:t>интернет-ресурсах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5 учителей ежегодно проходят курсы по теме «Подготовка экспертов для работы в региональных предметных комиссиях при проведении ГИА» в ТОИУУ.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52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Качество обученности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498759"/>
              </p:ext>
            </p:extLst>
          </p:nvPr>
        </p:nvGraphicFramePr>
        <p:xfrm>
          <a:off x="755576" y="2348880"/>
          <a:ext cx="7632847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260"/>
                <a:gridCol w="1010430"/>
                <a:gridCol w="1756089"/>
                <a:gridCol w="1689099"/>
                <a:gridCol w="1602969"/>
              </a:tblGrid>
              <a:tr h="128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 школе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Начальная школа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Основная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Средняя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2020/21 </a:t>
                      </a:r>
                      <a:r>
                        <a:rPr lang="ru-RU" sz="1600" dirty="0">
                          <a:effectLst/>
                        </a:rPr>
                        <a:t>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48%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62%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39,5%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57%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2021/22уч.год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52,5%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41,7%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2022/23уч.год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Качество </a:t>
            </a: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обученности (9 класс)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Cambria" pitchFamily="18" charset="0"/>
              </a:rPr>
            </a:b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54811"/>
              </p:ext>
            </p:extLst>
          </p:nvPr>
        </p:nvGraphicFramePr>
        <p:xfrm>
          <a:off x="1187626" y="1628800"/>
          <a:ext cx="6423167" cy="2080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0832"/>
                <a:gridCol w="2140832"/>
                <a:gridCol w="2141503"/>
              </a:tblGrid>
              <a:tr h="78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2021/2022уч.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2022/2023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Результаты   экзаменов</a:t>
            </a:r>
            <a:br>
              <a:rPr lang="ru-RU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9 класс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113122"/>
              </p:ext>
            </p:extLst>
          </p:nvPr>
        </p:nvGraphicFramePr>
        <p:xfrm>
          <a:off x="457200" y="1600200"/>
          <a:ext cx="8230460" cy="1898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4060"/>
              </a:tblGrid>
              <a:tr h="63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2021/2022уч.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2022/2023 </a:t>
                      </a:r>
                      <a:r>
                        <a:rPr lang="ru-RU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уч.год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99,2%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73" marR="928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Средний тестовый балл за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экзамен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форме и по материалам ЕГЭ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9016"/>
              </p:ext>
            </p:extLst>
          </p:nvPr>
        </p:nvGraphicFramePr>
        <p:xfrm>
          <a:off x="107505" y="1628800"/>
          <a:ext cx="8579295" cy="3309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475"/>
                <a:gridCol w="769007"/>
                <a:gridCol w="653614"/>
                <a:gridCol w="697188"/>
                <a:gridCol w="755289"/>
                <a:gridCol w="726239"/>
                <a:gridCol w="670559"/>
                <a:gridCol w="604391"/>
                <a:gridCol w="702838"/>
                <a:gridCol w="718169"/>
                <a:gridCol w="769007"/>
                <a:gridCol w="71251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рус.язык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матем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англяз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лит-ра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7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кол-во баллов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57,6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51,4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59,02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61,3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54,4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74,2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59,7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68,7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8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17632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Медалисты - 3 обучающихся (11 класс)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Аттестат особого образца – 11  обучающихся (9 класс)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 прошли ГИА: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11 класс – 1 обучающийся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9 класс – 6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375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Деятельность ЦДО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Система дополнительного образования :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6</a:t>
            </a:r>
            <a:r>
              <a:rPr lang="ru-RU" sz="2800" b="1" u="sng" dirty="0" smtClean="0">
                <a:solidFill>
                  <a:schemeClr val="tx1"/>
                </a:solidFill>
              </a:rPr>
              <a:t> направлений работы 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13 педагогов, из них 2 педагога доп. образования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18 программ одного года обучения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33 группы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492 обучающихся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36 элективных курсов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36 групп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991 обучающийся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C00000"/>
                </a:solidFill>
                <a:latin typeface="Cambria" pitchFamily="18" charset="0"/>
              </a:rPr>
              <a:t>Методическая тема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«Образовательная среда школы как условие и ресурс развития творческих способностей педагога и обучающегося в условиях реализации </a:t>
            </a:r>
            <a:r>
              <a:rPr lang="ru-RU" b="1" dirty="0" smtClean="0"/>
              <a:t>обновленных </a:t>
            </a:r>
            <a:r>
              <a:rPr lang="ru-RU" b="1" dirty="0"/>
              <a:t>ФГОС »</a:t>
            </a:r>
          </a:p>
        </p:txBody>
      </p:sp>
      <p:pic>
        <p:nvPicPr>
          <p:cNvPr id="5122" name="Picture 2" descr="&amp;Kcy;&amp;acy;&amp;rcy;&amp;tcy;&amp;icy;&amp;ncy;&amp;kcy;&amp;acy; 24 &amp;icy;&amp;zcy; 2126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97152"/>
            <a:ext cx="3410688" cy="225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Результаты работы ЦДО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</a:rPr>
              <a:t>«Волейбол» рук. А.А. Злобина.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1.Турнир </a:t>
            </a:r>
            <a:r>
              <a:rPr lang="ru-RU" sz="2400" b="1" dirty="0" err="1">
                <a:solidFill>
                  <a:schemeClr val="tx1"/>
                </a:solidFill>
              </a:rPr>
              <a:t>г.Дедовск</a:t>
            </a:r>
            <a:r>
              <a:rPr lang="ru-RU" sz="2400" b="1" dirty="0">
                <a:solidFill>
                  <a:schemeClr val="tx1"/>
                </a:solidFill>
              </a:rPr>
              <a:t> (Московская обл.)- 3 место.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2. Турнир </a:t>
            </a:r>
            <a:r>
              <a:rPr lang="ru-RU" sz="2400" b="1" dirty="0" err="1">
                <a:solidFill>
                  <a:schemeClr val="tx1"/>
                </a:solidFill>
              </a:rPr>
              <a:t>г.Ногинск</a:t>
            </a:r>
            <a:r>
              <a:rPr lang="ru-RU" sz="2400" b="1" dirty="0">
                <a:solidFill>
                  <a:schemeClr val="tx1"/>
                </a:solidFill>
              </a:rPr>
              <a:t> (Московская обл.)- 3,4 место.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</a:rPr>
              <a:t> «Живое дерево» </a:t>
            </a:r>
            <a:r>
              <a:rPr lang="ru-RU" sz="2400" b="1" u="sng" dirty="0" err="1">
                <a:solidFill>
                  <a:schemeClr val="tx1"/>
                </a:solidFill>
              </a:rPr>
              <a:t>рук.Д.А.Хамдамова</a:t>
            </a:r>
            <a:r>
              <a:rPr lang="ru-RU" sz="2400" b="1" u="sng" dirty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Городской конкурс «Пасхальное чудо»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3 место- </a:t>
            </a:r>
            <a:r>
              <a:rPr lang="ru-RU" sz="2400" b="1" dirty="0" err="1">
                <a:solidFill>
                  <a:schemeClr val="tx1"/>
                </a:solidFill>
              </a:rPr>
              <a:t>Кобиляцкий</a:t>
            </a:r>
            <a:r>
              <a:rPr lang="ru-RU" sz="2400" b="1" dirty="0">
                <a:solidFill>
                  <a:schemeClr val="tx1"/>
                </a:solidFill>
              </a:rPr>
              <a:t> Станислав 7 Б  класс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tx1"/>
                </a:solidFill>
              </a:rPr>
              <a:t>Фольклорный </a:t>
            </a:r>
            <a:r>
              <a:rPr lang="ru-RU" sz="2400" b="1" u="sng" dirty="0">
                <a:solidFill>
                  <a:schemeClr val="tx1"/>
                </a:solidFill>
              </a:rPr>
              <a:t>коллектив «Зоренька» рук. Г.Ю. </a:t>
            </a:r>
            <a:r>
              <a:rPr lang="ru-RU" sz="2400" b="1" u="sng" dirty="0" smtClean="0">
                <a:solidFill>
                  <a:schemeClr val="tx1"/>
                </a:solidFill>
              </a:rPr>
              <a:t>Калина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Городской </a:t>
            </a:r>
            <a:r>
              <a:rPr lang="ru-RU" sz="2400" b="1" dirty="0">
                <a:solidFill>
                  <a:schemeClr val="tx1"/>
                </a:solidFill>
              </a:rPr>
              <a:t>конкурс «Тверские мотивы»- 3 место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80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25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400" b="1" u="sng" dirty="0">
                <a:solidFill>
                  <a:schemeClr val="tx1"/>
                </a:solidFill>
              </a:rPr>
              <a:t>Литературный клуб «Вдохновение» рук. </a:t>
            </a:r>
            <a:r>
              <a:rPr lang="ru-RU" sz="2400" b="1" u="sng" dirty="0" err="1" smtClean="0">
                <a:solidFill>
                  <a:schemeClr val="tx1"/>
                </a:solidFill>
              </a:rPr>
              <a:t>О.Н.Букашкина</a:t>
            </a:r>
            <a:endParaRPr lang="ru-RU" sz="24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Городской  </a:t>
            </a:r>
            <a:r>
              <a:rPr lang="ru-RU" sz="2000" b="1" dirty="0">
                <a:solidFill>
                  <a:schemeClr val="tx1"/>
                </a:solidFill>
              </a:rPr>
              <a:t>конкурс творческих работ "Суворов- герой на все времена"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2 место -Тимофеев Алексей 7 Б класс 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Городской открытый конкурс "Будь готов! Всегда готов!", посвящённый 100-летию пионерской организации.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Победитель -Тимофеев </a:t>
            </a:r>
            <a:r>
              <a:rPr lang="ru-RU" sz="2000" dirty="0">
                <a:solidFill>
                  <a:schemeClr val="tx1"/>
                </a:solidFill>
              </a:rPr>
              <a:t>Алексей   7Б класс .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Заочный межмуниципальный конкурс реферативных исследований "Человек и его здоровье".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Призёр </a:t>
            </a:r>
            <a:r>
              <a:rPr lang="ru-RU" sz="2000" dirty="0" smtClean="0">
                <a:solidFill>
                  <a:schemeClr val="tx1"/>
                </a:solidFill>
              </a:rPr>
              <a:t>- Сысоева </a:t>
            </a:r>
            <a:r>
              <a:rPr lang="ru-RU" sz="2000" dirty="0">
                <a:solidFill>
                  <a:schemeClr val="tx1"/>
                </a:solidFill>
              </a:rPr>
              <a:t>Полина  8Г класс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Региональный конкурс сочинений "Ефрем </a:t>
            </a:r>
            <a:r>
              <a:rPr lang="ru-RU" sz="2000" b="1" dirty="0" err="1">
                <a:solidFill>
                  <a:schemeClr val="tx1"/>
                </a:solidFill>
              </a:rPr>
              <a:t>Новоторжский</a:t>
            </a:r>
            <a:r>
              <a:rPr lang="ru-RU" sz="2000" b="1" dirty="0">
                <a:solidFill>
                  <a:schemeClr val="tx1"/>
                </a:solidFill>
              </a:rPr>
              <a:t>- святой покровитель Торжка</a:t>
            </a:r>
            <a:r>
              <a:rPr lang="ru-RU" sz="2000" dirty="0">
                <a:solidFill>
                  <a:schemeClr val="tx1"/>
                </a:solidFill>
              </a:rPr>
              <a:t>"( пока нет результатов).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Городской </a:t>
            </a:r>
            <a:r>
              <a:rPr lang="ru-RU" sz="2000" b="1" dirty="0">
                <a:solidFill>
                  <a:schemeClr val="tx1"/>
                </a:solidFill>
              </a:rPr>
              <a:t>конкурс патриотических эссе и рисунков "Память сильнее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времени</a:t>
            </a:r>
            <a:r>
              <a:rPr lang="ru-RU" sz="2000" dirty="0">
                <a:solidFill>
                  <a:schemeClr val="tx1"/>
                </a:solidFill>
              </a:rPr>
              <a:t>"( пока нет результатов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</a:rPr>
              <a:t>Литературно-поэтический театр </a:t>
            </a:r>
            <a:r>
              <a:rPr lang="ru-RU" sz="2400" b="1" u="sng" dirty="0" err="1">
                <a:solidFill>
                  <a:schemeClr val="tx1"/>
                </a:solidFill>
              </a:rPr>
              <a:t>рук.Т.И.Чечина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1.Участие в Межрегиональном интернет конкурсе «Читаем Николая Рериха».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2. Городской конкурс басен. 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Финалисты:1. Евгения </a:t>
            </a:r>
            <a:r>
              <a:rPr lang="ru-RU" sz="2400" b="1" dirty="0" err="1">
                <a:solidFill>
                  <a:schemeClr val="tx1"/>
                </a:solidFill>
              </a:rPr>
              <a:t>Шентяева</a:t>
            </a:r>
            <a:r>
              <a:rPr lang="ru-RU" sz="2400" b="1" dirty="0">
                <a:solidFill>
                  <a:schemeClr val="tx1"/>
                </a:solidFill>
              </a:rPr>
              <a:t> 8 В класс, 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                       2.Виктория </a:t>
            </a:r>
            <a:r>
              <a:rPr lang="ru-RU" sz="2400" b="1" dirty="0" err="1">
                <a:solidFill>
                  <a:schemeClr val="tx1"/>
                </a:solidFill>
              </a:rPr>
              <a:t>Леднёва</a:t>
            </a:r>
            <a:r>
              <a:rPr lang="ru-RU" sz="2400" b="1" dirty="0">
                <a:solidFill>
                  <a:schemeClr val="tx1"/>
                </a:solidFill>
              </a:rPr>
              <a:t> 6 Г класс, 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                       3.Николай Коротков 6 Г класс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tx1"/>
                </a:solidFill>
              </a:rPr>
              <a:t> </a:t>
            </a:r>
            <a:r>
              <a:rPr lang="ru-RU" sz="2400" b="1" u="sng" dirty="0">
                <a:solidFill>
                  <a:schemeClr val="tx1"/>
                </a:solidFill>
              </a:rPr>
              <a:t>«Литературное творчество и журналистика» рук. </a:t>
            </a:r>
            <a:r>
              <a:rPr lang="ru-RU" sz="2400" b="1" u="sng" dirty="0" err="1">
                <a:solidFill>
                  <a:schemeClr val="tx1"/>
                </a:solidFill>
              </a:rPr>
              <a:t>Т.И.Бараковская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1.Выпуски школьной газеты «</a:t>
            </a:r>
            <a:r>
              <a:rPr lang="ru-RU" sz="2400" dirty="0" err="1">
                <a:solidFill>
                  <a:schemeClr val="tx1"/>
                </a:solidFill>
              </a:rPr>
              <a:t>СловЦО</a:t>
            </a:r>
            <a:r>
              <a:rPr lang="ru-RU" sz="2400" dirty="0">
                <a:solidFill>
                  <a:schemeClr val="tx1"/>
                </a:solidFill>
              </a:rPr>
              <a:t>».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2. Выпуски школьного телевидения ЦО №</a:t>
            </a:r>
            <a:r>
              <a:rPr lang="ru-RU" sz="2400" dirty="0" smtClean="0">
                <a:solidFill>
                  <a:schemeClr val="tx1"/>
                </a:solidFill>
              </a:rPr>
              <a:t>49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</a:rPr>
              <a:t>Патриотический клуб «Поколение» </a:t>
            </a:r>
            <a:r>
              <a:rPr lang="ru-RU" sz="2400" b="1" u="sng" dirty="0" err="1">
                <a:solidFill>
                  <a:schemeClr val="tx1"/>
                </a:solidFill>
              </a:rPr>
              <a:t>рук.Я.В.Милошенко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Акция «Блокадный хлеб».</a:t>
            </a:r>
          </a:p>
          <a:p>
            <a:pPr marL="0" lv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Городская интеллектуальная </a:t>
            </a:r>
            <a:r>
              <a:rPr lang="ru-RU" sz="2400" dirty="0" smtClean="0">
                <a:solidFill>
                  <a:schemeClr val="tx1"/>
                </a:solidFill>
              </a:rPr>
              <a:t>игра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chemeClr val="tx1"/>
                </a:solidFill>
              </a:rPr>
              <a:t>Научное </a:t>
            </a:r>
            <a:r>
              <a:rPr lang="ru-RU" sz="2000" b="1" u="sng" dirty="0">
                <a:solidFill>
                  <a:schemeClr val="tx1"/>
                </a:solidFill>
              </a:rPr>
              <a:t>географическое общество «Созвездие»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рук. </a:t>
            </a:r>
            <a:r>
              <a:rPr lang="ru-RU" sz="2000" b="1" u="sng" dirty="0" err="1">
                <a:solidFill>
                  <a:schemeClr val="tx1"/>
                </a:solidFill>
              </a:rPr>
              <a:t>О.А.Совсуняк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Городской конкурс «Проектный Олимп»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3 место- Бабаева Олеся 8 А класс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«</a:t>
            </a:r>
            <a:r>
              <a:rPr lang="ru-RU" sz="2000" b="1" u="sng" dirty="0" err="1" smtClean="0">
                <a:solidFill>
                  <a:schemeClr val="tx1"/>
                </a:solidFill>
              </a:rPr>
              <a:t>Светофорчик</a:t>
            </a:r>
            <a:r>
              <a:rPr lang="ru-RU" sz="2000" b="1" u="sng" dirty="0">
                <a:solidFill>
                  <a:schemeClr val="tx1"/>
                </a:solidFill>
              </a:rPr>
              <a:t>», ЮИД  рук. Ю.М. </a:t>
            </a:r>
            <a:r>
              <a:rPr lang="ru-RU" sz="2000" b="1" u="sng" dirty="0" err="1">
                <a:solidFill>
                  <a:schemeClr val="tx1"/>
                </a:solidFill>
              </a:rPr>
              <a:t>Бурякова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1. Участие в городском конкурсе агитбригад.</a:t>
            </a:r>
          </a:p>
          <a:p>
            <a:r>
              <a:rPr lang="ru-RU" sz="2000" dirty="0">
                <a:solidFill>
                  <a:schemeClr val="tx1"/>
                </a:solidFill>
              </a:rPr>
              <a:t>2. Участие в КТД ЦО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«Азбука светофорных наук» рук. О.А. Алексеева</a:t>
            </a:r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Участие в  школьных викторинах, КТД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«Радуга творчества» рук. Ю.М. </a:t>
            </a:r>
            <a:r>
              <a:rPr lang="ru-RU" sz="2000" b="1" u="sng" dirty="0" err="1">
                <a:solidFill>
                  <a:schemeClr val="tx1"/>
                </a:solidFill>
              </a:rPr>
              <a:t>Бурякова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1.Участие в концертах и КТД ЦО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«Самоцветы» рук. Ю.М. </a:t>
            </a:r>
            <a:r>
              <a:rPr lang="ru-RU" sz="2000" b="1" u="sng" dirty="0" err="1">
                <a:solidFill>
                  <a:schemeClr val="tx1"/>
                </a:solidFill>
              </a:rPr>
              <a:t>Бурякова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1. Участие в городском конкурсе агитбригад.</a:t>
            </a:r>
          </a:p>
          <a:p>
            <a:r>
              <a:rPr lang="ru-RU" sz="2000" dirty="0">
                <a:solidFill>
                  <a:schemeClr val="tx1"/>
                </a:solidFill>
              </a:rPr>
              <a:t>2. Участие в концертах и КТД ЦО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4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ШСК «Комета»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23 вида соревнований</a:t>
            </a: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149 участников (100 имеют награды)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Командные призовые места: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Муниципальный уровень – 4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Региональный уровень – 3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Федеральный уровень – 1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Личные награды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Муниципальный уровень –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4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Региональный уровень –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12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Федеральный уровень –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2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Перспективы развития школы до 2024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Обеспечение </a:t>
            </a:r>
            <a:r>
              <a:rPr lang="ru-RU" dirty="0">
                <a:solidFill>
                  <a:schemeClr val="tx1"/>
                </a:solidFill>
              </a:rPr>
              <a:t>доступного и качественного общего образования на основе системно-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обучения, формирование у обучающихся потребности к самообразованию и саморазвитию, личностному самосовершенствованию.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Внедрение технологии </a:t>
            </a:r>
            <a:r>
              <a:rPr lang="ru-RU" dirty="0">
                <a:solidFill>
                  <a:schemeClr val="tx1"/>
                </a:solidFill>
              </a:rPr>
              <a:t>индивидуальных образовательных (для обучающихся) и профессиональных (для педагогов) траекторий развития.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Расширение </a:t>
            </a:r>
            <a:r>
              <a:rPr lang="ru-RU" dirty="0">
                <a:solidFill>
                  <a:schemeClr val="tx1"/>
                </a:solidFill>
              </a:rPr>
              <a:t>спектра и повышение качества услуг, предоставляемых МБОУ ЦО № 49 путем включения в педагогический процесс современных инновационных форм школьного образования, расширение спектра дополнительных образовательных услуг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65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Расширение </a:t>
            </a:r>
            <a:r>
              <a:rPr lang="ru-RU" dirty="0">
                <a:solidFill>
                  <a:schemeClr val="tx1"/>
                </a:solidFill>
              </a:rPr>
              <a:t>партнёрских связей со сторонними организациями в интересах развития школы. Привлечение общественности и социальных партнеров школы к осуществлению общественной экспертизы качества образовательной деятельности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Сотрудничество </a:t>
            </a:r>
            <a:r>
              <a:rPr lang="ru-RU" dirty="0">
                <a:solidFill>
                  <a:schemeClr val="tx1"/>
                </a:solidFill>
              </a:rPr>
              <a:t>с социумом в вопросах разработки и внедрения новых образовательных услуг по актуальному спросу населения. Активное включение родителей, педагогов и социальных партнеров в проектную деятельность.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>
                <a:solidFill>
                  <a:schemeClr val="tx1"/>
                </a:solidFill>
              </a:rPr>
              <a:t>у обучающихся навыков организации здорового образа жизни посредством развития </a:t>
            </a:r>
            <a:r>
              <a:rPr lang="ru-RU" dirty="0" err="1">
                <a:solidFill>
                  <a:schemeClr val="tx1"/>
                </a:solidFill>
              </a:rPr>
              <a:t>здоровьесберегающей</a:t>
            </a:r>
            <a:r>
              <a:rPr lang="ru-RU" dirty="0">
                <a:solidFill>
                  <a:schemeClr val="tx1"/>
                </a:solidFill>
              </a:rPr>
              <a:t> среды в образовательной организации. Обеспечение условий для поддержания и укрепления здоровья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686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Создание условий для повышения у педагогов интереса и мотивации к инновационной деятельности через внедрение системы НСУР (Национальной системы учительского роста).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Стимулирование </a:t>
            </a:r>
            <a:r>
              <a:rPr lang="ru-RU" dirty="0">
                <a:solidFill>
                  <a:schemeClr val="tx1"/>
                </a:solidFill>
              </a:rPr>
              <a:t>роста квалификационного уровня педагогов, повышение привлекательности учреждения для молодых специалистов.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Развитие инфраструктуры, обновление материально-технической базы МБОУ ЦО № 49 в соответствии с требованиями к организации получения современного качественного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0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Педагогические советы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Качество образования: основные проблемы и перспективы развития МБОУ ЦО № 49 в 2022-2023 учебном году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Использование возможностей цифровой образовательной среды для повышения познавательного интереса обучающихся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Организация содержания образования в контексте развития функциональной грамотности обучающихся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Мероприятия на базе ЦО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Конференция  для студентов педагогического колледжа «Теоретические и прикладные аспекты методической работы учителя начальных классов» - Могилевская М.В.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Конференция  для студентов педагогического колледжа </a:t>
            </a:r>
            <a:r>
              <a:rPr lang="ru-RU" sz="2800" b="1" dirty="0" smtClean="0">
                <a:solidFill>
                  <a:schemeClr val="tx1"/>
                </a:solidFill>
              </a:rPr>
              <a:t>«Школьная документация в условиях введения обновленных ФГОС» - </a:t>
            </a:r>
            <a:r>
              <a:rPr lang="ru-RU" sz="2800" b="1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b="1" dirty="0" smtClean="0">
                <a:solidFill>
                  <a:schemeClr val="tx1"/>
                </a:solidFill>
              </a:rPr>
              <a:t> С.Г.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Постоянно </a:t>
            </a:r>
            <a:r>
              <a:rPr lang="ru-RU" sz="2800" b="1" dirty="0">
                <a:solidFill>
                  <a:schemeClr val="tx1"/>
                </a:solidFill>
              </a:rPr>
              <a:t>действующий семинар </a:t>
            </a:r>
            <a:r>
              <a:rPr lang="ru-RU" sz="2800" b="1" dirty="0" smtClean="0">
                <a:solidFill>
                  <a:schemeClr val="tx1"/>
                </a:solidFill>
              </a:rPr>
              <a:t>«Применение </a:t>
            </a:r>
            <a:r>
              <a:rPr lang="ru-RU" sz="2800" b="1" dirty="0">
                <a:solidFill>
                  <a:schemeClr val="tx1"/>
                </a:solidFill>
              </a:rPr>
              <a:t>коррекционно-развивающих технологий в системе </a:t>
            </a:r>
            <a:r>
              <a:rPr lang="ru-RU" sz="2800" b="1" dirty="0" smtClean="0">
                <a:solidFill>
                  <a:schemeClr val="tx1"/>
                </a:solidFill>
              </a:rPr>
              <a:t>работы с обучающимися </a:t>
            </a:r>
            <a:r>
              <a:rPr lang="ru-RU" sz="2800" b="1" dirty="0">
                <a:solidFill>
                  <a:schemeClr val="tx1"/>
                </a:solidFill>
              </a:rPr>
              <a:t>ОВЗ в условиях </a:t>
            </a:r>
            <a:r>
              <a:rPr lang="ru-RU" sz="2800" b="1" dirty="0" smtClean="0">
                <a:solidFill>
                  <a:schemeClr val="tx1"/>
                </a:solidFill>
              </a:rPr>
              <a:t>инклюзивного образования» (рук. Лазарева Е.В.)</a:t>
            </a:r>
          </a:p>
        </p:txBody>
      </p:sp>
    </p:spTree>
    <p:extLst>
      <p:ext uri="{BB962C8B-B14F-4D97-AF65-F5344CB8AC3E}">
        <p14:creationId xmlns:p14="http://schemas.microsoft.com/office/powerpoint/2010/main" val="11350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ПРЕДСТАВЛЕНИЕ ОПЫТА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Открытые </a:t>
            </a:r>
            <a:r>
              <a:rPr lang="ru-RU" sz="2800" b="1" dirty="0" smtClean="0">
                <a:solidFill>
                  <a:schemeClr val="tx1"/>
                </a:solidFill>
              </a:rPr>
              <a:t>уроки </a:t>
            </a:r>
            <a:r>
              <a:rPr lang="ru-RU" sz="2800" dirty="0" smtClean="0">
                <a:solidFill>
                  <a:schemeClr val="tx1"/>
                </a:solidFill>
              </a:rPr>
              <a:t>для студентов педагогического колледжа по теме «Первые дни ребенка в школе» </a:t>
            </a:r>
            <a:r>
              <a:rPr lang="ru-RU" sz="2800" b="1" dirty="0" smtClean="0">
                <a:solidFill>
                  <a:schemeClr val="tx1"/>
                </a:solidFill>
              </a:rPr>
              <a:t>–</a:t>
            </a:r>
            <a:r>
              <a:rPr lang="ru-RU" sz="2800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dirty="0" smtClean="0">
                <a:solidFill>
                  <a:schemeClr val="tx1"/>
                </a:solidFill>
              </a:rPr>
              <a:t> С.Г., </a:t>
            </a:r>
            <a:r>
              <a:rPr lang="ru-RU" sz="2800" dirty="0" err="1" smtClean="0">
                <a:solidFill>
                  <a:schemeClr val="tx1"/>
                </a:solidFill>
              </a:rPr>
              <a:t>Кулькова</a:t>
            </a:r>
            <a:r>
              <a:rPr lang="ru-RU" sz="2800" dirty="0" smtClean="0">
                <a:solidFill>
                  <a:schemeClr val="tx1"/>
                </a:solidFill>
              </a:rPr>
              <a:t> Е.А., Степанова Г.П., Чеснова Ю.А.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Открытые </a:t>
            </a:r>
            <a:r>
              <a:rPr lang="ru-RU" sz="2800" b="1" dirty="0">
                <a:solidFill>
                  <a:schemeClr val="tx1"/>
                </a:solidFill>
              </a:rPr>
              <a:t>уроки </a:t>
            </a:r>
            <a:r>
              <a:rPr lang="ru-RU" sz="2800" dirty="0">
                <a:solidFill>
                  <a:schemeClr val="tx1"/>
                </a:solidFill>
              </a:rPr>
              <a:t>для </a:t>
            </a:r>
            <a:r>
              <a:rPr lang="ru-RU" sz="2800" dirty="0" smtClean="0">
                <a:solidFill>
                  <a:schemeClr val="tx1"/>
                </a:solidFill>
              </a:rPr>
              <a:t>студентов и методистов </a:t>
            </a:r>
            <a:r>
              <a:rPr lang="ru-RU" sz="2800" dirty="0">
                <a:solidFill>
                  <a:schemeClr val="tx1"/>
                </a:solidFill>
              </a:rPr>
              <a:t>педагогического </a:t>
            </a:r>
            <a:r>
              <a:rPr lang="ru-RU" sz="2800" dirty="0" smtClean="0">
                <a:solidFill>
                  <a:schemeClr val="tx1"/>
                </a:solidFill>
              </a:rPr>
              <a:t>колледжа – </a:t>
            </a:r>
            <a:r>
              <a:rPr lang="ru-RU" sz="2800" dirty="0" err="1" smtClean="0">
                <a:solidFill>
                  <a:schemeClr val="tx1"/>
                </a:solidFill>
              </a:rPr>
              <a:t>Мелкумова</a:t>
            </a:r>
            <a:r>
              <a:rPr lang="ru-RU" sz="2800" dirty="0" smtClean="0">
                <a:solidFill>
                  <a:schemeClr val="tx1"/>
                </a:solidFill>
              </a:rPr>
              <a:t> Э.Г., Кирьянова Е.В.,</a:t>
            </a:r>
            <a:r>
              <a:rPr lang="ru-RU" sz="2800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dirty="0" smtClean="0">
                <a:solidFill>
                  <a:schemeClr val="tx1"/>
                </a:solidFill>
              </a:rPr>
              <a:t> С.Г., Степанова Г.П., Прокопенко Е.А., </a:t>
            </a:r>
            <a:r>
              <a:rPr lang="ru-RU" sz="2800" dirty="0" err="1" smtClean="0">
                <a:solidFill>
                  <a:schemeClr val="tx1"/>
                </a:solidFill>
              </a:rPr>
              <a:t>Лыскова</a:t>
            </a:r>
            <a:r>
              <a:rPr lang="ru-RU" sz="2800" dirty="0" smtClean="0">
                <a:solidFill>
                  <a:schemeClr val="tx1"/>
                </a:solidFill>
              </a:rPr>
              <a:t> С.Н</a:t>
            </a:r>
            <a:r>
              <a:rPr lang="ru-RU" sz="2800" dirty="0">
                <a:solidFill>
                  <a:schemeClr val="tx1"/>
                </a:solidFill>
              </a:rPr>
              <a:t>., Чеснова Ю.А</a:t>
            </a:r>
            <a:r>
              <a:rPr lang="ru-RU" sz="2800" dirty="0" smtClean="0">
                <a:solidFill>
                  <a:schemeClr val="tx1"/>
                </a:solidFill>
              </a:rPr>
              <a:t>., Могилевская М.В., Матвейчук Н.А.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Открытые </a:t>
            </a:r>
            <a:r>
              <a:rPr lang="ru-RU" sz="2800" b="1" dirty="0" smtClean="0">
                <a:solidFill>
                  <a:schemeClr val="tx1"/>
                </a:solidFill>
              </a:rPr>
              <a:t>мероприятия </a:t>
            </a:r>
            <a:r>
              <a:rPr lang="ru-RU" sz="2800" dirty="0">
                <a:solidFill>
                  <a:schemeClr val="tx1"/>
                </a:solidFill>
              </a:rPr>
              <a:t>для студентов педагогического колледжа по </a:t>
            </a:r>
            <a:r>
              <a:rPr lang="ru-RU" sz="2800" dirty="0" smtClean="0">
                <a:solidFill>
                  <a:schemeClr val="tx1"/>
                </a:solidFill>
              </a:rPr>
              <a:t>теме «</a:t>
            </a:r>
            <a:r>
              <a:rPr lang="ru-RU" sz="2800" dirty="0">
                <a:solidFill>
                  <a:schemeClr val="tx1"/>
                </a:solidFill>
              </a:rPr>
              <a:t>К</a:t>
            </a:r>
            <a:r>
              <a:rPr lang="ru-RU" sz="2800" dirty="0" smtClean="0">
                <a:solidFill>
                  <a:schemeClr val="tx1"/>
                </a:solidFill>
              </a:rPr>
              <a:t>лассное руководство»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Участие в предметных олимпиадах </a:t>
            </a:r>
            <a:b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и конкурсах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43304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Всероссийская олимпиада школьников 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-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151 участник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по 1 предмету – 81участник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 2 предметам – 43 участника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3 предметам - 18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4  и более предметам  - 9 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19 обучающихся приняли участие в муниципальном этапе ВОШ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5 обучающихся  - призеры муниципального этапа </a:t>
            </a:r>
            <a:r>
              <a:rPr lang="ru-RU" sz="2400" b="1" dirty="0">
                <a:solidFill>
                  <a:schemeClr val="tx1"/>
                </a:solidFill>
                <a:latin typeface="+mj-lt"/>
              </a:rPr>
              <a:t>ВОШ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1"/>
                </a:solidFill>
              </a:rPr>
              <a:t>Городской конкурс сообщений  «Открытие» </a:t>
            </a:r>
            <a:r>
              <a:rPr lang="ru-RU" sz="2400" dirty="0" smtClean="0">
                <a:solidFill>
                  <a:schemeClr val="tx1"/>
                </a:solidFill>
              </a:rPr>
              <a:t>–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Аксёнов Иван –</a:t>
            </a:r>
            <a:r>
              <a:rPr lang="ru-RU" sz="2400" dirty="0">
                <a:solidFill>
                  <a:schemeClr val="tx1"/>
                </a:solidFill>
              </a:rPr>
              <a:t>диплом</a:t>
            </a:r>
            <a:r>
              <a:rPr lang="ru-RU" sz="2400" b="1" dirty="0">
                <a:solidFill>
                  <a:schemeClr val="tx1"/>
                </a:solidFill>
              </a:rPr>
              <a:t>  </a:t>
            </a:r>
            <a:r>
              <a:rPr lang="ru-RU" sz="2400" dirty="0">
                <a:solidFill>
                  <a:schemeClr val="tx1"/>
                </a:solidFill>
              </a:rPr>
              <a:t>3 степени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(Алексеева Т. В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u="sng" dirty="0" smtClean="0">
                <a:solidFill>
                  <a:schemeClr val="tx1"/>
                </a:solidFill>
              </a:rPr>
              <a:t>Всероссийская </a:t>
            </a:r>
            <a:r>
              <a:rPr lang="ru-RU" sz="2400" b="1" u="sng" dirty="0">
                <a:solidFill>
                  <a:schemeClr val="tx1"/>
                </a:solidFill>
              </a:rPr>
              <a:t>олимпиада с участием ведущих государственных музеев </a:t>
            </a:r>
            <a:r>
              <a:rPr lang="ru-RU" sz="2400" b="1" u="sng" dirty="0" smtClean="0">
                <a:solidFill>
                  <a:schemeClr val="tx1"/>
                </a:solidFill>
              </a:rPr>
              <a:t>РФ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</a:rPr>
              <a:t>«Писатели </a:t>
            </a:r>
            <a:r>
              <a:rPr lang="ru-RU" sz="2400" b="1" u="sng" dirty="0">
                <a:solidFill>
                  <a:schemeClr val="tx1"/>
                </a:solidFill>
              </a:rPr>
              <a:t>- детям» -</a:t>
            </a:r>
            <a:r>
              <a:rPr lang="ru-RU" sz="2400" b="1" dirty="0">
                <a:solidFill>
                  <a:schemeClr val="tx1"/>
                </a:solidFill>
              </a:rPr>
              <a:t> 3 </a:t>
            </a:r>
            <a:r>
              <a:rPr lang="ru-RU" sz="2400" b="1" dirty="0" smtClean="0">
                <a:solidFill>
                  <a:schemeClr val="tx1"/>
                </a:solidFill>
              </a:rPr>
              <a:t>человека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400" b="1" dirty="0" err="1">
                <a:solidFill>
                  <a:schemeClr val="tx1"/>
                </a:solidFill>
              </a:rPr>
              <a:t>Еганян</a:t>
            </a:r>
            <a:r>
              <a:rPr lang="ru-RU" sz="2400" b="1" dirty="0">
                <a:solidFill>
                  <a:schemeClr val="tx1"/>
                </a:solidFill>
              </a:rPr>
              <a:t> Милена –</a:t>
            </a:r>
            <a:r>
              <a:rPr lang="ru-RU" sz="2400" dirty="0">
                <a:solidFill>
                  <a:schemeClr val="tx1"/>
                </a:solidFill>
              </a:rPr>
              <a:t> 2 место (</a:t>
            </a:r>
            <a:r>
              <a:rPr lang="ru-RU" sz="2400" dirty="0" err="1">
                <a:solidFill>
                  <a:schemeClr val="tx1"/>
                </a:solidFill>
              </a:rPr>
              <a:t>Буянова</a:t>
            </a:r>
            <a:r>
              <a:rPr lang="ru-RU" sz="2400" dirty="0">
                <a:solidFill>
                  <a:schemeClr val="tx1"/>
                </a:solidFill>
              </a:rPr>
              <a:t> Е. Н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u="sng" dirty="0">
                <a:solidFill>
                  <a:schemeClr val="tx1"/>
                </a:solidFill>
              </a:rPr>
              <a:t>Международный конкурс «Лисёнок» </a:t>
            </a:r>
            <a:r>
              <a:rPr lang="ru-RU" sz="2400" dirty="0">
                <a:solidFill>
                  <a:schemeClr val="tx1"/>
                </a:solidFill>
              </a:rPr>
              <a:t>(по литературному чтению, русскому языку и математике) -  </a:t>
            </a:r>
            <a:r>
              <a:rPr lang="ru-RU" sz="2400" b="1" dirty="0">
                <a:solidFill>
                  <a:schemeClr val="tx1"/>
                </a:solidFill>
              </a:rPr>
              <a:t>68 человек 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Результат: 13 победителей (Астрова Е. Ю.)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17 победителей (Алексеева Т. В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u="sng" dirty="0">
                <a:solidFill>
                  <a:schemeClr val="tx1"/>
                </a:solidFill>
              </a:rPr>
              <a:t>Международный конкурс «Кириллица»</a:t>
            </a:r>
            <a:r>
              <a:rPr lang="ru-RU" sz="2400" dirty="0">
                <a:solidFill>
                  <a:schemeClr val="tx1"/>
                </a:solidFill>
              </a:rPr>
              <a:t> - </a:t>
            </a:r>
            <a:r>
              <a:rPr lang="ru-RU" sz="2400" b="1" dirty="0">
                <a:solidFill>
                  <a:schemeClr val="tx1"/>
                </a:solidFill>
              </a:rPr>
              <a:t>29 человек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Результат: 8 победителей (Астрова Е. Ю.)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5 победителей (Алексеева Т. В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r>
              <a:rPr lang="ru-RU" sz="2400" b="1" dirty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Городской конкурс песен «Интервидение» 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    </a:t>
            </a:r>
            <a:r>
              <a:rPr lang="ru-RU" dirty="0">
                <a:solidFill>
                  <a:schemeClr val="tx1"/>
                </a:solidFill>
              </a:rPr>
              <a:t>Рябова Елизавета  (7Б) – 2 место           (учитель – Богачева В.В.)</a:t>
            </a:r>
            <a:r>
              <a:rPr lang="ru-RU" b="1" dirty="0">
                <a:solidFill>
                  <a:schemeClr val="tx1"/>
                </a:solidFill>
              </a:rPr>
              <a:t>                           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Дистанционный </a:t>
            </a:r>
            <a:r>
              <a:rPr lang="ru-RU" b="1" dirty="0">
                <a:solidFill>
                  <a:schemeClr val="tx1"/>
                </a:solidFill>
              </a:rPr>
              <a:t>международный конкурс «Старт»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</a:rPr>
              <a:t>уч. Богачева </a:t>
            </a:r>
            <a:r>
              <a:rPr lang="ru-RU" dirty="0">
                <a:solidFill>
                  <a:schemeClr val="tx1"/>
                </a:solidFill>
              </a:rPr>
              <a:t>В.В.)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Богачева Алина 4 класс – 2 место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Иванова Дарья 4 класс – 3 </a:t>
            </a:r>
            <a:r>
              <a:rPr lang="ru-RU" dirty="0" smtClean="0">
                <a:solidFill>
                  <a:schemeClr val="tx1"/>
                </a:solidFill>
              </a:rPr>
              <a:t>место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Международная </a:t>
            </a:r>
            <a:r>
              <a:rPr lang="ru-RU" b="1" dirty="0">
                <a:solidFill>
                  <a:schemeClr val="tx1"/>
                </a:solidFill>
              </a:rPr>
              <a:t>олимпиада «</a:t>
            </a:r>
            <a:r>
              <a:rPr lang="ru-RU" b="1" dirty="0" err="1">
                <a:solidFill>
                  <a:schemeClr val="tx1"/>
                </a:solidFill>
              </a:rPr>
              <a:t>Инфоурок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уч. Богачева </a:t>
            </a:r>
            <a:r>
              <a:rPr lang="ru-RU" dirty="0">
                <a:solidFill>
                  <a:schemeClr val="tx1"/>
                </a:solidFill>
              </a:rPr>
              <a:t>В.В.)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Муратова Александра – 1 место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Иванова Дарья – 3 место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Богачева Алина - 3 место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Международный дистанционный конкурс «</a:t>
            </a:r>
            <a:r>
              <a:rPr lang="ru-RU" b="1" dirty="0" err="1" smtClean="0">
                <a:solidFill>
                  <a:schemeClr val="tx1"/>
                </a:solidFill>
              </a:rPr>
              <a:t>Олимпис</a:t>
            </a:r>
            <a:r>
              <a:rPr lang="ru-RU" b="1" dirty="0" smtClean="0">
                <a:solidFill>
                  <a:schemeClr val="tx1"/>
                </a:solidFill>
              </a:rPr>
              <a:t> 2022 </a:t>
            </a:r>
            <a:r>
              <a:rPr lang="ru-RU" b="1" dirty="0">
                <a:solidFill>
                  <a:schemeClr val="tx1"/>
                </a:solidFill>
              </a:rPr>
              <a:t>– Весенняя сессия»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Овчинников Кирилл –диплом 2 степени       ( </a:t>
            </a:r>
            <a:r>
              <a:rPr lang="ru-RU" dirty="0" smtClean="0">
                <a:solidFill>
                  <a:schemeClr val="tx1"/>
                </a:solidFill>
              </a:rPr>
              <a:t>уч. </a:t>
            </a:r>
            <a:r>
              <a:rPr lang="ru-RU" dirty="0">
                <a:solidFill>
                  <a:schemeClr val="tx1"/>
                </a:solidFill>
              </a:rPr>
              <a:t>Богачева В.В.)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Международный конкурс презентаций на английском языке (</a:t>
            </a:r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ru-RU" b="1" dirty="0" err="1">
                <a:solidFill>
                  <a:schemeClr val="tx1"/>
                </a:solidFill>
              </a:rPr>
              <a:t>ashington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State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</a:t>
            </a:r>
            <a:r>
              <a:rPr lang="ru-RU" b="1" dirty="0" err="1">
                <a:solidFill>
                  <a:schemeClr val="tx1"/>
                </a:solidFill>
              </a:rPr>
              <a:t>arks</a:t>
            </a:r>
            <a:r>
              <a:rPr lang="ru-RU" b="1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Сертификат победителя (1 место) – </a:t>
            </a:r>
            <a:r>
              <a:rPr lang="ru-RU" dirty="0" err="1">
                <a:solidFill>
                  <a:schemeClr val="tx1"/>
                </a:solidFill>
              </a:rPr>
              <a:t>Булдова</a:t>
            </a:r>
            <a:r>
              <a:rPr lang="ru-RU" dirty="0">
                <a:solidFill>
                  <a:schemeClr val="tx1"/>
                </a:solidFill>
              </a:rPr>
              <a:t> Надежда 6Г ( </a:t>
            </a:r>
            <a:r>
              <a:rPr lang="ru-RU" dirty="0" smtClean="0">
                <a:solidFill>
                  <a:schemeClr val="tx1"/>
                </a:solidFill>
              </a:rPr>
              <a:t>уч. </a:t>
            </a:r>
            <a:r>
              <a:rPr lang="ru-RU" dirty="0" err="1" smtClean="0">
                <a:solidFill>
                  <a:schemeClr val="tx1"/>
                </a:solidFill>
              </a:rPr>
              <a:t>Клюшина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А.Г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592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Муниципальная олимпиада по страноведению (франц.)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победители ( 1 этап) -  8 победителей (</a:t>
            </a:r>
            <a:r>
              <a:rPr lang="ru-RU" sz="2800" dirty="0" err="1">
                <a:solidFill>
                  <a:schemeClr val="tx1"/>
                </a:solidFill>
              </a:rPr>
              <a:t>уч.Серова</a:t>
            </a:r>
            <a:r>
              <a:rPr lang="ru-RU" sz="2800" dirty="0">
                <a:solidFill>
                  <a:schemeClr val="tx1"/>
                </a:solidFill>
              </a:rPr>
              <a:t> И.В</a:t>
            </a:r>
            <a:r>
              <a:rPr lang="ru-RU" sz="2800" dirty="0" smtClean="0">
                <a:solidFill>
                  <a:schemeClr val="tx1"/>
                </a:solidFill>
              </a:rPr>
              <a:t>.)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победители (2 этап) – 4 победителя (</a:t>
            </a:r>
            <a:r>
              <a:rPr lang="ru-RU" sz="2800" dirty="0" err="1">
                <a:solidFill>
                  <a:schemeClr val="tx1"/>
                </a:solidFill>
              </a:rPr>
              <a:t>уч.Серова</a:t>
            </a:r>
            <a:r>
              <a:rPr lang="ru-RU" sz="2800" dirty="0">
                <a:solidFill>
                  <a:schemeClr val="tx1"/>
                </a:solidFill>
              </a:rPr>
              <a:t> И.В.)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Международный творческий конкурс презентаций «Слайд 2022»- </a:t>
            </a:r>
            <a:r>
              <a:rPr lang="ru-RU" sz="2800" dirty="0" smtClean="0">
                <a:solidFill>
                  <a:schemeClr val="tx1"/>
                </a:solidFill>
              </a:rPr>
              <a:t>1Место(</a:t>
            </a:r>
            <a:r>
              <a:rPr lang="ru-RU" sz="2800" dirty="0" err="1" smtClean="0">
                <a:solidFill>
                  <a:schemeClr val="tx1"/>
                </a:solidFill>
              </a:rPr>
              <a:t>уч.Назаров</a:t>
            </a:r>
            <a:r>
              <a:rPr lang="ru-RU" sz="2800" dirty="0" smtClean="0">
                <a:solidFill>
                  <a:schemeClr val="tx1"/>
                </a:solidFill>
              </a:rPr>
              <a:t> А.В.)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Закрытый городской конкурс учебных презентация по географии «</a:t>
            </a:r>
            <a:r>
              <a:rPr lang="ru-RU" sz="2800" b="1" dirty="0" err="1" smtClean="0">
                <a:solidFill>
                  <a:schemeClr val="tx1"/>
                </a:solidFill>
              </a:rPr>
              <a:t>Геокомпас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1 победитель, 5 призеров 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>
                <a:solidFill>
                  <a:schemeClr val="tx1"/>
                </a:solidFill>
              </a:rPr>
              <a:t>уч.Назаров</a:t>
            </a:r>
            <a:r>
              <a:rPr lang="ru-RU" sz="2800" dirty="0">
                <a:solidFill>
                  <a:schemeClr val="tx1"/>
                </a:solidFill>
              </a:rPr>
              <a:t> А.В</a:t>
            </a:r>
            <a:r>
              <a:rPr lang="ru-RU" sz="2800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Городской конкурс презентаций «Открытия и изобретения, изменившие мир» </a:t>
            </a:r>
            <a:r>
              <a:rPr lang="ru-RU" sz="2800" dirty="0" smtClean="0">
                <a:solidFill>
                  <a:schemeClr val="tx1"/>
                </a:solidFill>
              </a:rPr>
              <a:t>-1 победитель (</a:t>
            </a:r>
            <a:r>
              <a:rPr lang="ru-RU" sz="2800" dirty="0" err="1">
                <a:solidFill>
                  <a:schemeClr val="tx1"/>
                </a:solidFill>
              </a:rPr>
              <a:t>уч.Назаров</a:t>
            </a:r>
            <a:r>
              <a:rPr lang="ru-RU" sz="2800" dirty="0">
                <a:solidFill>
                  <a:schemeClr val="tx1"/>
                </a:solidFill>
              </a:rPr>
              <a:t> А.В.)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3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2280</TotalTime>
  <Words>1602</Words>
  <Application>Microsoft Office PowerPoint</Application>
  <PresentationFormat>Экран (4:3)</PresentationFormat>
  <Paragraphs>258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</vt:lpstr>
      <vt:lpstr>Franklin Gothic Medium Cond</vt:lpstr>
      <vt:lpstr>Impact</vt:lpstr>
      <vt:lpstr>Times New Roman</vt:lpstr>
      <vt:lpstr>CSC(3)</vt:lpstr>
      <vt:lpstr>Анализ работы  в 2022-2023  учебном году. Цели, задачи, направления деятельности педагогического коллектива  на 2023-2024  учебный год. </vt:lpstr>
      <vt:lpstr>Методическая тема</vt:lpstr>
      <vt:lpstr>Педагогические советы</vt:lpstr>
      <vt:lpstr>Мероприятия на базе ЦО</vt:lpstr>
      <vt:lpstr>Презентация PowerPoint</vt:lpstr>
      <vt:lpstr>Участие в предметных олимпиадах  и конкурсах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Педагогический коллектив  </vt:lpstr>
      <vt:lpstr>Курсовая подготовка</vt:lpstr>
      <vt:lpstr>Качество обученности</vt:lpstr>
      <vt:lpstr>Качество обученности (9 класс) </vt:lpstr>
      <vt:lpstr>Результаты   экзаменов 9 класс</vt:lpstr>
      <vt:lpstr>Средний тестовый балл за экзамен  в форме и по материалам ЕГЭ</vt:lpstr>
      <vt:lpstr>Итоги ГИА</vt:lpstr>
      <vt:lpstr>Деятельность ЦДО</vt:lpstr>
      <vt:lpstr>Результаты работы ЦДО</vt:lpstr>
      <vt:lpstr>Презентация PowerPoint</vt:lpstr>
      <vt:lpstr>Презентация PowerPoint</vt:lpstr>
      <vt:lpstr>Презентация PowerPoint</vt:lpstr>
      <vt:lpstr>ШСК «Комета» </vt:lpstr>
      <vt:lpstr>Перспективы развития школы до 2024 года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в 2011-20102  учебном году. Цели, задачи, направления деятельности педагогического коллектива  на 2012-2013 учебный год.</dc:title>
  <dc:creator>Наталья</dc:creator>
  <cp:lastModifiedBy>Калинина Ирина Михайловна</cp:lastModifiedBy>
  <cp:revision>183</cp:revision>
  <cp:lastPrinted>2022-08-29T12:38:52Z</cp:lastPrinted>
  <dcterms:created xsi:type="dcterms:W3CDTF">2012-08-29T12:58:56Z</dcterms:created>
  <dcterms:modified xsi:type="dcterms:W3CDTF">2023-08-29T14:15:54Z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TC300095639990</vt:lpwstr>
  </property>
</Properties>
</file>