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p:cViewPr varScale="1">
        <p:scale>
          <a:sx n="65" d="100"/>
          <a:sy n="65" d="100"/>
        </p:scale>
        <p:origin x="-130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CF129-2EDF-49B1-B62C-1F9B938B0A22}" type="datetimeFigureOut">
              <a:rPr lang="ru-RU" smtClean="0"/>
              <a:t>15.11.2023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35B40-7F37-4EBF-AC33-A53AA3C30ED6}" type="slidenum">
              <a:rPr lang="ru-RU" smtClean="0"/>
              <a:t>‹#›</a:t>
            </a:fld>
            <a:endParaRPr lang="ru-RU"/>
          </a:p>
        </p:txBody>
      </p:sp>
    </p:spTree>
    <p:extLst>
      <p:ext uri="{BB962C8B-B14F-4D97-AF65-F5344CB8AC3E}">
        <p14:creationId xmlns:p14="http://schemas.microsoft.com/office/powerpoint/2010/main" val="179326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A35B40-7F37-4EBF-AC33-A53AA3C30ED6}"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E1EBEC-7728-4896-A0B3-EC00841D1700}" type="datetimeFigureOut">
              <a:rPr lang="ru-RU" smtClean="0"/>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E1EBEC-7728-4896-A0B3-EC00841D1700}" type="datetimeFigureOut">
              <a:rPr lang="ru-RU" smtClean="0"/>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E1EBEC-7728-4896-A0B3-EC00841D1700}" type="datetimeFigureOut">
              <a:rPr lang="ru-RU" smtClean="0"/>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E1EBEC-7728-4896-A0B3-EC00841D1700}" type="datetimeFigureOut">
              <a:rPr lang="ru-RU" smtClean="0"/>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E1EBEC-7728-4896-A0B3-EC00841D1700}" type="datetimeFigureOut">
              <a:rPr lang="ru-RU" smtClean="0"/>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E1EBEC-7728-4896-A0B3-EC00841D1700}" type="datetimeFigureOut">
              <a:rPr lang="ru-RU" smtClean="0"/>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E1EBEC-7728-4896-A0B3-EC00841D1700}" type="datetimeFigureOut">
              <a:rPr lang="ru-RU" smtClean="0"/>
              <a:t>15.11.2023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E1EBEC-7728-4896-A0B3-EC00841D1700}" type="datetimeFigureOut">
              <a:rPr lang="ru-RU" smtClean="0"/>
              <a:t>15.11.2023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E1EBEC-7728-4896-A0B3-EC00841D1700}" type="datetimeFigureOut">
              <a:rPr lang="ru-RU" smtClean="0"/>
              <a:t>15.11.2023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E1EBEC-7728-4896-A0B3-EC00841D1700}" type="datetimeFigureOut">
              <a:rPr lang="ru-RU" smtClean="0"/>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E1EBEC-7728-4896-A0B3-EC00841D1700}" type="datetimeFigureOut">
              <a:rPr lang="ru-RU" smtClean="0"/>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194C2-5EA6-451A-9DDC-D48906A1B96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1EBEC-7728-4896-A0B3-EC00841D1700}" type="datetimeFigureOut">
              <a:rPr lang="ru-RU" smtClean="0"/>
              <a:t>15.11.2023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194C2-5EA6-451A-9DDC-D48906A1B96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ru.wikipedia.org/w/index.php?title=%D0%90%D0%BB%D0%B5%D0%BA%D1%81%D0%B0%D0%BD%D0%B4%D1%80_%D0%9F%D0%B0%D1%80%D0%BA%D1%81&amp;action=edit&amp;redlink=1" TargetMode="Externa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ru.wikipedia.org/wiki/%D0%9F%D0%B5%D1%82%D1%80%D0%BE%D0%B2,_%D0%93%D1%80%D0%B8%D0%B3%D0%BE%D1%80%D0%B8%D0%B9_%D0%A1%D0%B5%D0%BC%D1%91%D0%BD%D0%BE%D0%B2%D0%B8%D1%87" TargetMode="External"/><Relationship Id="rId5" Type="http://schemas.openxmlformats.org/officeDocument/2006/relationships/hyperlink" Target="https://ru.wikipedia.org/wiki/%D0%A6%D0%B5%D0%BB%D0%BB%D1%83%D0%BB%D0%BE%D0%B8%D0%B4" TargetMode="External"/><Relationship Id="rId4" Type="http://schemas.openxmlformats.org/officeDocument/2006/relationships/hyperlink" Target="https://ru.wikipedia.org/wiki/%D0%9F%D0%B0%D1%80%D0%BA%D0%B5%D0%B7%D0%B8%D0%B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800" b="1" dirty="0" smtClean="0">
                <a:solidFill>
                  <a:srgbClr val="002060"/>
                </a:solidFill>
              </a:rPr>
              <a:t>Классный час по экологии</a:t>
            </a:r>
            <a:r>
              <a:rPr lang="ru-RU" sz="2000" dirty="0">
                <a:solidFill>
                  <a:srgbClr val="002060"/>
                </a:solidFill>
              </a:rPr>
              <a:t/>
            </a:r>
            <a:br>
              <a:rPr lang="ru-RU" sz="2000" dirty="0">
                <a:solidFill>
                  <a:srgbClr val="002060"/>
                </a:solidFill>
              </a:rPr>
            </a:br>
            <a:r>
              <a:rPr lang="ru-RU" sz="2000" dirty="0">
                <a:solidFill>
                  <a:srgbClr val="002060"/>
                </a:solidFill>
              </a:rPr>
              <a:t> </a:t>
            </a:r>
            <a:br>
              <a:rPr lang="ru-RU" sz="2000" dirty="0">
                <a:solidFill>
                  <a:srgbClr val="002060"/>
                </a:solidFill>
              </a:rPr>
            </a:br>
            <a:r>
              <a:rPr lang="ru-RU" sz="2000" dirty="0" smtClean="0">
                <a:solidFill>
                  <a:srgbClr val="002060"/>
                </a:solidFill>
              </a:rPr>
              <a:t/>
            </a:r>
            <a:br>
              <a:rPr lang="ru-RU" sz="2000" dirty="0" smtClean="0">
                <a:solidFill>
                  <a:srgbClr val="002060"/>
                </a:solidFill>
              </a:rPr>
            </a:br>
            <a:r>
              <a:rPr lang="ru-RU" sz="2800" b="1" dirty="0" smtClean="0">
                <a:solidFill>
                  <a:srgbClr val="002060"/>
                </a:solidFill>
              </a:rPr>
              <a:t>Вторая </a:t>
            </a:r>
            <a:r>
              <a:rPr lang="ru-RU" sz="2800" b="1" dirty="0">
                <a:solidFill>
                  <a:srgbClr val="002060"/>
                </a:solidFill>
              </a:rPr>
              <a:t>жизнь пластиковой </a:t>
            </a:r>
            <a:r>
              <a:rPr lang="ru-RU" sz="2800" b="1" dirty="0" smtClean="0">
                <a:solidFill>
                  <a:srgbClr val="002060"/>
                </a:solidFill>
              </a:rPr>
              <a:t>бутылки</a:t>
            </a:r>
            <a:r>
              <a:rPr lang="ru-RU" dirty="0">
                <a:solidFill>
                  <a:srgbClr val="002060"/>
                </a:solidFill>
              </a:rPr>
              <a:t/>
            </a:r>
            <a:br>
              <a:rPr lang="ru-RU" dirty="0">
                <a:solidFill>
                  <a:srgbClr val="002060"/>
                </a:solidFill>
              </a:rPr>
            </a:br>
            <a:r>
              <a:rPr lang="ru-RU" dirty="0" smtClean="0">
                <a:solidFill>
                  <a:srgbClr val="002060"/>
                </a:solidFill>
              </a:rPr>
              <a:t/>
            </a:r>
            <a:br>
              <a:rPr lang="ru-RU" dirty="0" smtClean="0">
                <a:solidFill>
                  <a:srgbClr val="002060"/>
                </a:solidFill>
              </a:rPr>
            </a:br>
            <a:r>
              <a:rPr lang="ru-RU" dirty="0" smtClean="0">
                <a:solidFill>
                  <a:srgbClr val="002060"/>
                </a:solidFill>
              </a:rPr>
              <a:t>				</a:t>
            </a:r>
            <a:r>
              <a:rPr lang="ru-RU" sz="2000" dirty="0" smtClean="0">
                <a:solidFill>
                  <a:srgbClr val="002060"/>
                </a:solidFill>
              </a:rPr>
              <a:t>					</a:t>
            </a:r>
            <a:endParaRPr lang="ru-RU" sz="2000" dirty="0">
              <a:solidFill>
                <a:srgbClr val="002060"/>
              </a:solidFill>
            </a:endParaRPr>
          </a:p>
        </p:txBody>
      </p:sp>
      <p:pic>
        <p:nvPicPr>
          <p:cNvPr id="1027" name="Picture 3" descr="C:\Users\Надежда\Downloads\IMG_3025.jpg"/>
          <p:cNvPicPr>
            <a:picLocks noChangeAspect="1" noChangeArrowheads="1"/>
          </p:cNvPicPr>
          <p:nvPr/>
        </p:nvPicPr>
        <p:blipFill>
          <a:blip r:embed="rId3" cstate="print"/>
          <a:srcRect/>
          <a:stretch>
            <a:fillRect/>
          </a:stretch>
        </p:blipFill>
        <p:spPr bwMode="auto">
          <a:xfrm>
            <a:off x="755576" y="3861048"/>
            <a:ext cx="3600400" cy="1728192"/>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576064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ru-RU" sz="2400" b="1" dirty="0">
                <a:solidFill>
                  <a:srgbClr val="002060"/>
                </a:solidFill>
              </a:rPr>
              <a:t>Вторичная переработка пластиковых бутылок.</a:t>
            </a:r>
            <a:r>
              <a:rPr lang="ru-RU" sz="2400" dirty="0">
                <a:solidFill>
                  <a:srgbClr val="002060"/>
                </a:solidFill>
              </a:rPr>
              <a:t/>
            </a:r>
            <a:br>
              <a:rPr lang="ru-RU" sz="2400" dirty="0">
                <a:solidFill>
                  <a:srgbClr val="002060"/>
                </a:solidFill>
              </a:rPr>
            </a:br>
            <a:r>
              <a:rPr lang="ru-RU" sz="2400" dirty="0">
                <a:solidFill>
                  <a:srgbClr val="002060"/>
                </a:solidFill>
              </a:rPr>
              <a:t> Исследование на примере Тверского Завода Вторичных Полимеров (ТЗВП).</a:t>
            </a:r>
            <a:r>
              <a:rPr lang="ru-RU" sz="2200" dirty="0"/>
              <a:t/>
            </a:r>
            <a:br>
              <a:rPr lang="ru-RU" sz="2200" dirty="0"/>
            </a:br>
            <a:r>
              <a:rPr lang="ru-RU" sz="2400" dirty="0">
                <a:solidFill>
                  <a:srgbClr val="002060"/>
                </a:solidFill>
              </a:rPr>
              <a:t>Сырье закупается на мусорных полигонах, мусоросортировочных предприятиях и в частных сборниках. Текущий объем потребления ПЭТ-бутылок – 2000 тонн в месяц. </a:t>
            </a:r>
            <a:br>
              <a:rPr lang="ru-RU" sz="2400" dirty="0">
                <a:solidFill>
                  <a:srgbClr val="002060"/>
                </a:solidFill>
              </a:rPr>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endParaRPr lang="ru-RU" sz="2400" b="1" dirty="0">
              <a:solidFill>
                <a:srgbClr val="002060"/>
              </a:solidFill>
            </a:endParaRPr>
          </a:p>
        </p:txBody>
      </p:sp>
      <p:pic>
        <p:nvPicPr>
          <p:cNvPr id="6" name="Рисунок 5" descr="C:\Users\Надежда\Desktop\IMG_8748-1500x630.jpg"/>
          <p:cNvPicPr/>
          <p:nvPr/>
        </p:nvPicPr>
        <p:blipFill>
          <a:blip r:embed="rId3" cstate="print"/>
          <a:srcRect/>
          <a:stretch>
            <a:fillRect/>
          </a:stretch>
        </p:blipFill>
        <p:spPr bwMode="auto">
          <a:xfrm>
            <a:off x="1907704" y="3284984"/>
            <a:ext cx="5040913" cy="2118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200" b="1" dirty="0" smtClean="0">
                <a:solidFill>
                  <a:srgbClr val="002060"/>
                </a:solidFill>
              </a:rPr>
              <a:t>Вторичный </a:t>
            </a:r>
            <a:r>
              <a:rPr lang="ru-RU" sz="2200" b="1" dirty="0">
                <a:solidFill>
                  <a:srgbClr val="002060"/>
                </a:solidFill>
              </a:rPr>
              <a:t>ПЭТ (ПЭТ-хлопья или </a:t>
            </a:r>
            <a:r>
              <a:rPr lang="ru-RU" sz="2200" b="1" dirty="0" err="1" smtClean="0">
                <a:solidFill>
                  <a:srgbClr val="002060"/>
                </a:solidFill>
              </a:rPr>
              <a:t>ПЭТ-флейки</a:t>
            </a:r>
            <a:r>
              <a:rPr lang="ru-RU" sz="2200" b="1" dirty="0" smtClean="0">
                <a:solidFill>
                  <a:srgbClr val="002060"/>
                </a:solidFill>
              </a:rPr>
              <a:t>) 	</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Четыре </a:t>
            </a:r>
            <a:r>
              <a:rPr lang="ru-RU" sz="2200" dirty="0">
                <a:solidFill>
                  <a:srgbClr val="002060"/>
                </a:solidFill>
              </a:rPr>
              <a:t>основных цветовых категории</a:t>
            </a:r>
            <a:r>
              <a:rPr lang="ru-RU" sz="2200" dirty="0" smtClean="0">
                <a:solidFill>
                  <a:srgbClr val="002060"/>
                </a:solidFill>
              </a:rPr>
              <a:t>:</a:t>
            </a:r>
            <a:br>
              <a:rPr lang="ru-RU" sz="2200" dirty="0" smtClean="0">
                <a:solidFill>
                  <a:srgbClr val="002060"/>
                </a:solidFill>
              </a:rPr>
            </a:br>
            <a:r>
              <a:rPr lang="ru-RU" sz="2200" dirty="0" smtClean="0">
                <a:solidFill>
                  <a:srgbClr val="002060"/>
                </a:solidFill>
              </a:rPr>
              <a:t> </a:t>
            </a:r>
            <a:r>
              <a:rPr lang="ru-RU" sz="2200" dirty="0">
                <a:solidFill>
                  <a:srgbClr val="002060"/>
                </a:solidFill>
              </a:rPr>
              <a:t>прозрачные, коричневые, голубые, зеленые. </a:t>
            </a: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200" dirty="0" smtClean="0">
                <a:solidFill>
                  <a:srgbClr val="002060"/>
                </a:solidFill>
              </a:rPr>
              <a:t>Используются для производства различных видов продукции например для упаковочной ленты.</a:t>
            </a:r>
            <a:br>
              <a:rPr lang="ru-RU" sz="2200" dirty="0" smtClean="0">
                <a:solidFill>
                  <a:srgbClr val="002060"/>
                </a:solidFill>
              </a:rPr>
            </a:br>
            <a:r>
              <a:rPr lang="ru-RU" sz="2200" dirty="0">
                <a:solidFill>
                  <a:srgbClr val="002060"/>
                </a:solidFill>
              </a:rPr>
              <a:t/>
            </a:r>
            <a:br>
              <a:rPr lang="ru-RU" sz="22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a:solidFill>
                  <a:srgbClr val="002060"/>
                </a:solidFill>
              </a:rPr>
              <a:t/>
            </a:r>
            <a:br>
              <a:rPr lang="ru-RU" sz="2400" dirty="0">
                <a:solidFill>
                  <a:srgbClr val="002060"/>
                </a:solidFill>
              </a:rPr>
            </a:br>
            <a:r>
              <a:rPr lang="ru-RU" sz="2400" dirty="0">
                <a:solidFill>
                  <a:srgbClr val="002060"/>
                </a:solidFill>
              </a:rPr>
              <a:t/>
            </a:r>
            <a:br>
              <a:rPr lang="ru-RU" sz="2400" dirty="0">
                <a:solidFill>
                  <a:srgbClr val="002060"/>
                </a:solidFill>
              </a:rPr>
            </a:br>
            <a:r>
              <a:rPr lang="ru-RU" sz="2400" dirty="0">
                <a:solidFill>
                  <a:srgbClr val="002060"/>
                </a:solidFill>
              </a:rPr>
              <a:t>  </a:t>
            </a:r>
            <a:r>
              <a:rPr lang="ru-RU" sz="2400" dirty="0"/>
              <a:t/>
            </a:r>
            <a:br>
              <a:rPr lang="ru-RU" sz="2400" dirty="0"/>
            </a:br>
            <a:endParaRPr lang="ru-RU" sz="2400" b="1" dirty="0">
              <a:solidFill>
                <a:srgbClr val="002060"/>
              </a:solidFill>
            </a:endParaRPr>
          </a:p>
        </p:txBody>
      </p:sp>
      <p:pic>
        <p:nvPicPr>
          <p:cNvPr id="4" name="Рисунок 3" descr="C:\Users\Надежда\Desktop\brown_flake.jpg"/>
          <p:cNvPicPr/>
          <p:nvPr/>
        </p:nvPicPr>
        <p:blipFill>
          <a:blip r:embed="rId3" cstate="print"/>
          <a:srcRect/>
          <a:stretch>
            <a:fillRect/>
          </a:stretch>
        </p:blipFill>
        <p:spPr bwMode="auto">
          <a:xfrm flipH="1">
            <a:off x="1115615" y="1556792"/>
            <a:ext cx="1440160" cy="1159004"/>
          </a:xfrm>
          <a:prstGeom prst="rect">
            <a:avLst/>
          </a:prstGeom>
          <a:noFill/>
          <a:ln w="9525">
            <a:noFill/>
            <a:miter lim="800000"/>
            <a:headEnd/>
            <a:tailEnd/>
          </a:ln>
        </p:spPr>
      </p:pic>
      <p:pic>
        <p:nvPicPr>
          <p:cNvPr id="5" name="Рисунок 4" descr="C:\Users\Надежда\Desktop\white_flake.jpg"/>
          <p:cNvPicPr/>
          <p:nvPr/>
        </p:nvPicPr>
        <p:blipFill>
          <a:blip r:embed="rId4" cstate="print"/>
          <a:srcRect/>
          <a:stretch>
            <a:fillRect/>
          </a:stretch>
        </p:blipFill>
        <p:spPr bwMode="auto">
          <a:xfrm>
            <a:off x="2843808" y="1628800"/>
            <a:ext cx="1296144" cy="1105664"/>
          </a:xfrm>
          <a:prstGeom prst="rect">
            <a:avLst/>
          </a:prstGeom>
          <a:noFill/>
          <a:ln w="9525">
            <a:noFill/>
            <a:miter lim="800000"/>
            <a:headEnd/>
            <a:tailEnd/>
          </a:ln>
        </p:spPr>
      </p:pic>
      <p:pic>
        <p:nvPicPr>
          <p:cNvPr id="7" name="Рисунок 6" descr="C:\Users\Надежда\Desktop\green_flake.jpg"/>
          <p:cNvPicPr/>
          <p:nvPr/>
        </p:nvPicPr>
        <p:blipFill>
          <a:blip r:embed="rId5" cstate="print"/>
          <a:srcRect/>
          <a:stretch>
            <a:fillRect/>
          </a:stretch>
        </p:blipFill>
        <p:spPr bwMode="auto">
          <a:xfrm>
            <a:off x="4139952" y="1628800"/>
            <a:ext cx="1267739" cy="1143000"/>
          </a:xfrm>
          <a:prstGeom prst="rect">
            <a:avLst/>
          </a:prstGeom>
          <a:noFill/>
          <a:ln w="9525">
            <a:noFill/>
            <a:miter lim="800000"/>
            <a:headEnd/>
            <a:tailEnd/>
          </a:ln>
        </p:spPr>
      </p:pic>
      <p:pic>
        <p:nvPicPr>
          <p:cNvPr id="8" name="Рисунок 7" descr="C:\Users\Надежда\Desktop\blue_flake.jpg"/>
          <p:cNvPicPr/>
          <p:nvPr/>
        </p:nvPicPr>
        <p:blipFill>
          <a:blip r:embed="rId6" cstate="print"/>
          <a:srcRect/>
          <a:stretch>
            <a:fillRect/>
          </a:stretch>
        </p:blipFill>
        <p:spPr bwMode="auto">
          <a:xfrm>
            <a:off x="5652120" y="1484784"/>
            <a:ext cx="1229995" cy="1194017"/>
          </a:xfrm>
          <a:prstGeom prst="rect">
            <a:avLst/>
          </a:prstGeom>
          <a:noFill/>
          <a:ln w="9525">
            <a:noFill/>
            <a:miter lim="800000"/>
            <a:headEnd/>
            <a:tailEnd/>
          </a:ln>
        </p:spPr>
      </p:pic>
      <p:pic>
        <p:nvPicPr>
          <p:cNvPr id="34818" name="Picture 2" descr="C:\Users\Надежда\Downloads\IMG_2636.jpg"/>
          <p:cNvPicPr>
            <a:picLocks noChangeAspect="1" noChangeArrowheads="1"/>
          </p:cNvPicPr>
          <p:nvPr/>
        </p:nvPicPr>
        <p:blipFill>
          <a:blip r:embed="rId7" cstate="print"/>
          <a:srcRect/>
          <a:stretch>
            <a:fillRect/>
          </a:stretch>
        </p:blipFill>
        <p:spPr bwMode="auto">
          <a:xfrm>
            <a:off x="2555776" y="3429000"/>
            <a:ext cx="3240360" cy="24302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200" b="1" dirty="0">
                <a:solidFill>
                  <a:srgbClr val="002060"/>
                </a:solidFill>
              </a:rPr>
              <a:t>Вторичный полиэтилен низкого давления (вторичный ПНД</a:t>
            </a:r>
            <a:r>
              <a:rPr lang="ru-RU" sz="2200" b="1" dirty="0" smtClean="0">
                <a:solidFill>
                  <a:srgbClr val="002060"/>
                </a:solidFill>
              </a:rPr>
              <a:t>)</a:t>
            </a:r>
            <a:br>
              <a:rPr lang="ru-RU" sz="2200" b="1" dirty="0" smtClean="0">
                <a:solidFill>
                  <a:srgbClr val="002060"/>
                </a:solidFill>
              </a:rPr>
            </a:br>
            <a:r>
              <a:rPr lang="ru-RU" sz="2200" dirty="0">
                <a:solidFill>
                  <a:srgbClr val="002060"/>
                </a:solidFill>
              </a:rPr>
              <a:t>Отходы </a:t>
            </a:r>
            <a:r>
              <a:rPr lang="ru-RU" sz="2200" dirty="0" err="1">
                <a:solidFill>
                  <a:srgbClr val="002060"/>
                </a:solidFill>
              </a:rPr>
              <a:t>ПНД-крышек</a:t>
            </a:r>
            <a:r>
              <a:rPr lang="ru-RU" sz="2200" dirty="0">
                <a:solidFill>
                  <a:srgbClr val="002060"/>
                </a:solidFill>
              </a:rPr>
              <a:t> при переработке </a:t>
            </a:r>
            <a:r>
              <a:rPr lang="ru-RU" sz="2200" dirty="0" smtClean="0">
                <a:solidFill>
                  <a:srgbClr val="002060"/>
                </a:solidFill>
              </a:rPr>
              <a:t>ПЭТ-бутылок и мелкая и крупная </a:t>
            </a:r>
            <a:r>
              <a:rPr lang="ru-RU" sz="2200" dirty="0">
                <a:solidFill>
                  <a:srgbClr val="002060"/>
                </a:solidFill>
              </a:rPr>
              <a:t>бытовая </a:t>
            </a:r>
            <a:r>
              <a:rPr lang="ru-RU" sz="2200" dirty="0" smtClean="0">
                <a:solidFill>
                  <a:srgbClr val="002060"/>
                </a:solidFill>
              </a:rPr>
              <a:t>тара.</a:t>
            </a:r>
            <a:r>
              <a:rPr lang="ru-RU" sz="2200" b="1" dirty="0">
                <a:solidFill>
                  <a:srgbClr val="002060"/>
                </a:solidFill>
              </a:rPr>
              <a:t/>
            </a:r>
            <a:br>
              <a:rPr lang="ru-RU" sz="2200" b="1" dirty="0">
                <a:solidFill>
                  <a:srgbClr val="002060"/>
                </a:solidFill>
              </a:rPr>
            </a:br>
            <a:r>
              <a:rPr lang="ru-RU" sz="2200" dirty="0" smtClean="0">
                <a:solidFill>
                  <a:srgbClr val="002060"/>
                </a:solidFill>
              </a:rPr>
              <a:t/>
            </a:r>
            <a:br>
              <a:rPr lang="ru-RU" sz="2200" dirty="0" smtClean="0">
                <a:solidFill>
                  <a:srgbClr val="002060"/>
                </a:solidFill>
              </a:rPr>
            </a:br>
            <a:r>
              <a:rPr lang="ru-RU" sz="2200" dirty="0" smtClean="0">
                <a:solidFill>
                  <a:srgbClr val="002060"/>
                </a:solidFill>
              </a:rPr>
              <a:t/>
            </a:r>
            <a:br>
              <a:rPr lang="ru-RU" sz="22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a:solidFill>
                  <a:srgbClr val="002060"/>
                </a:solidFill>
              </a:rPr>
              <a:t/>
            </a:r>
            <a:br>
              <a:rPr lang="ru-RU" sz="2400" dirty="0">
                <a:solidFill>
                  <a:srgbClr val="002060"/>
                </a:solidFill>
              </a:rPr>
            </a:br>
            <a:r>
              <a:rPr lang="ru-RU" sz="2400" dirty="0">
                <a:solidFill>
                  <a:srgbClr val="002060"/>
                </a:solidFill>
              </a:rPr>
              <a:t/>
            </a:r>
            <a:br>
              <a:rPr lang="ru-RU" sz="2400" dirty="0">
                <a:solidFill>
                  <a:srgbClr val="002060"/>
                </a:solidFill>
              </a:rPr>
            </a:br>
            <a:r>
              <a:rPr lang="ru-RU" sz="2400" dirty="0">
                <a:solidFill>
                  <a:srgbClr val="002060"/>
                </a:solidFill>
              </a:rPr>
              <a:t>  </a:t>
            </a:r>
            <a:r>
              <a:rPr lang="ru-RU" sz="2400" dirty="0"/>
              <a:t/>
            </a:r>
            <a:br>
              <a:rPr lang="ru-RU" sz="2400" dirty="0"/>
            </a:br>
            <a:endParaRPr lang="ru-RU" sz="2400" b="1" dirty="0">
              <a:solidFill>
                <a:srgbClr val="002060"/>
              </a:solidFill>
            </a:endParaRPr>
          </a:p>
        </p:txBody>
      </p:sp>
      <p:pic>
        <p:nvPicPr>
          <p:cNvPr id="35844" name="Picture 4" descr="C:\Users\Надежда\Downloads\IMG_2640.jpg"/>
          <p:cNvPicPr>
            <a:picLocks noChangeAspect="1" noChangeArrowheads="1"/>
          </p:cNvPicPr>
          <p:nvPr/>
        </p:nvPicPr>
        <p:blipFill>
          <a:blip r:embed="rId3" cstate="print"/>
          <a:srcRect/>
          <a:stretch>
            <a:fillRect/>
          </a:stretch>
        </p:blipFill>
        <p:spPr bwMode="auto">
          <a:xfrm rot="5400000">
            <a:off x="611560" y="2276872"/>
            <a:ext cx="2520280" cy="2088232"/>
          </a:xfrm>
          <a:prstGeom prst="rect">
            <a:avLst/>
          </a:prstGeom>
          <a:noFill/>
        </p:spPr>
      </p:pic>
      <p:pic>
        <p:nvPicPr>
          <p:cNvPr id="35845" name="Picture 5"/>
          <p:cNvPicPr>
            <a:picLocks noChangeAspect="1" noChangeArrowheads="1"/>
          </p:cNvPicPr>
          <p:nvPr/>
        </p:nvPicPr>
        <p:blipFill>
          <a:blip r:embed="rId4" cstate="print"/>
          <a:srcRect/>
          <a:stretch>
            <a:fillRect/>
          </a:stretch>
        </p:blipFill>
        <p:spPr bwMode="auto">
          <a:xfrm>
            <a:off x="5508104" y="2132856"/>
            <a:ext cx="2808312" cy="2165395"/>
          </a:xfrm>
          <a:prstGeom prst="rect">
            <a:avLst/>
          </a:prstGeom>
          <a:noFill/>
          <a:ln w="9525">
            <a:noFill/>
            <a:miter lim="800000"/>
            <a:headEnd/>
            <a:tailEnd/>
          </a:ln>
          <a:effectLst/>
        </p:spPr>
      </p:pic>
      <p:pic>
        <p:nvPicPr>
          <p:cNvPr id="35846" name="Picture 6"/>
          <p:cNvPicPr>
            <a:picLocks noChangeAspect="1" noChangeArrowheads="1"/>
          </p:cNvPicPr>
          <p:nvPr/>
        </p:nvPicPr>
        <p:blipFill>
          <a:blip r:embed="rId5" cstate="print"/>
          <a:srcRect/>
          <a:stretch>
            <a:fillRect/>
          </a:stretch>
        </p:blipFill>
        <p:spPr bwMode="auto">
          <a:xfrm>
            <a:off x="2771800" y="3861048"/>
            <a:ext cx="2980532" cy="2235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400" b="1" dirty="0" smtClean="0">
                <a:solidFill>
                  <a:srgbClr val="002060"/>
                </a:solidFill>
              </a:rPr>
              <a:t>Отказаться </a:t>
            </a:r>
            <a:r>
              <a:rPr lang="ru-RU" sz="2400" b="1" dirty="0">
                <a:solidFill>
                  <a:srgbClr val="002060"/>
                </a:solidFill>
              </a:rPr>
              <a:t>от пластмассовых изделий теперь уже невозможно. </a:t>
            </a:r>
            <a:r>
              <a:rPr lang="ru-RU" sz="2400" b="1" dirty="0" smtClean="0">
                <a:solidFill>
                  <a:srgbClr val="002060"/>
                </a:solidFill>
              </a:rPr>
              <a:t>Нужно только </a:t>
            </a:r>
            <a:r>
              <a:rPr lang="ru-RU" sz="2400" b="1" dirty="0">
                <a:solidFill>
                  <a:srgbClr val="002060"/>
                </a:solidFill>
              </a:rPr>
              <a:t>правильно использовать продукцию произведенную из него</a:t>
            </a:r>
            <a:r>
              <a:rPr lang="ru-RU" sz="2400" b="1" dirty="0" smtClean="0">
                <a:solidFill>
                  <a:srgbClr val="002060"/>
                </a:solidFill>
              </a:rPr>
              <a:t>.</a:t>
            </a:r>
            <a:br>
              <a:rPr lang="ru-RU" sz="2400" b="1" dirty="0" smtClean="0">
                <a:solidFill>
                  <a:srgbClr val="002060"/>
                </a:solidFill>
              </a:rPr>
            </a:br>
            <a:r>
              <a:rPr lang="ru-RU" sz="2400" b="1" dirty="0">
                <a:solidFill>
                  <a:srgbClr val="002060"/>
                </a:solidFill>
              </a:rPr>
              <a:t>Эта работа помогла мне сделать следующие выводы: </a:t>
            </a:r>
            <a:br>
              <a:rPr lang="ru-RU" sz="2400" b="1" dirty="0">
                <a:solidFill>
                  <a:srgbClr val="002060"/>
                </a:solidFill>
              </a:rPr>
            </a:br>
            <a:r>
              <a:rPr lang="ru-RU" sz="2400" b="1" dirty="0">
                <a:solidFill>
                  <a:srgbClr val="002060"/>
                </a:solidFill>
              </a:rPr>
              <a:t>- покупая пластиковую бутылку с водой необходимо внимательно </a:t>
            </a:r>
            <a:r>
              <a:rPr lang="ru-RU" sz="2400" b="1" dirty="0" smtClean="0">
                <a:solidFill>
                  <a:srgbClr val="002060"/>
                </a:solidFill>
              </a:rPr>
              <a:t>изучать маркировку </a:t>
            </a:r>
            <a:r>
              <a:rPr lang="ru-RU" sz="2400" b="1" dirty="0">
                <a:solidFill>
                  <a:srgbClr val="002060"/>
                </a:solidFill>
              </a:rPr>
              <a:t>и нельзя многократно использовать и нагревать;</a:t>
            </a:r>
            <a:br>
              <a:rPr lang="ru-RU" sz="2400" b="1" dirty="0">
                <a:solidFill>
                  <a:srgbClr val="002060"/>
                </a:solidFill>
              </a:rPr>
            </a:br>
            <a:r>
              <a:rPr lang="ru-RU" sz="2400" b="1" dirty="0">
                <a:solidFill>
                  <a:srgbClr val="002060"/>
                </a:solidFill>
              </a:rPr>
              <a:t>-пластик нельзя выбрасывать вместе с мусором, его необходимо сортировать;</a:t>
            </a:r>
            <a:br>
              <a:rPr lang="ru-RU" sz="2400" b="1" dirty="0">
                <a:solidFill>
                  <a:srgbClr val="002060"/>
                </a:solidFill>
              </a:rPr>
            </a:br>
            <a:r>
              <a:rPr lang="ru-RU" sz="2400" b="1" dirty="0">
                <a:solidFill>
                  <a:srgbClr val="002060"/>
                </a:solidFill>
              </a:rPr>
              <a:t>-пластик необходимо перерабатывать вторично, для этого надо открывать больше предприятий по вторичной переработке и организовывать пункты приёма </a:t>
            </a:r>
            <a:r>
              <a:rPr lang="ru-RU" sz="2400" b="1" dirty="0" smtClean="0">
                <a:solidFill>
                  <a:srgbClr val="002060"/>
                </a:solidFill>
              </a:rPr>
              <a:t>пластика.</a:t>
            </a:r>
            <a:endParaRPr lang="ru-RU" sz="2400"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5760640"/>
          </a:xfrm>
        </p:spPr>
        <p:style>
          <a:lnRef idx="2">
            <a:schemeClr val="accent5"/>
          </a:lnRef>
          <a:fillRef idx="1">
            <a:schemeClr val="lt1"/>
          </a:fillRef>
          <a:effectRef idx="0">
            <a:schemeClr val="accent5"/>
          </a:effectRef>
          <a:fontRef idx="minor">
            <a:schemeClr val="dk1"/>
          </a:fontRef>
        </p:style>
        <p:txBody>
          <a:bodyPr>
            <a:normAutofit/>
          </a:bodyPr>
          <a:lstStyle/>
          <a:p>
            <a:pPr lvl="0"/>
            <a:r>
              <a:rPr lang="ru-RU" sz="3200" b="1" dirty="0" smtClean="0">
                <a:solidFill>
                  <a:srgbClr val="002060"/>
                </a:solidFill>
              </a:rPr>
              <a:t>Выбор темы:</a:t>
            </a:r>
            <a:r>
              <a:rPr lang="ru-RU" sz="2800" dirty="0" smtClean="0">
                <a:solidFill>
                  <a:srgbClr val="002060"/>
                </a:solidFill>
              </a:rPr>
              <a:t/>
            </a:r>
            <a:br>
              <a:rPr lang="ru-RU" sz="2800" dirty="0" smtClean="0">
                <a:solidFill>
                  <a:srgbClr val="002060"/>
                </a:solidFill>
              </a:rPr>
            </a:br>
            <a:r>
              <a:rPr lang="ru-RU" sz="2400" b="1" dirty="0" smtClean="0">
                <a:solidFill>
                  <a:srgbClr val="002060"/>
                </a:solidFill>
              </a:rPr>
              <a:t>История </a:t>
            </a:r>
            <a:r>
              <a:rPr lang="ru-RU" sz="2400" b="1" dirty="0">
                <a:solidFill>
                  <a:srgbClr val="002060"/>
                </a:solidFill>
              </a:rPr>
              <a:t>возникновения </a:t>
            </a:r>
            <a:r>
              <a:rPr lang="ru-RU" sz="2400" b="1" dirty="0" smtClean="0">
                <a:solidFill>
                  <a:srgbClr val="002060"/>
                </a:solidFill>
              </a:rPr>
              <a:t>пластмасс.</a:t>
            </a:r>
            <a:r>
              <a:rPr lang="ru-RU" sz="2400" b="1" dirty="0">
                <a:solidFill>
                  <a:srgbClr val="002060"/>
                </a:solidFill>
              </a:rPr>
              <a:t/>
            </a:r>
            <a:br>
              <a:rPr lang="ru-RU" sz="2400" b="1" dirty="0">
                <a:solidFill>
                  <a:srgbClr val="002060"/>
                </a:solidFill>
              </a:rPr>
            </a:br>
            <a:r>
              <a:rPr lang="ru-RU" sz="2400" b="1" dirty="0" smtClean="0">
                <a:solidFill>
                  <a:srgbClr val="002060"/>
                </a:solidFill>
              </a:rPr>
              <a:t>Виды пластика.</a:t>
            </a:r>
            <a:br>
              <a:rPr lang="ru-RU" sz="2400" b="1" dirty="0" smtClean="0">
                <a:solidFill>
                  <a:srgbClr val="002060"/>
                </a:solidFill>
              </a:rPr>
            </a:br>
            <a:r>
              <a:rPr lang="ru-RU" sz="2400" b="1" dirty="0" smtClean="0">
                <a:solidFill>
                  <a:srgbClr val="002060"/>
                </a:solidFill>
              </a:rPr>
              <a:t> Польза и вред пластика в повседневной жизни. </a:t>
            </a:r>
            <a:r>
              <a:rPr lang="ru-RU" sz="2400" b="1" dirty="0">
                <a:solidFill>
                  <a:srgbClr val="002060"/>
                </a:solidFill>
              </a:rPr>
              <a:t/>
            </a:r>
            <a:br>
              <a:rPr lang="ru-RU" sz="2400" b="1" dirty="0">
                <a:solidFill>
                  <a:srgbClr val="002060"/>
                </a:solidFill>
              </a:rPr>
            </a:br>
            <a:r>
              <a:rPr lang="ru-RU" sz="2400" b="1" dirty="0">
                <a:solidFill>
                  <a:srgbClr val="002060"/>
                </a:solidFill>
              </a:rPr>
              <a:t>	 Сбор пластиковых </a:t>
            </a:r>
            <a:r>
              <a:rPr lang="ru-RU" sz="2400" b="1" dirty="0" smtClean="0">
                <a:solidFill>
                  <a:srgbClr val="002060"/>
                </a:solidFill>
              </a:rPr>
              <a:t>бутылок.</a:t>
            </a:r>
            <a:r>
              <a:rPr lang="ru-RU" sz="2400" b="1" dirty="0">
                <a:solidFill>
                  <a:srgbClr val="002060"/>
                </a:solidFill>
              </a:rPr>
              <a:t/>
            </a:r>
            <a:br>
              <a:rPr lang="ru-RU" sz="2400" b="1" dirty="0">
                <a:solidFill>
                  <a:srgbClr val="002060"/>
                </a:solidFill>
              </a:rPr>
            </a:br>
            <a:r>
              <a:rPr lang="ru-RU" sz="2400" b="1" dirty="0">
                <a:solidFill>
                  <a:srgbClr val="002060"/>
                </a:solidFill>
              </a:rPr>
              <a:t>	 Утилизация пластиковых </a:t>
            </a:r>
            <a:r>
              <a:rPr lang="ru-RU" sz="2400" b="1" dirty="0" smtClean="0">
                <a:solidFill>
                  <a:srgbClr val="002060"/>
                </a:solidFill>
              </a:rPr>
              <a:t>бутылок.</a:t>
            </a:r>
            <a:r>
              <a:rPr lang="ru-RU" sz="2400" b="1" dirty="0">
                <a:solidFill>
                  <a:srgbClr val="002060"/>
                </a:solidFill>
              </a:rPr>
              <a:t/>
            </a:r>
            <a:br>
              <a:rPr lang="ru-RU" sz="2400" b="1" dirty="0">
                <a:solidFill>
                  <a:srgbClr val="002060"/>
                </a:solidFill>
              </a:rPr>
            </a:br>
            <a:r>
              <a:rPr lang="ru-RU" sz="2400" b="1" dirty="0">
                <a:solidFill>
                  <a:srgbClr val="002060"/>
                </a:solidFill>
              </a:rPr>
              <a:t>	Переработка пластиковых </a:t>
            </a:r>
            <a:r>
              <a:rPr lang="ru-RU" sz="2400" b="1" dirty="0" smtClean="0">
                <a:solidFill>
                  <a:srgbClr val="002060"/>
                </a:solidFill>
              </a:rPr>
              <a:t>бутылок.</a:t>
            </a:r>
            <a:br>
              <a:rPr lang="ru-RU" sz="2400" b="1" dirty="0" smtClean="0">
                <a:solidFill>
                  <a:srgbClr val="002060"/>
                </a:solidFill>
              </a:rPr>
            </a:br>
            <a:r>
              <a:rPr lang="ru-RU" sz="2400" b="1" dirty="0">
                <a:solidFill>
                  <a:srgbClr val="002060"/>
                </a:solidFill>
              </a:rPr>
              <a:t/>
            </a:r>
            <a:br>
              <a:rPr lang="ru-RU" sz="2400" b="1" dirty="0">
                <a:solidFill>
                  <a:srgbClr val="002060"/>
                </a:solidFill>
              </a:rPr>
            </a:br>
            <a:r>
              <a:rPr lang="ru-RU" sz="2400" b="1" dirty="0" smtClean="0">
                <a:solidFill>
                  <a:srgbClr val="002060"/>
                </a:solidFill>
              </a:rPr>
              <a:t/>
            </a:r>
            <a:br>
              <a:rPr lang="ru-RU" sz="2400" b="1" dirty="0" smtClean="0">
                <a:solidFill>
                  <a:srgbClr val="002060"/>
                </a:solidFill>
              </a:rPr>
            </a:br>
            <a:r>
              <a:rPr lang="ru-RU" sz="2400" b="1" dirty="0">
                <a:solidFill>
                  <a:srgbClr val="002060"/>
                </a:solidFill>
              </a:rPr>
              <a:t/>
            </a:r>
            <a:br>
              <a:rPr lang="ru-RU" sz="2400" b="1" dirty="0">
                <a:solidFill>
                  <a:srgbClr val="002060"/>
                </a:solidFill>
              </a:rPr>
            </a:br>
            <a:r>
              <a:rPr lang="ru-RU" sz="2400" b="1" dirty="0" smtClean="0">
                <a:solidFill>
                  <a:srgbClr val="002060"/>
                </a:solidFill>
              </a:rPr>
              <a:t/>
            </a:r>
            <a:br>
              <a:rPr lang="ru-RU" sz="2400" b="1" dirty="0" smtClean="0">
                <a:solidFill>
                  <a:srgbClr val="002060"/>
                </a:solidFill>
              </a:rPr>
            </a:br>
            <a:r>
              <a:rPr lang="ru-RU" sz="2400" b="1" dirty="0">
                <a:solidFill>
                  <a:srgbClr val="002060"/>
                </a:solidFill>
              </a:rPr>
              <a:t/>
            </a:r>
            <a:br>
              <a:rPr lang="ru-RU" sz="2400" b="1" dirty="0">
                <a:solidFill>
                  <a:srgbClr val="002060"/>
                </a:solidFill>
              </a:rPr>
            </a:br>
            <a:r>
              <a:rPr lang="ru-RU" sz="2400" b="1" dirty="0" smtClean="0">
                <a:solidFill>
                  <a:srgbClr val="002060"/>
                </a:solidFill>
              </a:rPr>
              <a:t/>
            </a:r>
            <a:br>
              <a:rPr lang="ru-RU" sz="2400" b="1" dirty="0" smtClean="0">
                <a:solidFill>
                  <a:srgbClr val="002060"/>
                </a:solidFill>
              </a:rPr>
            </a:br>
            <a:endParaRPr lang="ru-RU" sz="2400" b="1" dirty="0">
              <a:solidFill>
                <a:srgbClr val="002060"/>
              </a:solidFill>
            </a:endParaRPr>
          </a:p>
        </p:txBody>
      </p:sp>
      <p:pic>
        <p:nvPicPr>
          <p:cNvPr id="2051" name="Picture 3" descr="C:\Users\Надежда\Desktop\depositphotos_14716245-stock-photo-children-recycling-plastic-bottles.jpg"/>
          <p:cNvPicPr>
            <a:picLocks noChangeAspect="1" noChangeArrowheads="1"/>
          </p:cNvPicPr>
          <p:nvPr/>
        </p:nvPicPr>
        <p:blipFill>
          <a:blip r:embed="rId3" cstate="print"/>
          <a:srcRect/>
          <a:stretch>
            <a:fillRect/>
          </a:stretch>
        </p:blipFill>
        <p:spPr bwMode="auto">
          <a:xfrm>
            <a:off x="2771800" y="3284984"/>
            <a:ext cx="4032448" cy="273630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5760640"/>
          </a:xfrm>
        </p:spPr>
        <p:style>
          <a:lnRef idx="2">
            <a:schemeClr val="accent5"/>
          </a:lnRef>
          <a:fillRef idx="1">
            <a:schemeClr val="lt1"/>
          </a:fillRef>
          <a:effectRef idx="0">
            <a:schemeClr val="accent5"/>
          </a:effectRef>
          <a:fontRef idx="minor">
            <a:schemeClr val="dk1"/>
          </a:fontRef>
        </p:style>
        <p:txBody>
          <a:bodyPr>
            <a:normAutofit fontScale="90000"/>
          </a:bodyPr>
          <a:lstStyle/>
          <a:p>
            <a:pPr lvl="0" algn="l"/>
            <a:r>
              <a:rPr lang="ru-RU" sz="2400" dirty="0" smtClean="0">
                <a:hlinkClick r:id="rId3" tooltip="Александр Паркс (страница отсутствует)"/>
              </a:rPr>
              <a:t> </a:t>
            </a:r>
            <a:br>
              <a:rPr lang="ru-RU" sz="2400" dirty="0" smtClean="0">
                <a:hlinkClick r:id="rId3" tooltip="Александр Паркс (страница отсутствует)"/>
              </a:rPr>
            </a:br>
            <a:r>
              <a:rPr lang="ru-RU" sz="2400" dirty="0" smtClean="0">
                <a:solidFill>
                  <a:srgbClr val="002060"/>
                </a:solidFill>
                <a:hlinkClick r:id="rId3" tooltip="Александр Паркс (страница отсутствует)"/>
              </a:rPr>
              <a:t>Александр</a:t>
            </a:r>
            <a:r>
              <a:rPr lang="ru-RU" sz="2400" u="sng" dirty="0" smtClean="0">
                <a:solidFill>
                  <a:srgbClr val="002060"/>
                </a:solidFill>
                <a:hlinkClick r:id="rId3" tooltip="Александр Паркс (страница отсутствует)"/>
              </a:rPr>
              <a:t> </a:t>
            </a:r>
            <a:r>
              <a:rPr lang="ru-RU" sz="2400" u="sng" dirty="0" err="1">
                <a:solidFill>
                  <a:srgbClr val="002060"/>
                </a:solidFill>
                <a:hlinkClick r:id="rId3" tooltip="Александр Паркс (страница отсутствует)"/>
              </a:rPr>
              <a:t>Парксом</a:t>
            </a:r>
            <a:r>
              <a:rPr lang="ru-RU" sz="2400" dirty="0">
                <a:solidFill>
                  <a:srgbClr val="002060"/>
                </a:solidFill>
              </a:rPr>
              <a:t> </a:t>
            </a:r>
            <a:r>
              <a:rPr lang="ru-RU" sz="2400" dirty="0" smtClean="0">
                <a:solidFill>
                  <a:srgbClr val="002060"/>
                </a:solidFill>
              </a:rPr>
              <a:t>первым </a:t>
            </a:r>
            <a:br>
              <a:rPr lang="ru-RU" sz="2400" dirty="0" smtClean="0">
                <a:solidFill>
                  <a:srgbClr val="002060"/>
                </a:solidFill>
              </a:rPr>
            </a:br>
            <a:r>
              <a:rPr lang="ru-RU" sz="2400" dirty="0" smtClean="0">
                <a:solidFill>
                  <a:srgbClr val="002060"/>
                </a:solidFill>
              </a:rPr>
              <a:t>       изобрел пластмасс в </a:t>
            </a:r>
            <a:r>
              <a:rPr lang="ru-RU" sz="2400" dirty="0">
                <a:solidFill>
                  <a:srgbClr val="002060"/>
                </a:solidFill>
              </a:rPr>
              <a:t>1855 </a:t>
            </a:r>
            <a:r>
              <a:rPr lang="ru-RU" sz="2400" dirty="0" smtClean="0">
                <a:solidFill>
                  <a:srgbClr val="002060"/>
                </a:solidFill>
              </a:rPr>
              <a:t>году.</a:t>
            </a:r>
            <a:br>
              <a:rPr lang="ru-RU" sz="2400" dirty="0" smtClean="0">
                <a:solidFill>
                  <a:srgbClr val="002060"/>
                </a:solidFill>
              </a:rPr>
            </a:br>
            <a:r>
              <a:rPr lang="ru-RU" sz="2400" dirty="0" smtClean="0">
                <a:solidFill>
                  <a:srgbClr val="002060"/>
                </a:solidFill>
              </a:rPr>
              <a:t>         </a:t>
            </a:r>
            <a:r>
              <a:rPr lang="ru-RU" sz="2400" dirty="0" err="1" smtClean="0">
                <a:solidFill>
                  <a:srgbClr val="002060"/>
                </a:solidFill>
              </a:rPr>
              <a:t>Паркс</a:t>
            </a:r>
            <a:r>
              <a:rPr lang="ru-RU" sz="2400" dirty="0" smtClean="0">
                <a:solidFill>
                  <a:srgbClr val="002060"/>
                </a:solidFill>
              </a:rPr>
              <a:t> </a:t>
            </a:r>
            <a:r>
              <a:rPr lang="ru-RU" sz="2400" dirty="0">
                <a:solidFill>
                  <a:srgbClr val="002060"/>
                </a:solidFill>
              </a:rPr>
              <a:t>назвал её </a:t>
            </a:r>
            <a:r>
              <a:rPr lang="ru-RU" sz="2400" u="sng" dirty="0" err="1" smtClean="0">
                <a:solidFill>
                  <a:srgbClr val="002060"/>
                </a:solidFill>
                <a:hlinkClick r:id="rId4" tooltip="Паркезин"/>
              </a:rPr>
              <a:t>паркезин</a:t>
            </a:r>
            <a:r>
              <a:rPr lang="ru-RU" sz="2400" dirty="0">
                <a:solidFill>
                  <a:srgbClr val="002060"/>
                </a:solidFill>
              </a:rPr>
              <a:t>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       (позже </a:t>
            </a:r>
            <a:r>
              <a:rPr lang="ru-RU" sz="2400" dirty="0">
                <a:solidFill>
                  <a:srgbClr val="002060"/>
                </a:solidFill>
              </a:rPr>
              <a:t>получило </a:t>
            </a:r>
            <a:r>
              <a:rPr lang="ru-RU" sz="2400" dirty="0" smtClean="0">
                <a:solidFill>
                  <a:srgbClr val="002060"/>
                </a:solidFill>
              </a:rPr>
              <a:t>распространение</a:t>
            </a:r>
            <a:br>
              <a:rPr lang="ru-RU" sz="2400" dirty="0" smtClean="0">
                <a:solidFill>
                  <a:srgbClr val="002060"/>
                </a:solidFill>
              </a:rPr>
            </a:br>
            <a:r>
              <a:rPr lang="ru-RU" sz="2400" dirty="0" smtClean="0">
                <a:solidFill>
                  <a:srgbClr val="002060"/>
                </a:solidFill>
              </a:rPr>
              <a:t>      другое </a:t>
            </a:r>
            <a:r>
              <a:rPr lang="ru-RU" sz="2400" dirty="0">
                <a:solidFill>
                  <a:srgbClr val="002060"/>
                </a:solidFill>
              </a:rPr>
              <a:t>название — </a:t>
            </a:r>
            <a:r>
              <a:rPr lang="ru-RU" sz="2400" u="sng" dirty="0">
                <a:solidFill>
                  <a:srgbClr val="002060"/>
                </a:solidFill>
                <a:hlinkClick r:id="rId5" tooltip="Целлулоид"/>
              </a:rPr>
              <a:t>целлулоид</a:t>
            </a:r>
            <a:r>
              <a:rPr lang="ru-RU" sz="2400" dirty="0">
                <a:solidFill>
                  <a:srgbClr val="002060"/>
                </a:solidFill>
              </a:rPr>
              <a:t>). </a:t>
            </a:r>
            <a:r>
              <a:rPr lang="ru-RU" sz="2400" dirty="0" smtClean="0">
                <a:solidFill>
                  <a:srgbClr val="002060"/>
                </a:solidFill>
              </a:rPr>
              <a:t> </a:t>
            </a:r>
            <a:r>
              <a:rPr lang="ru-RU" sz="2400" dirty="0">
                <a:solidFill>
                  <a:srgbClr val="002060"/>
                </a:solidFill>
              </a:rPr>
              <a:t/>
            </a:r>
            <a:br>
              <a:rPr lang="ru-RU" sz="2400" dirty="0">
                <a:solidFill>
                  <a:srgbClr val="002060"/>
                </a:solidFill>
              </a:rPr>
            </a:br>
            <a:r>
              <a:rPr lang="ru-RU" sz="2400" dirty="0" smtClean="0">
                <a:solidFill>
                  <a:srgbClr val="002060"/>
                </a:solidFill>
              </a:rPr>
              <a:t>			</a:t>
            </a:r>
            <a:r>
              <a:rPr lang="ru-RU" sz="2400" dirty="0">
                <a:solidFill>
                  <a:srgbClr val="002060"/>
                </a:solidFill>
              </a:rPr>
              <a:t/>
            </a:r>
            <a:br>
              <a:rPr lang="ru-RU" sz="2400" dirty="0">
                <a:solidFill>
                  <a:srgbClr val="002060"/>
                </a:solidFill>
              </a:rPr>
            </a:br>
            <a:r>
              <a:rPr lang="ru-RU" sz="2400" dirty="0" smtClean="0"/>
              <a:t> 				</a:t>
            </a:r>
            <a:br>
              <a:rPr lang="ru-RU" sz="2400" dirty="0" smtClean="0"/>
            </a:br>
            <a:r>
              <a:rPr lang="ru-RU" sz="2400" dirty="0" smtClean="0"/>
              <a:t>				    </a:t>
            </a:r>
            <a:r>
              <a:rPr lang="ru-RU" sz="2400" dirty="0" smtClean="0">
                <a:solidFill>
                  <a:srgbClr val="002060"/>
                </a:solidFill>
              </a:rPr>
              <a:t>В России также велись 					    работы и в </a:t>
            </a:r>
            <a:r>
              <a:rPr lang="ru-RU" sz="2400" dirty="0">
                <a:solidFill>
                  <a:srgbClr val="002060"/>
                </a:solidFill>
              </a:rPr>
              <a:t>1913-1914 </a:t>
            </a:r>
            <a:r>
              <a:rPr lang="ru-RU" sz="2400" dirty="0" smtClean="0">
                <a:solidFill>
                  <a:srgbClr val="002060"/>
                </a:solidFill>
              </a:rPr>
              <a:t>годах</a:t>
            </a:r>
            <a:r>
              <a:rPr lang="ru-RU" sz="2400" dirty="0" smtClean="0"/>
              <a:t/>
            </a:r>
            <a:br>
              <a:rPr lang="ru-RU" sz="2400" dirty="0" smtClean="0"/>
            </a:br>
            <a:r>
              <a:rPr lang="ru-RU" sz="2400" dirty="0" smtClean="0"/>
              <a:t> 				    </a:t>
            </a:r>
            <a:r>
              <a:rPr lang="ru-RU" sz="2400" u="sng" dirty="0" smtClean="0">
                <a:hlinkClick r:id="rId6" tooltip="Петров, Григорий Семёнович"/>
              </a:rPr>
              <a:t>Г</a:t>
            </a:r>
            <a:r>
              <a:rPr lang="ru-RU" sz="2400" u="sng" dirty="0">
                <a:hlinkClick r:id="rId6" tooltip="Петров, Григорий Семёнович"/>
              </a:rPr>
              <a:t>. С. </a:t>
            </a:r>
            <a:r>
              <a:rPr lang="ru-RU" sz="2400" u="sng" dirty="0" smtClean="0">
                <a:hlinkClick r:id="rId6" tooltip="Петров, Григорий Семёнович"/>
              </a:rPr>
              <a:t>Петров</a:t>
            </a:r>
            <a:r>
              <a:rPr lang="ru-RU" sz="2400" dirty="0"/>
              <a:t> </a:t>
            </a:r>
            <a:r>
              <a:rPr lang="ru-RU" sz="2400" dirty="0">
                <a:solidFill>
                  <a:srgbClr val="002060"/>
                </a:solidFill>
              </a:rPr>
              <a:t>совместно </a:t>
            </a:r>
            <a:r>
              <a:rPr lang="ru-RU" sz="2400" dirty="0" smtClean="0"/>
              <a:t/>
            </a:r>
            <a:br>
              <a:rPr lang="ru-RU" sz="2400" dirty="0" smtClean="0"/>
            </a:br>
            <a:r>
              <a:rPr lang="ru-RU" sz="2400" dirty="0" smtClean="0"/>
              <a:t>				    </a:t>
            </a:r>
            <a:r>
              <a:rPr lang="ru-RU" sz="2400" dirty="0" smtClean="0">
                <a:solidFill>
                  <a:srgbClr val="0000FF"/>
                </a:solidFill>
              </a:rPr>
              <a:t>В.И</a:t>
            </a:r>
            <a:r>
              <a:rPr lang="ru-RU" sz="2400" dirty="0">
                <a:solidFill>
                  <a:srgbClr val="0000FF"/>
                </a:solidFill>
              </a:rPr>
              <a:t>. </a:t>
            </a:r>
            <a:r>
              <a:rPr lang="ru-RU" sz="2400" dirty="0" err="1">
                <a:solidFill>
                  <a:srgbClr val="0000FF"/>
                </a:solidFill>
              </a:rPr>
              <a:t>Лисевым</a:t>
            </a:r>
            <a:r>
              <a:rPr lang="ru-RU" sz="2400" dirty="0">
                <a:solidFill>
                  <a:srgbClr val="002060"/>
                </a:solidFill>
              </a:rPr>
              <a:t>, и </a:t>
            </a:r>
            <a:r>
              <a:rPr lang="ru-RU" sz="2400" dirty="0" smtClean="0"/>
              <a:t/>
            </a:r>
            <a:br>
              <a:rPr lang="ru-RU" sz="2400" dirty="0" smtClean="0"/>
            </a:br>
            <a:r>
              <a:rPr lang="ru-RU" sz="2400" dirty="0" smtClean="0"/>
              <a:t>				    </a:t>
            </a:r>
            <a:r>
              <a:rPr lang="ru-RU" sz="2400" dirty="0" smtClean="0">
                <a:solidFill>
                  <a:srgbClr val="0000FF"/>
                </a:solidFill>
              </a:rPr>
              <a:t>К</a:t>
            </a:r>
            <a:r>
              <a:rPr lang="ru-RU" sz="2400" dirty="0">
                <a:solidFill>
                  <a:srgbClr val="0000FF"/>
                </a:solidFill>
              </a:rPr>
              <a:t>. И. </a:t>
            </a:r>
            <a:r>
              <a:rPr lang="ru-RU" sz="2400" dirty="0" smtClean="0">
                <a:solidFill>
                  <a:srgbClr val="0000FF"/>
                </a:solidFill>
              </a:rPr>
              <a:t>Тарасовым </a:t>
            </a:r>
            <a:r>
              <a:rPr lang="ru-RU" sz="2400" dirty="0">
                <a:solidFill>
                  <a:srgbClr val="002060"/>
                </a:solidFill>
              </a:rPr>
              <a:t>синтезирует </a:t>
            </a:r>
            <a:r>
              <a:rPr lang="ru-RU" sz="2400" dirty="0" smtClean="0"/>
              <a:t>				    </a:t>
            </a:r>
            <a:r>
              <a:rPr lang="ru-RU" sz="2400" dirty="0" smtClean="0">
                <a:solidFill>
                  <a:srgbClr val="002060"/>
                </a:solidFill>
              </a:rPr>
              <a:t>первую русскую </a:t>
            </a:r>
            <a:br>
              <a:rPr lang="ru-RU" sz="2400" dirty="0" smtClean="0">
                <a:solidFill>
                  <a:srgbClr val="002060"/>
                </a:solidFill>
              </a:rPr>
            </a:br>
            <a:r>
              <a:rPr lang="ru-RU" sz="2400" dirty="0">
                <a:solidFill>
                  <a:srgbClr val="002060"/>
                </a:solidFill>
              </a:rPr>
              <a:t>	</a:t>
            </a:r>
            <a:r>
              <a:rPr lang="ru-RU" sz="2400" dirty="0" smtClean="0">
                <a:solidFill>
                  <a:srgbClr val="002060"/>
                </a:solidFill>
              </a:rPr>
              <a:t>			    пластмассу </a:t>
            </a:r>
            <a:r>
              <a:rPr lang="ru-RU" sz="2400" dirty="0">
                <a:solidFill>
                  <a:srgbClr val="002060"/>
                </a:solidFill>
              </a:rPr>
              <a:t>— </a:t>
            </a:r>
            <a:r>
              <a:rPr lang="ru-RU" sz="2400" dirty="0" smtClean="0">
                <a:solidFill>
                  <a:srgbClr val="002060"/>
                </a:solidFill>
              </a:rPr>
              <a:t>карболит</a:t>
            </a:r>
            <a:r>
              <a:rPr lang="ru-RU" sz="2400" dirty="0">
                <a:solidFill>
                  <a:srgbClr val="002060"/>
                </a:solidFill>
              </a:rPr>
              <a:t> и </a:t>
            </a:r>
            <a:r>
              <a:rPr lang="ru-RU" sz="2400" dirty="0" smtClean="0">
                <a:solidFill>
                  <a:srgbClr val="002060"/>
                </a:solidFill>
              </a:rPr>
              <a:t>					    организует </a:t>
            </a:r>
            <a:r>
              <a:rPr lang="ru-RU" sz="2400" dirty="0">
                <a:solidFill>
                  <a:srgbClr val="002060"/>
                </a:solidFill>
              </a:rPr>
              <a:t>её производство. </a:t>
            </a:r>
            <a:r>
              <a:rPr lang="ru-RU" sz="2400" dirty="0" smtClean="0">
                <a:solidFill>
                  <a:srgbClr val="002060"/>
                </a:solidFill>
              </a:rPr>
              <a:t/>
            </a:r>
            <a:br>
              <a:rPr lang="ru-RU" sz="2400" dirty="0" smtClean="0">
                <a:solidFill>
                  <a:srgbClr val="002060"/>
                </a:solidFill>
              </a:rPr>
            </a:br>
            <a:r>
              <a:rPr lang="ru-RU" sz="2400" dirty="0" smtClean="0"/>
              <a:t/>
            </a:r>
            <a:br>
              <a:rPr lang="ru-RU" sz="2400" dirty="0" smtClean="0"/>
            </a:br>
            <a:endParaRPr lang="ru-RU" sz="2400" b="1" dirty="0">
              <a:solidFill>
                <a:srgbClr val="002060"/>
              </a:solidFill>
            </a:endParaRPr>
          </a:p>
        </p:txBody>
      </p:sp>
      <p:pic>
        <p:nvPicPr>
          <p:cNvPr id="3074" name="Picture 2" descr="C:\Users\Надежда\Desktop\0004-002-.jpg"/>
          <p:cNvPicPr>
            <a:picLocks noChangeAspect="1" noChangeArrowheads="1"/>
          </p:cNvPicPr>
          <p:nvPr/>
        </p:nvPicPr>
        <p:blipFill>
          <a:blip r:embed="rId7" cstate="print"/>
          <a:srcRect/>
          <a:stretch>
            <a:fillRect/>
          </a:stretch>
        </p:blipFill>
        <p:spPr bwMode="auto">
          <a:xfrm>
            <a:off x="6444208" y="476672"/>
            <a:ext cx="1646237" cy="2130425"/>
          </a:xfrm>
          <a:prstGeom prst="rect">
            <a:avLst/>
          </a:prstGeom>
          <a:noFill/>
        </p:spPr>
      </p:pic>
      <p:pic>
        <p:nvPicPr>
          <p:cNvPr id="3075" name="Picture 3" descr="C:\Users\Надежда\Desktop\1.jpg"/>
          <p:cNvPicPr>
            <a:picLocks noChangeAspect="1" noChangeArrowheads="1"/>
          </p:cNvPicPr>
          <p:nvPr/>
        </p:nvPicPr>
        <p:blipFill>
          <a:blip r:embed="rId8" cstate="print"/>
          <a:srcRect/>
          <a:stretch>
            <a:fillRect/>
          </a:stretch>
        </p:blipFill>
        <p:spPr bwMode="auto">
          <a:xfrm>
            <a:off x="755576" y="2924944"/>
            <a:ext cx="3600400" cy="2700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5760640"/>
          </a:xfrm>
        </p:spPr>
        <p:style>
          <a:lnRef idx="2">
            <a:schemeClr val="accent5"/>
          </a:lnRef>
          <a:fillRef idx="1">
            <a:schemeClr val="lt1"/>
          </a:fillRef>
          <a:effectRef idx="0">
            <a:schemeClr val="accent5"/>
          </a:effectRef>
          <a:fontRef idx="minor">
            <a:schemeClr val="dk1"/>
          </a:fontRef>
        </p:style>
        <p:txBody>
          <a:bodyPr>
            <a:normAutofit/>
          </a:bodyPr>
          <a:lstStyle/>
          <a:p>
            <a:pPr lvl="0"/>
            <a:r>
              <a:rPr lang="ru-RU" sz="2400" b="1" dirty="0" smtClean="0">
                <a:solidFill>
                  <a:srgbClr val="002060"/>
                </a:solidFill>
              </a:rPr>
              <a:t>Пластиковый Нобель.</a:t>
            </a:r>
            <a:br>
              <a:rPr lang="ru-RU" sz="2400" b="1" dirty="0" smtClean="0">
                <a:solidFill>
                  <a:srgbClr val="002060"/>
                </a:solidFill>
              </a:rPr>
            </a:br>
            <a:r>
              <a:rPr lang="ru-RU" sz="2400" dirty="0"/>
              <a:t> </a:t>
            </a:r>
            <a:r>
              <a:rPr lang="ru-RU" sz="2400" dirty="0">
                <a:solidFill>
                  <a:srgbClr val="002060"/>
                </a:solidFill>
              </a:rPr>
              <a:t>Итальянский химик </a:t>
            </a:r>
            <a:r>
              <a:rPr lang="ru-RU" sz="2400" dirty="0" err="1">
                <a:solidFill>
                  <a:srgbClr val="0000FF"/>
                </a:solidFill>
              </a:rPr>
              <a:t>Джулио</a:t>
            </a:r>
            <a:r>
              <a:rPr lang="ru-RU" sz="2400" dirty="0">
                <a:solidFill>
                  <a:srgbClr val="0000FF"/>
                </a:solidFill>
              </a:rPr>
              <a:t> </a:t>
            </a:r>
            <a:r>
              <a:rPr lang="ru-RU" sz="2400" dirty="0" err="1">
                <a:solidFill>
                  <a:srgbClr val="0000FF"/>
                </a:solidFill>
              </a:rPr>
              <a:t>Натта</a:t>
            </a:r>
            <a:r>
              <a:rPr lang="ru-RU" sz="2400" dirty="0">
                <a:solidFill>
                  <a:srgbClr val="002060"/>
                </a:solidFill>
              </a:rPr>
              <a:t>, получил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Нобелевскую </a:t>
            </a:r>
            <a:r>
              <a:rPr lang="ru-RU" sz="2400" dirty="0">
                <a:solidFill>
                  <a:srgbClr val="002060"/>
                </a:solidFill>
              </a:rPr>
              <a:t>премию в 1963 году в области химии и запатентовал </a:t>
            </a:r>
            <a:r>
              <a:rPr lang="ru-RU" sz="2400" dirty="0">
                <a:solidFill>
                  <a:srgbClr val="0000FF"/>
                </a:solidFill>
              </a:rPr>
              <a:t>полипропилен</a:t>
            </a:r>
            <a:r>
              <a:rPr lang="ru-RU" sz="2400" dirty="0">
                <a:solidFill>
                  <a:srgbClr val="002060"/>
                </a:solidFill>
              </a:rPr>
              <a:t> – самый известный в мире  вид пластика</a:t>
            </a:r>
            <a:r>
              <a:rPr lang="ru-RU" sz="2400" dirty="0" smtClean="0">
                <a:solidFill>
                  <a:srgbClr val="002060"/>
                </a:solidFill>
              </a:rPr>
              <a:t>.</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endParaRPr lang="ru-RU" sz="2400" b="1" dirty="0">
              <a:solidFill>
                <a:srgbClr val="002060"/>
              </a:solidFill>
            </a:endParaRPr>
          </a:p>
        </p:txBody>
      </p:sp>
      <p:pic>
        <p:nvPicPr>
          <p:cNvPr id="4098" name="Picture 2" descr="C:\Users\Надежда\Desktop\Natta1.tif"/>
          <p:cNvPicPr>
            <a:picLocks noChangeAspect="1" noChangeArrowheads="1"/>
          </p:cNvPicPr>
          <p:nvPr/>
        </p:nvPicPr>
        <p:blipFill>
          <a:blip r:embed="rId3" cstate="print"/>
          <a:srcRect/>
          <a:stretch>
            <a:fillRect/>
          </a:stretch>
        </p:blipFill>
        <p:spPr bwMode="auto">
          <a:xfrm>
            <a:off x="2123728" y="2924944"/>
            <a:ext cx="4645025" cy="28670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772400" cy="5760640"/>
          </a:xfrm>
        </p:spPr>
        <p:style>
          <a:lnRef idx="2">
            <a:schemeClr val="accent5"/>
          </a:lnRef>
          <a:fillRef idx="1">
            <a:schemeClr val="lt1"/>
          </a:fillRef>
          <a:effectRef idx="0">
            <a:schemeClr val="accent5"/>
          </a:effectRef>
          <a:fontRef idx="minor">
            <a:schemeClr val="dk1"/>
          </a:fontRef>
        </p:style>
        <p:txBody>
          <a:bodyPr>
            <a:normAutofit fontScale="90000"/>
          </a:bodyPr>
          <a:lstStyle/>
          <a:p>
            <a:pPr lvl="0"/>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b="1" dirty="0"/>
              <a:t> </a:t>
            </a:r>
            <a:r>
              <a:rPr lang="ru-RU" sz="2700" b="1" dirty="0">
                <a:solidFill>
                  <a:srgbClr val="002060"/>
                </a:solidFill>
              </a:rPr>
              <a:t>Впервые пластиковая бутылка появилась </a:t>
            </a:r>
            <a:br>
              <a:rPr lang="ru-RU" sz="2700" b="1" dirty="0">
                <a:solidFill>
                  <a:srgbClr val="002060"/>
                </a:solidFill>
              </a:rPr>
            </a:br>
            <a:r>
              <a:rPr lang="ru-RU" sz="2700" b="1" dirty="0" smtClean="0">
                <a:solidFill>
                  <a:srgbClr val="002060"/>
                </a:solidFill>
              </a:rPr>
              <a:t>на рынке </a:t>
            </a:r>
            <a:r>
              <a:rPr lang="ru-RU" sz="2700" b="1" dirty="0">
                <a:solidFill>
                  <a:srgbClr val="002060"/>
                </a:solidFill>
              </a:rPr>
              <a:t>США в 1970 году. </a:t>
            </a:r>
            <a:r>
              <a:rPr lang="ru-RU" sz="2700" b="1" dirty="0" smtClean="0">
                <a:solidFill>
                  <a:srgbClr val="002060"/>
                </a:solidFill>
              </a:rPr>
              <a:t/>
            </a:r>
            <a:br>
              <a:rPr lang="ru-RU" sz="2700" b="1" dirty="0" smtClean="0">
                <a:solidFill>
                  <a:srgbClr val="002060"/>
                </a:solidFill>
              </a:rPr>
            </a:br>
            <a:r>
              <a:rPr lang="ru-RU" sz="2700" b="1" dirty="0" smtClean="0">
                <a:solidFill>
                  <a:srgbClr val="002060"/>
                </a:solidFill>
              </a:rPr>
              <a:t>На </a:t>
            </a:r>
            <a:r>
              <a:rPr lang="ru-RU" sz="2700" b="1" dirty="0">
                <a:solidFill>
                  <a:srgbClr val="002060"/>
                </a:solidFill>
              </a:rPr>
              <a:t>территории России пластиковые бутылки получили </a:t>
            </a:r>
            <a:r>
              <a:rPr lang="ru-RU" sz="2700" b="1" dirty="0" smtClean="0">
                <a:solidFill>
                  <a:srgbClr val="002060"/>
                </a:solidFill>
              </a:rPr>
              <a:t>		популярность </a:t>
            </a:r>
            <a:r>
              <a:rPr lang="ru-RU" sz="2700" b="1" dirty="0">
                <a:solidFill>
                  <a:srgbClr val="002060"/>
                </a:solidFill>
              </a:rPr>
              <a:t>после прихода на рынок </a:t>
            </a:r>
            <a:r>
              <a:rPr lang="ru-RU" sz="2700" b="1" dirty="0" smtClean="0">
                <a:solidFill>
                  <a:srgbClr val="002060"/>
                </a:solidFill>
              </a:rPr>
              <a:t>			безалкогольных </a:t>
            </a:r>
            <a:r>
              <a:rPr lang="ru-RU" sz="2700" b="1" dirty="0">
                <a:solidFill>
                  <a:srgbClr val="002060"/>
                </a:solidFill>
              </a:rPr>
              <a:t>напитков корпораций «Кока-Кола» и </a:t>
            </a:r>
            <a:r>
              <a:rPr lang="ru-RU" sz="2700" b="1" dirty="0" err="1">
                <a:solidFill>
                  <a:srgbClr val="002060"/>
                </a:solidFill>
              </a:rPr>
              <a:t>ПепсиКо</a:t>
            </a:r>
            <a:r>
              <a:rPr lang="ru-RU" sz="2700" b="1" dirty="0">
                <a:solidFill>
                  <a:srgbClr val="002060"/>
                </a:solidFill>
              </a:rPr>
              <a:t>. </a:t>
            </a:r>
            <a:r>
              <a:rPr lang="ru-RU" sz="2700" b="1" dirty="0" smtClean="0">
                <a:solidFill>
                  <a:srgbClr val="002060"/>
                </a:solidFill>
              </a:rPr>
              <a:t/>
            </a:r>
            <a:br>
              <a:rPr lang="ru-RU" sz="2700" b="1" dirty="0" smtClean="0">
                <a:solidFill>
                  <a:srgbClr val="002060"/>
                </a:solidFill>
              </a:rPr>
            </a:br>
            <a:r>
              <a:rPr lang="ru-RU" sz="2700" b="1" dirty="0" smtClean="0">
                <a:solidFill>
                  <a:srgbClr val="002060"/>
                </a:solidFill>
              </a:rPr>
              <a:t>		   Первый </a:t>
            </a:r>
            <a:r>
              <a:rPr lang="ru-RU" sz="2700" b="1" dirty="0">
                <a:solidFill>
                  <a:srgbClr val="002060"/>
                </a:solidFill>
              </a:rPr>
              <a:t>завод по производству </a:t>
            </a:r>
            <a:r>
              <a:rPr lang="ru-RU" sz="2700" b="1" dirty="0" smtClean="0">
                <a:solidFill>
                  <a:srgbClr val="002060"/>
                </a:solidFill>
              </a:rPr>
              <a:t>				   лимонада </a:t>
            </a:r>
            <a:r>
              <a:rPr lang="ru-RU" sz="2700" b="1" dirty="0">
                <a:solidFill>
                  <a:srgbClr val="002060"/>
                </a:solidFill>
              </a:rPr>
              <a:t>в пластиковых бутылках </a:t>
            </a:r>
            <a:r>
              <a:rPr lang="ru-RU" sz="2700" b="1" dirty="0" smtClean="0">
                <a:solidFill>
                  <a:srgbClr val="002060"/>
                </a:solidFill>
              </a:rPr>
              <a:t>			  в </a:t>
            </a:r>
            <a:r>
              <a:rPr lang="ru-RU" sz="2700" b="1" dirty="0">
                <a:solidFill>
                  <a:srgbClr val="002060"/>
                </a:solidFill>
              </a:rPr>
              <a:t>СССР открыла компания </a:t>
            </a:r>
            <a:r>
              <a:rPr lang="ru-RU" sz="2700" b="1" dirty="0" smtClean="0">
                <a:solidFill>
                  <a:srgbClr val="002060"/>
                </a:solidFill>
              </a:rPr>
              <a:t>				              «</a:t>
            </a:r>
            <a:r>
              <a:rPr lang="ru-RU" sz="2700" b="1" dirty="0" err="1">
                <a:solidFill>
                  <a:srgbClr val="002060"/>
                </a:solidFill>
              </a:rPr>
              <a:t>ПепсиКо</a:t>
            </a:r>
            <a:r>
              <a:rPr lang="ru-RU" sz="2700" b="1" dirty="0">
                <a:solidFill>
                  <a:srgbClr val="002060"/>
                </a:solidFill>
              </a:rPr>
              <a:t>» в </a:t>
            </a:r>
            <a:r>
              <a:rPr lang="ru-RU" sz="2700" b="1" dirty="0" smtClean="0">
                <a:solidFill>
                  <a:srgbClr val="002060"/>
                </a:solidFill>
              </a:rPr>
              <a:t>1974 </a:t>
            </a:r>
            <a:r>
              <a:rPr lang="ru-RU" sz="2700" b="1" dirty="0">
                <a:solidFill>
                  <a:srgbClr val="002060"/>
                </a:solidFill>
              </a:rPr>
              <a:t>году в Новороссийске. </a:t>
            </a:r>
            <a:r>
              <a:rPr lang="ru-RU" sz="2700" b="1" dirty="0" smtClean="0">
                <a:solidFill>
                  <a:srgbClr val="002060"/>
                </a:solidFill>
              </a:rPr>
              <a:t>		    Первая пластиковая </a:t>
            </a:r>
            <a:r>
              <a:rPr lang="ru-RU" sz="2700" b="1" dirty="0">
                <a:solidFill>
                  <a:srgbClr val="002060"/>
                </a:solidFill>
              </a:rPr>
              <a:t>бутылка весила 135 </a:t>
            </a:r>
            <a:r>
              <a:rPr lang="ru-RU" sz="2700" b="1" dirty="0" smtClean="0">
                <a:solidFill>
                  <a:srgbClr val="002060"/>
                </a:solidFill>
              </a:rPr>
              <a:t>		граммов</a:t>
            </a:r>
            <a:r>
              <a:rPr lang="ru-RU" sz="2700" b="1" dirty="0">
                <a:solidFill>
                  <a:srgbClr val="002060"/>
                </a:solidFill>
              </a:rPr>
              <a:t>. Сейчас она весит 69 граммов. </a:t>
            </a:r>
            <a:r>
              <a:rPr lang="ru-RU" sz="2400" dirty="0" smtClean="0">
                <a:solidFill>
                  <a:srgbClr val="002060"/>
                </a:solidFill>
              </a:rPr>
              <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endParaRPr lang="ru-RU" sz="2400" b="1" dirty="0">
              <a:solidFill>
                <a:srgbClr val="002060"/>
              </a:solidFill>
            </a:endParaRPr>
          </a:p>
        </p:txBody>
      </p:sp>
      <p:pic>
        <p:nvPicPr>
          <p:cNvPr id="5124" name="Picture 4" descr="C:\Users\Надежда\Desktop\__57.jpg"/>
          <p:cNvPicPr>
            <a:picLocks noChangeAspect="1" noChangeArrowheads="1"/>
          </p:cNvPicPr>
          <p:nvPr/>
        </p:nvPicPr>
        <p:blipFill>
          <a:blip r:embed="rId3" cstate="print"/>
          <a:srcRect/>
          <a:stretch>
            <a:fillRect/>
          </a:stretch>
        </p:blipFill>
        <p:spPr bwMode="auto">
          <a:xfrm>
            <a:off x="683568" y="2132856"/>
            <a:ext cx="1944216" cy="29429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400" b="1" dirty="0">
                <a:solidFill>
                  <a:srgbClr val="002060"/>
                </a:solidFill>
              </a:rPr>
              <a:t>Виды пластика</a:t>
            </a:r>
            <a:r>
              <a:rPr lang="ru-RU" sz="2400" dirty="0">
                <a:solidFill>
                  <a:srgbClr val="002060"/>
                </a:solidFill>
              </a:rPr>
              <a:t/>
            </a:r>
            <a:br>
              <a:rPr lang="ru-RU" sz="2400" dirty="0">
                <a:solidFill>
                  <a:srgbClr val="002060"/>
                </a:solidFill>
              </a:rPr>
            </a:br>
            <a:r>
              <a:rPr lang="ru-RU" sz="2000" dirty="0">
                <a:solidFill>
                  <a:srgbClr val="002060"/>
                </a:solidFill>
              </a:rPr>
              <a:t>В настоящее время пластиками или пластмассами, называют группу материалов </a:t>
            </a:r>
            <a:r>
              <a:rPr lang="ru-RU" sz="2000" dirty="0" smtClean="0">
                <a:solidFill>
                  <a:srgbClr val="002060"/>
                </a:solidFill>
              </a:rPr>
              <a:t>искусственного происхождения</a:t>
            </a:r>
            <a:r>
              <a:rPr lang="ru-RU" sz="2000" dirty="0">
                <a:solidFill>
                  <a:srgbClr val="002060"/>
                </a:solidFill>
              </a:rPr>
              <a:t>. </a:t>
            </a:r>
            <a:br>
              <a:rPr lang="ru-RU" sz="2000" dirty="0">
                <a:solidFill>
                  <a:srgbClr val="002060"/>
                </a:solidFill>
              </a:rPr>
            </a:br>
            <a:r>
              <a:rPr lang="ru-RU" sz="2000" dirty="0" smtClean="0">
                <a:solidFill>
                  <a:srgbClr val="002060"/>
                </a:solidFill>
              </a:rPr>
              <a:t>Маркировка </a:t>
            </a:r>
            <a:r>
              <a:rPr lang="ru-RU" sz="2000" dirty="0">
                <a:solidFill>
                  <a:srgbClr val="002060"/>
                </a:solidFill>
              </a:rPr>
              <a:t>на товарах помогает выбрать </a:t>
            </a:r>
            <a:r>
              <a:rPr lang="ru-RU" sz="2000" dirty="0" err="1">
                <a:solidFill>
                  <a:srgbClr val="002060"/>
                </a:solidFill>
              </a:rPr>
              <a:t>экологичный</a:t>
            </a:r>
            <a:r>
              <a:rPr lang="ru-RU" sz="2000" dirty="0">
                <a:solidFill>
                  <a:srgbClr val="002060"/>
                </a:solidFill>
              </a:rPr>
              <a:t> и безопасный для человека и окружающей среды товар, а также подсказывает, как правильно утилизировать упаковку</a:t>
            </a:r>
            <a:r>
              <a:rPr lang="ru-RU" sz="2000" dirty="0" smtClean="0">
                <a:solidFill>
                  <a:srgbClr val="002060"/>
                </a:solidFill>
              </a:rPr>
              <a:t>.</a:t>
            </a:r>
            <a:br>
              <a:rPr lang="ru-RU" sz="2000" dirty="0" smtClean="0">
                <a:solidFill>
                  <a:srgbClr val="002060"/>
                </a:solidFill>
              </a:rPr>
            </a:br>
            <a:r>
              <a:rPr lang="ru-RU" sz="2000" dirty="0">
                <a:solidFill>
                  <a:srgbClr val="002060"/>
                </a:solidFill>
              </a:rPr>
              <a:t/>
            </a:r>
            <a:br>
              <a:rPr lang="ru-RU" sz="20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b="1" i="1" dirty="0">
                <a:solidFill>
                  <a:srgbClr val="002060"/>
                </a:solidFill>
              </a:rPr>
              <a:t/>
            </a:r>
            <a:br>
              <a:rPr lang="ru-RU" sz="2400" b="1" i="1" dirty="0">
                <a:solidFill>
                  <a:srgbClr val="002060"/>
                </a:solidFill>
              </a:rPr>
            </a:br>
            <a:endParaRPr lang="ru-RU" sz="2400" b="1" dirty="0">
              <a:solidFill>
                <a:srgbClr val="002060"/>
              </a:solidFill>
            </a:endParaRPr>
          </a:p>
        </p:txBody>
      </p:sp>
      <p:pic>
        <p:nvPicPr>
          <p:cNvPr id="10" name="Picture 3" descr="C:\Users\Надежда\Downloads\IMG_2626.jpg"/>
          <p:cNvPicPr>
            <a:picLocks noChangeAspect="1" noChangeArrowheads="1"/>
          </p:cNvPicPr>
          <p:nvPr/>
        </p:nvPicPr>
        <p:blipFill>
          <a:blip r:embed="rId3" cstate="print"/>
          <a:srcRect/>
          <a:stretch>
            <a:fillRect/>
          </a:stretch>
        </p:blipFill>
        <p:spPr bwMode="auto">
          <a:xfrm>
            <a:off x="2051720" y="2708920"/>
            <a:ext cx="4608512" cy="32119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400" b="1" dirty="0" smtClean="0">
                <a:solidFill>
                  <a:srgbClr val="002060"/>
                </a:solidFill>
              </a:rPr>
              <a:t>Петля Мебиуса.</a:t>
            </a:r>
            <a:r>
              <a:rPr lang="ru-RU" sz="2400" dirty="0" smtClean="0">
                <a:solidFill>
                  <a:srgbClr val="002060"/>
                </a:solidFill>
              </a:rPr>
              <a:t> </a:t>
            </a:r>
            <a:r>
              <a:rPr lang="ru-RU" sz="2200" dirty="0" smtClean="0">
                <a:solidFill>
                  <a:srgbClr val="002060"/>
                </a:solidFill>
              </a:rPr>
              <a:t>Треугольник из трёх стрелок означает, что материал упаковки может быть переработан или упаковка частично (или полностью) сделана из вторсырья.</a:t>
            </a: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b="1" dirty="0" smtClean="0">
                <a:solidFill>
                  <a:srgbClr val="002060"/>
                </a:solidFill>
              </a:rPr>
              <a:t>Цифра внутри треугольника</a:t>
            </a:r>
            <a:r>
              <a:rPr lang="ru-RU" sz="2400" dirty="0" smtClean="0">
                <a:solidFill>
                  <a:srgbClr val="002060"/>
                </a:solidFill>
              </a:rPr>
              <a:t> </a:t>
            </a:r>
            <a:r>
              <a:rPr lang="ru-RU" sz="2200" dirty="0" smtClean="0">
                <a:solidFill>
                  <a:srgbClr val="002060"/>
                </a:solidFill>
              </a:rPr>
              <a:t>указывает на так называемый код переработки, вид материала. Под треугольником — буквенная аббревиатура, обозначает тип материала.</a:t>
            </a:r>
            <a:endParaRPr lang="ru-RU" sz="2200" b="1" dirty="0">
              <a:solidFill>
                <a:srgbClr val="002060"/>
              </a:solidFill>
            </a:endParaRPr>
          </a:p>
        </p:txBody>
      </p:sp>
      <p:pic>
        <p:nvPicPr>
          <p:cNvPr id="9" name="Рисунок 8" descr="C:\Users\Надежда\Desktop\petlja-mebiusa.jpg"/>
          <p:cNvPicPr/>
          <p:nvPr/>
        </p:nvPicPr>
        <p:blipFill>
          <a:blip r:embed="rId3" cstate="print"/>
          <a:srcRect/>
          <a:stretch>
            <a:fillRect/>
          </a:stretch>
        </p:blipFill>
        <p:spPr bwMode="auto">
          <a:xfrm>
            <a:off x="3563888" y="2276872"/>
            <a:ext cx="1872208"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400" b="1" dirty="0">
                <a:solidFill>
                  <a:srgbClr val="002060"/>
                </a:solidFill>
              </a:rPr>
              <a:t>Польза и вред пластика в повседневной жизни</a:t>
            </a:r>
            <a:r>
              <a:rPr lang="ru-RU" sz="2400" b="1" dirty="0" smtClean="0">
                <a:solidFill>
                  <a:srgbClr val="002060"/>
                </a:solidFill>
              </a:rPr>
              <a:t>.</a:t>
            </a:r>
            <a:br>
              <a:rPr lang="ru-RU" sz="2400" b="1" dirty="0" smtClean="0">
                <a:solidFill>
                  <a:srgbClr val="002060"/>
                </a:solidFill>
              </a:rPr>
            </a:br>
            <a:r>
              <a:rPr lang="ru-RU" sz="2200" dirty="0">
                <a:solidFill>
                  <a:srgbClr val="002060"/>
                </a:solidFill>
              </a:rPr>
              <a:t> </a:t>
            </a:r>
            <a:r>
              <a:rPr lang="ru-RU" sz="2000" dirty="0">
                <a:solidFill>
                  <a:srgbClr val="002060"/>
                </a:solidFill>
              </a:rPr>
              <a:t>К полезным свойствам можно отнести то, что пластиковые бутылки успешно применяются во многих промышленных отраслях в пищевой, медицинской, сельскохозяйственной, бытовой. </a:t>
            </a:r>
            <a:r>
              <a:rPr lang="ru-RU" sz="2000" b="1" dirty="0" smtClean="0">
                <a:solidFill>
                  <a:srgbClr val="002060"/>
                </a:solidFill>
              </a:rPr>
              <a:t/>
            </a:r>
            <a:br>
              <a:rPr lang="ru-RU" sz="2000" b="1" dirty="0" smtClean="0">
                <a:solidFill>
                  <a:srgbClr val="002060"/>
                </a:solidFill>
              </a:rPr>
            </a:br>
            <a:r>
              <a:rPr lang="ru-RU" sz="2000" dirty="0" smtClean="0">
                <a:solidFill>
                  <a:srgbClr val="002060"/>
                </a:solidFill>
              </a:rPr>
              <a:t> </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
            </a:r>
            <a:br>
              <a:rPr lang="ru-RU" sz="2200" dirty="0" smtClean="0">
                <a:solidFill>
                  <a:srgbClr val="002060"/>
                </a:solidFill>
              </a:rPr>
            </a:br>
            <a:r>
              <a:rPr lang="ru-RU" sz="2200" dirty="0">
                <a:solidFill>
                  <a:srgbClr val="002060"/>
                </a:solidFill>
              </a:rPr>
              <a:t/>
            </a:r>
            <a:br>
              <a:rPr lang="ru-RU" sz="2200" dirty="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dirty="0">
                <a:solidFill>
                  <a:srgbClr val="002060"/>
                </a:solidFill>
              </a:rPr>
              <a:t/>
            </a:r>
            <a:br>
              <a:rPr lang="ru-RU" sz="2400" dirty="0">
                <a:solidFill>
                  <a:srgbClr val="002060"/>
                </a:solidFill>
              </a:rPr>
            </a:br>
            <a:r>
              <a:rPr lang="ru-RU" sz="2400" dirty="0" smtClean="0">
                <a:solidFill>
                  <a:srgbClr val="002060"/>
                </a:solidFill>
              </a:rPr>
              <a:t/>
            </a:r>
            <a:br>
              <a:rPr lang="ru-RU" sz="2400" dirty="0" smtClean="0">
                <a:solidFill>
                  <a:srgbClr val="002060"/>
                </a:solidFill>
              </a:rPr>
            </a:br>
            <a:r>
              <a:rPr lang="ru-RU" sz="2400" b="1" dirty="0">
                <a:solidFill>
                  <a:srgbClr val="002060"/>
                </a:solidFill>
              </a:rPr>
              <a:t> </a:t>
            </a:r>
            <a:r>
              <a:rPr lang="ru-RU" sz="2400" b="1" dirty="0" smtClean="0">
                <a:solidFill>
                  <a:srgbClr val="002060"/>
                </a:solidFill>
              </a:rPr>
              <a:t>Но из-за </a:t>
            </a:r>
            <a:r>
              <a:rPr lang="ru-RU" sz="2400" b="1" dirty="0">
                <a:solidFill>
                  <a:srgbClr val="002060"/>
                </a:solidFill>
              </a:rPr>
              <a:t>неправильного использования пластиковая тара становится </a:t>
            </a:r>
            <a:r>
              <a:rPr lang="ru-RU" sz="2400" b="1" dirty="0" smtClean="0">
                <a:solidFill>
                  <a:srgbClr val="002060"/>
                </a:solidFill>
              </a:rPr>
              <a:t>токсичной!</a:t>
            </a:r>
            <a:r>
              <a:rPr lang="ru-RU" sz="2400" dirty="0" smtClean="0">
                <a:solidFill>
                  <a:srgbClr val="002060"/>
                </a:solidFill>
              </a:rPr>
              <a:t/>
            </a:r>
            <a:br>
              <a:rPr lang="ru-RU" sz="2400" dirty="0" smtClean="0">
                <a:solidFill>
                  <a:srgbClr val="002060"/>
                </a:solidFill>
              </a:rPr>
            </a:br>
            <a:endParaRPr lang="ru-RU" sz="2400" b="1" dirty="0">
              <a:solidFill>
                <a:srgbClr val="002060"/>
              </a:solidFill>
            </a:endParaRPr>
          </a:p>
        </p:txBody>
      </p:sp>
      <p:pic>
        <p:nvPicPr>
          <p:cNvPr id="29698" name="Picture 2" descr="C:\Users\Надежда\Desktop\DYN-Lab_Starter_Pack.jpg"/>
          <p:cNvPicPr>
            <a:picLocks noChangeAspect="1" noChangeArrowheads="1"/>
          </p:cNvPicPr>
          <p:nvPr/>
        </p:nvPicPr>
        <p:blipFill>
          <a:blip r:embed="rId3" cstate="print"/>
          <a:srcRect/>
          <a:stretch>
            <a:fillRect/>
          </a:stretch>
        </p:blipFill>
        <p:spPr bwMode="auto">
          <a:xfrm>
            <a:off x="467544" y="2276872"/>
            <a:ext cx="2664296" cy="2129707"/>
          </a:xfrm>
          <a:prstGeom prst="rect">
            <a:avLst/>
          </a:prstGeom>
          <a:noFill/>
        </p:spPr>
      </p:pic>
      <p:pic>
        <p:nvPicPr>
          <p:cNvPr id="29699" name="Picture 3" descr="C:\Users\Надежда\Desktop\2280943.jpg"/>
          <p:cNvPicPr>
            <a:picLocks noChangeAspect="1" noChangeArrowheads="1"/>
          </p:cNvPicPr>
          <p:nvPr/>
        </p:nvPicPr>
        <p:blipFill>
          <a:blip r:embed="rId4" cstate="print"/>
          <a:srcRect/>
          <a:stretch>
            <a:fillRect/>
          </a:stretch>
        </p:blipFill>
        <p:spPr bwMode="auto">
          <a:xfrm>
            <a:off x="3059832" y="2276872"/>
            <a:ext cx="3024336" cy="2110172"/>
          </a:xfrm>
          <a:prstGeom prst="rect">
            <a:avLst/>
          </a:prstGeom>
          <a:noFill/>
        </p:spPr>
      </p:pic>
      <p:pic>
        <p:nvPicPr>
          <p:cNvPr id="29701" name="Picture 5" descr="C:\Users\Надежда\Desktop\1179.750x0.jpg"/>
          <p:cNvPicPr>
            <a:picLocks noChangeAspect="1" noChangeArrowheads="1"/>
          </p:cNvPicPr>
          <p:nvPr/>
        </p:nvPicPr>
        <p:blipFill>
          <a:blip r:embed="rId5" cstate="print"/>
          <a:srcRect/>
          <a:stretch>
            <a:fillRect/>
          </a:stretch>
        </p:blipFill>
        <p:spPr bwMode="auto">
          <a:xfrm>
            <a:off x="6156176" y="2204864"/>
            <a:ext cx="1952483" cy="23223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5760640"/>
          </a:xfrm>
        </p:spPr>
        <p:style>
          <a:lnRef idx="2">
            <a:schemeClr val="accent5"/>
          </a:lnRef>
          <a:fillRef idx="1">
            <a:schemeClr val="lt1"/>
          </a:fillRef>
          <a:effectRef idx="0">
            <a:schemeClr val="accent5"/>
          </a:effectRef>
          <a:fontRef idx="minor">
            <a:schemeClr val="dk1"/>
          </a:fontRef>
        </p:style>
        <p:txBody>
          <a:bodyPr>
            <a:normAutofit/>
          </a:bodyPr>
          <a:lstStyle/>
          <a:p>
            <a:r>
              <a:rPr lang="ru-RU" sz="2400" b="1" dirty="0" smtClean="0">
                <a:solidFill>
                  <a:srgbClr val="002060"/>
                </a:solidFill>
              </a:rPr>
              <a:t>Сбор пластиковых бутылок.</a:t>
            </a:r>
            <a:br>
              <a:rPr lang="ru-RU" sz="2400" b="1" dirty="0" smtClean="0">
                <a:solidFill>
                  <a:srgbClr val="002060"/>
                </a:solidFill>
              </a:rPr>
            </a:br>
            <a:r>
              <a:rPr lang="ru-RU" sz="2400" b="1" dirty="0">
                <a:solidFill>
                  <a:srgbClr val="002060"/>
                </a:solidFill>
              </a:rPr>
              <a:t/>
            </a:r>
            <a:br>
              <a:rPr lang="ru-RU" sz="2400" b="1" dirty="0">
                <a:solidFill>
                  <a:srgbClr val="002060"/>
                </a:solidFill>
              </a:rPr>
            </a:br>
            <a:r>
              <a:rPr lang="ru-RU" sz="2400" b="1" dirty="0" smtClean="0">
                <a:solidFill>
                  <a:srgbClr val="002060"/>
                </a:solidFill>
              </a:rPr>
              <a:t/>
            </a:r>
            <a:br>
              <a:rPr lang="ru-RU" sz="2400" b="1" dirty="0" smtClean="0">
                <a:solidFill>
                  <a:srgbClr val="002060"/>
                </a:solidFill>
              </a:rPr>
            </a:br>
            <a:r>
              <a:rPr lang="ru-RU" sz="2400" b="1" dirty="0" smtClean="0"/>
              <a:t/>
            </a:r>
            <a:br>
              <a:rPr lang="ru-RU" sz="2400" b="1" dirty="0" smtClean="0"/>
            </a:br>
            <a:r>
              <a:rPr lang="ru-RU" sz="2400" b="1" dirty="0" smtClean="0"/>
              <a:t/>
            </a:r>
            <a:br>
              <a:rPr lang="ru-RU" sz="2400" b="1" dirty="0" smtClean="0"/>
            </a:br>
            <a:r>
              <a:rPr lang="ru-RU" sz="2400" b="1" dirty="0" smtClean="0"/>
              <a:t> </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b="1" dirty="0">
              <a:solidFill>
                <a:srgbClr val="002060"/>
              </a:solidFill>
            </a:endParaRPr>
          </a:p>
        </p:txBody>
      </p:sp>
      <p:pic>
        <p:nvPicPr>
          <p:cNvPr id="6" name="Рисунок 5" descr="C:\Users\Надежда\Desktop\dd_07112012_03.jpg"/>
          <p:cNvPicPr/>
          <p:nvPr/>
        </p:nvPicPr>
        <p:blipFill>
          <a:blip r:embed="rId3" cstate="print"/>
          <a:srcRect/>
          <a:stretch>
            <a:fillRect/>
          </a:stretch>
        </p:blipFill>
        <p:spPr bwMode="auto">
          <a:xfrm>
            <a:off x="4499992" y="3356992"/>
            <a:ext cx="3600400" cy="2520280"/>
          </a:xfrm>
          <a:prstGeom prst="rect">
            <a:avLst/>
          </a:prstGeom>
          <a:noFill/>
          <a:ln w="9525">
            <a:noFill/>
            <a:miter lim="800000"/>
            <a:headEnd/>
            <a:tailEnd/>
          </a:ln>
        </p:spPr>
      </p:pic>
      <p:pic>
        <p:nvPicPr>
          <p:cNvPr id="27651" name="Picture 3" descr="C:\Users\Надежда\Downloads\IMG_2615.jpg"/>
          <p:cNvPicPr>
            <a:picLocks noChangeAspect="1" noChangeArrowheads="1"/>
          </p:cNvPicPr>
          <p:nvPr/>
        </p:nvPicPr>
        <p:blipFill>
          <a:blip r:embed="rId4" cstate="print"/>
          <a:srcRect/>
          <a:stretch>
            <a:fillRect/>
          </a:stretch>
        </p:blipFill>
        <p:spPr bwMode="auto">
          <a:xfrm>
            <a:off x="827584" y="3356992"/>
            <a:ext cx="3240359" cy="2501152"/>
          </a:xfrm>
          <a:prstGeom prst="rect">
            <a:avLst/>
          </a:prstGeom>
          <a:noFill/>
        </p:spPr>
      </p:pic>
      <p:pic>
        <p:nvPicPr>
          <p:cNvPr id="27652" name="Picture 4" descr="C:\Users\Надежда\Desktop\il-riciclo-produce-10-milioni-di-tonnellate-di-nuove-materie-prime.jpg"/>
          <p:cNvPicPr>
            <a:picLocks noChangeAspect="1" noChangeArrowheads="1"/>
          </p:cNvPicPr>
          <p:nvPr/>
        </p:nvPicPr>
        <p:blipFill>
          <a:blip r:embed="rId5" cstate="print"/>
          <a:srcRect/>
          <a:stretch>
            <a:fillRect/>
          </a:stretch>
        </p:blipFill>
        <p:spPr bwMode="auto">
          <a:xfrm>
            <a:off x="2915816" y="1196752"/>
            <a:ext cx="3044056" cy="20357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78</Words>
  <Application>Microsoft Office PowerPoint</Application>
  <PresentationFormat>Экран (4:3)</PresentationFormat>
  <Paragraphs>26</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Классный час по экологии    Вторая жизнь пластиковой бутылки           </vt:lpstr>
      <vt:lpstr>Выбор темы: История возникновения пластмасс. Виды пластика.  Польза и вред пластика в повседневной жизни.    Сбор пластиковых бутылок.   Утилизация пластиковых бутылок.  Переработка пластиковых бутылок.       </vt:lpstr>
      <vt:lpstr>  Александр Парксом первым         изобрел пластмасс в 1855 году.          Паркс назвал её паркезин         (позже получило распространение       другое название — целлулоид).                     В России также велись          работы и в 1913-1914 годах          Г. С. Петров совместно          В.И. Лисевым, и          К. И. Тарасовым синтезирует         первую русскую          пластмассу — карболит и          организует её производство.   </vt:lpstr>
      <vt:lpstr>Пластиковый Нобель.  Итальянский химик Джулио Натта, получил  Нобелевскую премию в 1963 году в области химии и запатентовал полипропилен – самый известный в мире  вид пластика.        </vt:lpstr>
      <vt:lpstr>    Впервые пластиковая бутылка появилась  на рынке США в 1970 году.  На территории России пластиковые бутылки получили   популярность после прихода на рынок    безалкогольных напитков корпораций «Кока-Кола» и ПепсиКо.       Первый завод по производству        лимонада в пластиковых бутылках      в СССР открыла компания                   «ПепсиКо» в 1974 году в Новороссийске.       Первая пластиковая бутылка весила 135   граммов. Сейчас она весит 69 граммов.     </vt:lpstr>
      <vt:lpstr>Виды пластика В настоящее время пластиками или пластмассами, называют группу материалов искусственного происхождения.  Маркировка на товарах помогает выбрать экологичный и безопасный для человека и окружающей среды товар, а также подсказывает, как правильно утилизировать упаковку.         </vt:lpstr>
      <vt:lpstr>Петля Мебиуса. Треугольник из трёх стрелок означает, что материал упаковки может быть переработан или упаковка частично (или полностью) сделана из вторсырья.      Цифра внутри треугольника указывает на так называемый код переработки, вид материала. Под треугольником — буквенная аббревиатура, обозначает тип материала.</vt:lpstr>
      <vt:lpstr>Польза и вред пластика в повседневной жизни.  К полезным свойствам можно отнести то, что пластиковые бутылки успешно применяются во многих промышленных отраслях в пищевой, медицинской, сельскохозяйственной, бытовой.           Но из-за неправильного использования пластиковая тара становится токсичной! </vt:lpstr>
      <vt:lpstr>Сбор пластиковых бутылок.             </vt:lpstr>
      <vt:lpstr>Вторичная переработка пластиковых бутылок.  Исследование на примере Тверского Завода Вторичных Полимеров (ТЗВП). Сырье закупается на мусорных полигонах, мусоросортировочных предприятиях и в частных сборниках. Текущий объем потребления ПЭТ-бутылок – 2000 тонн в месяц.          </vt:lpstr>
      <vt:lpstr>Вторичный ПЭТ (ПЭТ-хлопья или ПЭТ-флейки)   Четыре основных цветовых категории:  прозрачные, коричневые, голубые, зеленые.     Используются для производства различных видов продукции например для упаковочной ленты.         </vt:lpstr>
      <vt:lpstr>Вторичный полиэтилен низкого давления (вторичный ПНД) Отходы ПНД-крышек при переработке ПЭТ-бутылок и мелкая и крупная бытовая тара.            </vt:lpstr>
      <vt:lpstr>Отказаться от пластмассовых изделий теперь уже невозможно. Нужно только правильно использовать продукцию произведенную из него. Эта работа помогла мне сделать следующие выводы:  - покупая пластиковую бутылку с водой необходимо внимательно изучать маркировку и нельзя многократно использовать и нагревать; -пластик нельзя выбрасывать вместе с мусором, его необходимо сортировать; -пластик необходимо перерабатывать вторично, для этого надо открывать больше предприятий по вторичной переработке и организовывать пункты приёма пластика.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 52" Научно – исследовательская работа по направлению экология    Вторая жизнь пластиковой бутылки.      Выполнил: Клементьев Никита           ученик 4 «Е» класса      Научный руководитель:       Брежнева Марина Николаевна              учитель начальных классов</dc:title>
  <dc:creator>Надежда</dc:creator>
  <cp:lastModifiedBy>School1021</cp:lastModifiedBy>
  <cp:revision>31</cp:revision>
  <dcterms:created xsi:type="dcterms:W3CDTF">2019-11-25T20:36:05Z</dcterms:created>
  <dcterms:modified xsi:type="dcterms:W3CDTF">2023-11-15T04:52:18Z</dcterms:modified>
</cp:coreProperties>
</file>