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87" r:id="rId4"/>
    <p:sldId id="271" r:id="rId5"/>
    <p:sldId id="288" r:id="rId6"/>
    <p:sldId id="274" r:id="rId7"/>
    <p:sldId id="289" r:id="rId8"/>
    <p:sldId id="290" r:id="rId9"/>
    <p:sldId id="291" r:id="rId10"/>
    <p:sldId id="275" r:id="rId11"/>
    <p:sldId id="292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0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C388B4-DF8D-4FBD-A678-C5421C2FF4D8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340462-0FFE-4747-9E0E-EB05E118C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388B4-DF8D-4FBD-A678-C5421C2FF4D8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40462-0FFE-4747-9E0E-EB05E118C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3C388B4-DF8D-4FBD-A678-C5421C2FF4D8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340462-0FFE-4747-9E0E-EB05E118C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388B4-DF8D-4FBD-A678-C5421C2FF4D8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40462-0FFE-4747-9E0E-EB05E118C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C388B4-DF8D-4FBD-A678-C5421C2FF4D8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C340462-0FFE-4747-9E0E-EB05E118C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388B4-DF8D-4FBD-A678-C5421C2FF4D8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40462-0FFE-4747-9E0E-EB05E118C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388B4-DF8D-4FBD-A678-C5421C2FF4D8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40462-0FFE-4747-9E0E-EB05E118C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388B4-DF8D-4FBD-A678-C5421C2FF4D8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40462-0FFE-4747-9E0E-EB05E118C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C388B4-DF8D-4FBD-A678-C5421C2FF4D8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40462-0FFE-4747-9E0E-EB05E118C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388B4-DF8D-4FBD-A678-C5421C2FF4D8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40462-0FFE-4747-9E0E-EB05E118C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C388B4-DF8D-4FBD-A678-C5421C2FF4D8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40462-0FFE-4747-9E0E-EB05E118CC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3C388B4-DF8D-4FBD-A678-C5421C2FF4D8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C340462-0FFE-4747-9E0E-EB05E118C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7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d-menu.ru/carne/carne3.html" TargetMode="External"/><Relationship Id="rId13" Type="http://schemas.openxmlformats.org/officeDocument/2006/relationships/hyperlink" Target="http://prianoff.ru/pripravi/priprava-dlya-spagetti.html" TargetMode="External"/><Relationship Id="rId3" Type="http://schemas.openxmlformats.org/officeDocument/2006/relationships/hyperlink" Target="http://prostoest.ru/kak-pravilno-est-bliny/" TargetMode="External"/><Relationship Id="rId7" Type="http://schemas.openxmlformats.org/officeDocument/2006/relationships/hyperlink" Target="http://chroniclersarmani.blogspot.ru/2012/12/blog-post_2318.html" TargetMode="External"/><Relationship Id="rId12" Type="http://schemas.openxmlformats.org/officeDocument/2006/relationships/hyperlink" Target="http://lyky.ru/content/polezno-li-est-fruktovye-kostochki/" TargetMode="External"/><Relationship Id="rId2" Type="http://schemas.openxmlformats.org/officeDocument/2006/relationships/hyperlink" Target="http://www.softmixer.com/2011/02/blog-post_9948.html" TargetMode="External"/><Relationship Id="rId16" Type="http://schemas.openxmlformats.org/officeDocument/2006/relationships/hyperlink" Target="http://900igr.net/kartinki/tekhnologija/Pravila-povedenija-za-stolom/060-Pravila-upotreblenija-spagett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oman-ville.ru/zdorove/zdorovoe-pitanie/vishnya-poleznye-svojstva-polza-i-vred-dlya-zdorovya.html" TargetMode="External"/><Relationship Id="rId11" Type="http://schemas.openxmlformats.org/officeDocument/2006/relationships/hyperlink" Target="http://kurskie-roditeli.ru/kak-prigotovit-kompot-iz-suxofruktov" TargetMode="External"/><Relationship Id="rId5" Type="http://schemas.openxmlformats.org/officeDocument/2006/relationships/hyperlink" Target="http://supercook.ru/za-28.html" TargetMode="External"/><Relationship Id="rId15" Type="http://schemas.openxmlformats.org/officeDocument/2006/relationships/hyperlink" Target="http://ru.dreamstime.com/&#1089;&#1090;&#1086;&#1082;&#1086;&#1074;&#1086;&#1077;-&#1080;&#1079;&#1086;&#1073;&#1088;&#1072;&#1078;&#1077;&#1085;&#1080;&#1077;-&#1088;&#1077;&#1073;&#1077;&#1085;&#1086;&#1082;-&#1080;&#1084;&#1077;&#1103;-&#1089;&#1087;&#1072;&#1075;&#1077;&#1090;&#1090;&#1080;-image7023421" TargetMode="External"/><Relationship Id="rId10" Type="http://schemas.openxmlformats.org/officeDocument/2006/relationships/hyperlink" Target="http://www.nastol.com.ua/download/32511/1600x1200/" TargetMode="External"/><Relationship Id="rId4" Type="http://schemas.openxmlformats.org/officeDocument/2006/relationships/hyperlink" Target="http://gotovim-v-gorshochke.com/blog/etiket-za-stolom-kak-pravilno-est-ribu-i-frukti.html" TargetMode="External"/><Relationship Id="rId9" Type="http://schemas.openxmlformats.org/officeDocument/2006/relationships/hyperlink" Target="http://www.pechenuka.ru/news/kurinye-nozhki-v-papilotkax-s-yablokami-recept/" TargetMode="External"/><Relationship Id="rId14" Type="http://schemas.openxmlformats.org/officeDocument/2006/relationships/hyperlink" Target="http://1001golos.ru/25512?from=ok&amp;sel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17552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СТОЛОВЫЙ ЭТИКЕТ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140968"/>
            <a:ext cx="5114778" cy="3168352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Comic Sans MS" pitchFamily="66" charset="0"/>
              </a:rPr>
              <a:t>ПРАВИЛА УПОТРЕБЛЕНИЯ НЕКОТОРЫХ БЛЮД</a:t>
            </a:r>
          </a:p>
          <a:p>
            <a:r>
              <a:rPr lang="ru-RU" dirty="0" smtClean="0"/>
              <a:t>(ЧАСТЬ 2)</a:t>
            </a:r>
          </a:p>
          <a:p>
            <a:endParaRPr lang="ru-RU" dirty="0" smtClean="0"/>
          </a:p>
          <a:p>
            <a:endParaRPr lang="ru-RU" sz="13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Как правильно есть ягоды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755688"/>
          </a:xfrm>
          <a:ln w="571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Comic Sans MS" pitchFamily="66" charset="0"/>
              </a:rPr>
              <a:t>Ягоды </a:t>
            </a:r>
            <a:r>
              <a:rPr lang="ru-RU" dirty="0" smtClean="0">
                <a:latin typeface="Comic Sans MS" pitchFamily="66" charset="0"/>
              </a:rPr>
              <a:t>обычно подают в вазе или уже разложенными на тарелочки порциями, иначе они легко мнутся (особенно клубника и малина). Их посыпают сахаром и едят чайной ложкой. В более торжественных случаях ягоды подают со взбитыми сливками. </a:t>
            </a: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43808" y="4509120"/>
            <a:ext cx="3638550" cy="204787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Как правильно есть ягоды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09416"/>
            <a:ext cx="7156648" cy="2971712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latin typeface="Comic Sans MS" pitchFamily="66" charset="0"/>
              </a:rPr>
              <a:t>Виноград </a:t>
            </a:r>
            <a:r>
              <a:rPr lang="ru-RU" dirty="0" smtClean="0">
                <a:latin typeface="Comic Sans MS" pitchFamily="66" charset="0"/>
              </a:rPr>
              <a:t>едят, пальцами срывая ягоды с грозди. В рот кладут по одной ягоде. Семена и твердую кожицу осторожно опускают на тарелку. </a:t>
            </a:r>
            <a:endParaRPr lang="en-US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Вишни и другие ягоды и фрукты с маленькими косточками </a:t>
            </a:r>
            <a:r>
              <a:rPr lang="ru-RU" dirty="0" smtClean="0">
                <a:latin typeface="Comic Sans MS" pitchFamily="66" charset="0"/>
              </a:rPr>
              <a:t>едят, как виноград. </a:t>
            </a:r>
          </a:p>
          <a:p>
            <a:endParaRPr lang="ru-RU" dirty="0"/>
          </a:p>
        </p:txBody>
      </p:sp>
      <p:pic>
        <p:nvPicPr>
          <p:cNvPr id="4" name="Рисунок 3" descr="vinograd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4797152"/>
            <a:ext cx="4231451" cy="1783457"/>
          </a:xfrm>
          <a:prstGeom prst="rect">
            <a:avLst/>
          </a:prstGeom>
        </p:spPr>
      </p:pic>
      <p:pic>
        <p:nvPicPr>
          <p:cNvPr id="5" name="Рисунок 4" descr="vishnya-poleznye-svojstva-polza-i-vred-dlya-zdorovya-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68144" y="4725144"/>
            <a:ext cx="2520280" cy="189381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ransition advClick="0" advTm="17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Как правильно есть компот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5266928" cy="4846320"/>
          </a:xfrm>
          <a:ln w="57150">
            <a:solidFill>
              <a:schemeClr val="accent1"/>
            </a:solidFill>
          </a:ln>
        </p:spPr>
        <p:txBody>
          <a:bodyPr/>
          <a:lstStyle/>
          <a:p>
            <a:endParaRPr lang="ru-RU" b="1" smtClean="0">
              <a:latin typeface="Comic Sans MS" pitchFamily="66" charset="0"/>
            </a:endParaRPr>
          </a:p>
          <a:p>
            <a:r>
              <a:rPr lang="ru-RU" b="1" smtClean="0">
                <a:latin typeface="Comic Sans MS" pitchFamily="66" charset="0"/>
              </a:rPr>
              <a:t>Компоты</a:t>
            </a:r>
            <a:r>
              <a:rPr lang="ru-RU" b="1" dirty="0" smtClean="0">
                <a:latin typeface="Comic Sans MS" pitchFamily="66" charset="0"/>
              </a:rPr>
              <a:t> </a:t>
            </a:r>
            <a:r>
              <a:rPr lang="ru-RU" dirty="0" smtClean="0">
                <a:latin typeface="Comic Sans MS" pitchFamily="66" charset="0"/>
              </a:rPr>
              <a:t>едят десертной ложкой. Косточки ложкой складывают на блюдце. Пока еда не окончена, ложку принято класть в вазочку с компотом, а по окончании ее кладут на блюдце. 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Жидкость всегда вычерпывают ложкой. 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nastol.com.ua-325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88224" y="1772816"/>
            <a:ext cx="2304256" cy="129614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Рисунок 4" descr="850cf2f7850351c23ab842b493248b4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88225" y="3284984"/>
            <a:ext cx="2374858" cy="158438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Рисунок 5" descr="823916_6868827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88224" y="5085184"/>
            <a:ext cx="2376264" cy="158417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900" dirty="0" smtClean="0"/>
              <a:t>Источники:</a:t>
            </a:r>
          </a:p>
          <a:p>
            <a:r>
              <a:rPr lang="en-US" sz="900" dirty="0" smtClean="0">
                <a:solidFill>
                  <a:srgbClr val="FFC000"/>
                </a:solidFill>
                <a:hlinkClick r:id="rId2"/>
              </a:rPr>
              <a:t>http://www.softmixer.com/2011/02/blog-post_9948.html</a:t>
            </a:r>
            <a:endParaRPr lang="ru-RU" sz="900" dirty="0" smtClean="0">
              <a:solidFill>
                <a:srgbClr val="FFC000"/>
              </a:solidFill>
            </a:endParaRPr>
          </a:p>
          <a:p>
            <a:r>
              <a:rPr lang="en-US" sz="900" dirty="0" smtClean="0">
                <a:solidFill>
                  <a:srgbClr val="FFC000"/>
                </a:solidFill>
                <a:hlinkClick r:id="rId3"/>
              </a:rPr>
              <a:t>http://prostoest.ru/kak-pravilno-est-bliny/</a:t>
            </a:r>
            <a:endParaRPr lang="ru-RU" sz="900" dirty="0" smtClean="0">
              <a:solidFill>
                <a:srgbClr val="FFC000"/>
              </a:solidFill>
            </a:endParaRPr>
          </a:p>
          <a:p>
            <a:r>
              <a:rPr lang="en-US" sz="900" dirty="0" smtClean="0">
                <a:solidFill>
                  <a:srgbClr val="FFC000"/>
                </a:solidFill>
                <a:hlinkClick r:id="rId4"/>
              </a:rPr>
              <a:t>http://gotovim-v-gorshochke.com/blog/etiket-za-stolom-kak-pravilno-est-ribu-i-frukti.html</a:t>
            </a:r>
            <a:endParaRPr lang="ru-RU" sz="900" dirty="0" smtClean="0">
              <a:solidFill>
                <a:srgbClr val="FFC000"/>
              </a:solidFill>
            </a:endParaRPr>
          </a:p>
          <a:p>
            <a:r>
              <a:rPr lang="en-US" sz="900" dirty="0" smtClean="0">
                <a:solidFill>
                  <a:srgbClr val="FFC000"/>
                </a:solidFill>
                <a:hlinkClick r:id="rId5"/>
              </a:rPr>
              <a:t>http://supercook.ru/za-28.html</a:t>
            </a:r>
            <a:endParaRPr lang="ru-RU" sz="900" dirty="0" smtClean="0">
              <a:solidFill>
                <a:srgbClr val="FFC000"/>
              </a:solidFill>
            </a:endParaRPr>
          </a:p>
          <a:p>
            <a:r>
              <a:rPr lang="en-US" sz="900" dirty="0" smtClean="0">
                <a:solidFill>
                  <a:srgbClr val="FFC000"/>
                </a:solidFill>
                <a:hlinkClick r:id="rId6"/>
              </a:rPr>
              <a:t>http://woman-ville.ru/zdorove/zdorovoe-pitanie/vishnya-poleznye-svojstva-polza-i-vred-dlya-zdorovya.html</a:t>
            </a:r>
            <a:endParaRPr lang="ru-RU" sz="900" dirty="0" smtClean="0">
              <a:solidFill>
                <a:srgbClr val="FFC000"/>
              </a:solidFill>
            </a:endParaRPr>
          </a:p>
          <a:p>
            <a:r>
              <a:rPr lang="en-US" sz="900" dirty="0" smtClean="0">
                <a:solidFill>
                  <a:srgbClr val="FFC000"/>
                </a:solidFill>
                <a:hlinkClick r:id="rId7"/>
              </a:rPr>
              <a:t>http://chroniclersarmani.blogspot.ru/2012/12/blog-post_2318.html</a:t>
            </a:r>
            <a:endParaRPr lang="ru-RU" sz="900" dirty="0" smtClean="0">
              <a:solidFill>
                <a:srgbClr val="FFC000"/>
              </a:solidFill>
            </a:endParaRPr>
          </a:p>
          <a:p>
            <a:r>
              <a:rPr lang="en-US" sz="900" dirty="0" smtClean="0">
                <a:solidFill>
                  <a:srgbClr val="FFC000"/>
                </a:solidFill>
                <a:hlinkClick r:id="rId8"/>
              </a:rPr>
              <a:t>http://www.good-menu.ru/carne/carne3.html</a:t>
            </a:r>
            <a:endParaRPr lang="ru-RU" sz="900" dirty="0" smtClean="0">
              <a:solidFill>
                <a:srgbClr val="FFC000"/>
              </a:solidFill>
            </a:endParaRPr>
          </a:p>
          <a:p>
            <a:r>
              <a:rPr lang="en-US" sz="900" dirty="0" smtClean="0">
                <a:solidFill>
                  <a:srgbClr val="FFC000"/>
                </a:solidFill>
                <a:hlinkClick r:id="rId9"/>
              </a:rPr>
              <a:t>http://www.pechenuka.ru/news/kurinye-nozhki-v-papilotkax-s-yablokami-recept/</a:t>
            </a:r>
            <a:endParaRPr lang="ru-RU" sz="900" dirty="0" smtClean="0">
              <a:solidFill>
                <a:srgbClr val="FFC000"/>
              </a:solidFill>
            </a:endParaRPr>
          </a:p>
          <a:p>
            <a:r>
              <a:rPr lang="en-US" sz="900" dirty="0" smtClean="0">
                <a:solidFill>
                  <a:srgbClr val="FFC000"/>
                </a:solidFill>
                <a:hlinkClick r:id="rId10"/>
              </a:rPr>
              <a:t>http://www.nastol.com.ua/download/32511/1600x1200/</a:t>
            </a:r>
            <a:endParaRPr lang="ru-RU" sz="900" dirty="0" smtClean="0">
              <a:solidFill>
                <a:srgbClr val="FFC000"/>
              </a:solidFill>
            </a:endParaRPr>
          </a:p>
          <a:p>
            <a:r>
              <a:rPr lang="en-US" sz="900" dirty="0" smtClean="0">
                <a:solidFill>
                  <a:srgbClr val="FFC000"/>
                </a:solidFill>
                <a:hlinkClick r:id="rId11"/>
              </a:rPr>
              <a:t>http://kurskie-roditeli.ru/kak-prigotovit-kompot-iz-suxofruktov</a:t>
            </a:r>
            <a:endParaRPr lang="ru-RU" sz="900" dirty="0" smtClean="0">
              <a:solidFill>
                <a:srgbClr val="FFC000"/>
              </a:solidFill>
            </a:endParaRPr>
          </a:p>
          <a:p>
            <a:r>
              <a:rPr lang="en-US" sz="900" dirty="0" smtClean="0">
                <a:solidFill>
                  <a:srgbClr val="FFC000"/>
                </a:solidFill>
                <a:hlinkClick r:id="rId12"/>
              </a:rPr>
              <a:t>http://lyky.ru/content/polezno-li-est-fruktovye-kostochki/</a:t>
            </a:r>
            <a:endParaRPr lang="ru-RU" sz="900" dirty="0" smtClean="0">
              <a:solidFill>
                <a:srgbClr val="FFC000"/>
              </a:solidFill>
            </a:endParaRPr>
          </a:p>
          <a:p>
            <a:r>
              <a:rPr lang="en-US" sz="900" dirty="0" smtClean="0">
                <a:solidFill>
                  <a:srgbClr val="FFC000"/>
                </a:solidFill>
                <a:hlinkClick r:id="rId13"/>
              </a:rPr>
              <a:t>http://prianoff.ru/pripravi/priprava-dlya-spagetti.html</a:t>
            </a:r>
            <a:endParaRPr lang="ru-RU" sz="900" dirty="0" smtClean="0">
              <a:solidFill>
                <a:srgbClr val="FFC000"/>
              </a:solidFill>
            </a:endParaRPr>
          </a:p>
          <a:p>
            <a:r>
              <a:rPr lang="en-US" sz="900" dirty="0" smtClean="0">
                <a:solidFill>
                  <a:srgbClr val="FFC000"/>
                </a:solidFill>
                <a:hlinkClick r:id="rId14"/>
              </a:rPr>
              <a:t>http://1001golos.ru/25512?from=ok&amp;sel=1</a:t>
            </a:r>
            <a:endParaRPr lang="ru-RU" sz="900" dirty="0" smtClean="0">
              <a:solidFill>
                <a:srgbClr val="FFC000"/>
              </a:solidFill>
            </a:endParaRPr>
          </a:p>
          <a:p>
            <a:r>
              <a:rPr lang="en-US" sz="900" dirty="0" smtClean="0">
                <a:solidFill>
                  <a:srgbClr val="FFC000"/>
                </a:solidFill>
                <a:hlinkClick r:id="rId15"/>
              </a:rPr>
              <a:t>http://ru.dreamstime.com/</a:t>
            </a:r>
            <a:r>
              <a:rPr lang="ru-RU" sz="900" dirty="0" err="1" smtClean="0">
                <a:solidFill>
                  <a:srgbClr val="FFC000"/>
                </a:solidFill>
                <a:hlinkClick r:id="rId15"/>
              </a:rPr>
              <a:t>стоковое-изображение-ребенок-имея-спагетти</a:t>
            </a:r>
            <a:r>
              <a:rPr lang="ru-RU" sz="900" dirty="0" smtClean="0">
                <a:solidFill>
                  <a:srgbClr val="FFC000"/>
                </a:solidFill>
                <a:hlinkClick r:id="rId15"/>
              </a:rPr>
              <a:t>-</a:t>
            </a:r>
            <a:r>
              <a:rPr lang="en-US" sz="900" dirty="0" smtClean="0">
                <a:solidFill>
                  <a:srgbClr val="FFC000"/>
                </a:solidFill>
                <a:hlinkClick r:id="rId15"/>
              </a:rPr>
              <a:t>image7023421</a:t>
            </a:r>
            <a:endParaRPr lang="ru-RU" sz="900" dirty="0" smtClean="0">
              <a:solidFill>
                <a:srgbClr val="FFC000"/>
              </a:solidFill>
            </a:endParaRPr>
          </a:p>
          <a:p>
            <a:r>
              <a:rPr lang="en-US" sz="900" dirty="0" smtClean="0">
                <a:solidFill>
                  <a:srgbClr val="FFC000"/>
                </a:solidFill>
                <a:hlinkClick r:id="rId16"/>
              </a:rPr>
              <a:t>http://900igr.net/kartinki/tekhnologija/Pravila-povedenija-za-stolom/060-Pravila-upotreblenija-spagetti.html</a:t>
            </a:r>
            <a:endParaRPr lang="ru-RU" sz="900" dirty="0" smtClean="0">
              <a:solidFill>
                <a:srgbClr val="FFC000"/>
              </a:solidFill>
            </a:endParaRPr>
          </a:p>
          <a:p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</a:rPr>
              <a:t>Также выражаю сердечную благодарность всем неуказанным авторам картинок в этой презентации, найденных на просторах поисковой сети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</a:rPr>
              <a:t>yandex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</a:rPr>
              <a:t>. картинки</a:t>
            </a:r>
          </a:p>
          <a:p>
            <a:endParaRPr lang="ru-RU" sz="9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Как правильно есть блины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609416"/>
            <a:ext cx="4276328" cy="4846320"/>
          </a:xfrm>
          <a:ln w="57150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Вариантов подачи на стол блинов — два: «порционно-персональный» и « из общей тарелки — в собственную».</a:t>
            </a:r>
          </a:p>
          <a:p>
            <a:r>
              <a:rPr lang="ru-RU" dirty="0" smtClean="0">
                <a:latin typeface="Comic Sans MS" pitchFamily="66" charset="0"/>
              </a:rPr>
              <a:t>В первом случае — блины, как правило, подаются на персональной тарелке в свернутом виде — трубочкой, конвертиком, треугольником. Этикет в этом случае предписывает нам действовать вилкой и ножом, отрезая от блина небольшие кусочки.</a:t>
            </a:r>
          </a:p>
        </p:txBody>
      </p:sp>
      <p:pic>
        <p:nvPicPr>
          <p:cNvPr id="6" name="Рисунок 5" descr="ez8CuHAeRM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988840"/>
            <a:ext cx="2520280" cy="189021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Как правильно есть блины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187736"/>
          </a:xfrm>
          <a:ln w="57150"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Во втором — когда блины сложены горкой или стопкой на одной общей тарелке или блюде — нужно перенести блин из общей тарелки общими, специально предназначенными для этого приборами, на свою собственную. Для этого надо, зацепив зубцами вилки один блин, свернуть его вилкой по направлению «от себя» в трубочку и затем — перенести на свою тарелку. Общие приборы при этом следует вернуть на место, а далее — действовать своими.</a:t>
            </a:r>
          </a:p>
          <a:p>
            <a:endParaRPr lang="ru-RU" dirty="0"/>
          </a:p>
        </p:txBody>
      </p:sp>
      <p:pic>
        <p:nvPicPr>
          <p:cNvPr id="4" name="Рисунок 3" descr="25832a2a9ea18ecf1b0ace071f36643d01628025_9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64088" y="4941168"/>
            <a:ext cx="2630066" cy="1753377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ransition advClick="0" advTm="17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Как правильно есть блины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5770984" cy="4846320"/>
          </a:xfrm>
          <a:ln w="571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Блины с начинкой</a:t>
            </a:r>
          </a:p>
          <a:p>
            <a:pPr>
              <a:buNone/>
            </a:pPr>
            <a:endParaRPr lang="ru-RU" b="1" u="sng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Густые начинки следует намазывать (распределять по поверхности блина), развернув предварительно блин на своей тарелке. После того, как начинка распределена, блин сворачивают при помощи ножа и вилки в удобную для разделки трубочку и отрезают порционные кусочки.</a:t>
            </a:r>
          </a:p>
          <a:p>
            <a:endParaRPr lang="ru-RU" dirty="0"/>
          </a:p>
        </p:txBody>
      </p:sp>
      <p:pic>
        <p:nvPicPr>
          <p:cNvPr id="4" name="Рисунок 3" descr="eat-blin-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88224" y="3645024"/>
            <a:ext cx="2393330" cy="18002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Рисунок 6" descr="0027-047-Pravila-upotreblenija-blinchikov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16216" y="1844824"/>
            <a:ext cx="2448272" cy="110321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Как правильно есть блины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891592"/>
          </a:xfrm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С жидкой начинкой — порядок действий обратный. Сначала от блина отрезают кусочек, далее обмакивают его в начинку и едят.</a:t>
            </a:r>
          </a:p>
          <a:p>
            <a:endParaRPr lang="ru-RU" dirty="0"/>
          </a:p>
        </p:txBody>
      </p:sp>
      <p:pic>
        <p:nvPicPr>
          <p:cNvPr id="4" name="Рисунок 3" descr="173-1920x12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63688" y="3789040"/>
            <a:ext cx="4644008" cy="290250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ransition advClick="0" advTm="17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Как правильно есть фрукты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609416"/>
            <a:ext cx="4896544" cy="4846320"/>
          </a:xfrm>
          <a:ln w="571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r>
              <a:rPr lang="ru-RU" b="1" dirty="0" smtClean="0">
                <a:latin typeface="Comic Sans MS" pitchFamily="66" charset="0"/>
              </a:rPr>
              <a:t>Яблоко и грушу </a:t>
            </a:r>
            <a:r>
              <a:rPr lang="ru-RU" dirty="0" smtClean="0">
                <a:latin typeface="Comic Sans MS" pitchFamily="66" charset="0"/>
              </a:rPr>
              <a:t>разрезают фруктовым ножом на тарелке вдоль на четыре или восемь частей. Затем их чистят и удаляют сердцевину. Эти куски больше не режут, а откусывают от них. </a:t>
            </a:r>
          </a:p>
          <a:p>
            <a:r>
              <a:rPr lang="ru-RU" b="1" dirty="0" smtClean="0">
                <a:latin typeface="Comic Sans MS" pitchFamily="66" charset="0"/>
              </a:rPr>
              <a:t>Сливы</a:t>
            </a:r>
            <a:r>
              <a:rPr lang="ru-RU" dirty="0" smtClean="0">
                <a:latin typeface="Comic Sans MS" pitchFamily="66" charset="0"/>
              </a:rPr>
              <a:t> разламывают пальцами пополам и вынимают косточку. </a:t>
            </a:r>
          </a:p>
        </p:txBody>
      </p:sp>
      <p:pic>
        <p:nvPicPr>
          <p:cNvPr id="6" name="Рисунок 5" descr="yablok-grush-polza-lechebnye-svojjstva-mi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700808"/>
            <a:ext cx="2627784" cy="161573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Рисунок 6" descr="sliva_frukt_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3789040"/>
            <a:ext cx="2664296" cy="190998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ransition advClick="0" advTm="17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Как правильно есть фрукты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114800" cy="4846320"/>
          </a:xfrm>
          <a:ln w="5715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П</a:t>
            </a:r>
            <a:r>
              <a:rPr lang="ru-RU" b="1" dirty="0" smtClean="0">
                <a:latin typeface="Comic Sans MS" pitchFamily="66" charset="0"/>
              </a:rPr>
              <a:t>ерсики и абрикосы </a:t>
            </a:r>
            <a:r>
              <a:rPr lang="ru-RU" dirty="0" smtClean="0">
                <a:latin typeface="Comic Sans MS" pitchFamily="66" charset="0"/>
              </a:rPr>
              <a:t>едят по-разному. Большой персик берут в левую руку и надрезают по кругу до косточки, затем разламывают. Косточку удаляют ножом. При еде отрезают от половинок кусочки. Абрикос гораздо меньше персика, поэтому его не разрезают на куски, а кладут по половинке сразу в рот. </a:t>
            </a:r>
          </a:p>
          <a:p>
            <a:endParaRPr lang="ru-RU" dirty="0"/>
          </a:p>
        </p:txBody>
      </p:sp>
      <p:pic>
        <p:nvPicPr>
          <p:cNvPr id="4" name="Рисунок 3" descr="abrikosy-nektariny-persiki-118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4048" y="2420888"/>
            <a:ext cx="3672408" cy="244827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ransition advClick="0" advTm="17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Как правильно есть фрукты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5554960" cy="4339864"/>
          </a:xfrm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Банан </a:t>
            </a:r>
            <a:r>
              <a:rPr lang="ru-RU" dirty="0" smtClean="0">
                <a:latin typeface="Comic Sans MS" pitchFamily="66" charset="0"/>
              </a:rPr>
              <a:t>берут левой рукой за низ и надрезают верх ножом так, чтобы было удобно снять с него кожуру. Так как длинный банан без кожуры может сломаться, его очищают сначала только до половины. Едят банан, держа его рукой. Кожуру банана складывают на тарелку. </a:t>
            </a:r>
          </a:p>
          <a:p>
            <a:endParaRPr lang="ru-RU" dirty="0"/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72200" y="4005064"/>
            <a:ext cx="2383036" cy="236258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ransition advClick="0" advTm="17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Как правильно есть фрукты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898776" cy="4846320"/>
          </a:xfrm>
          <a:ln w="571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Comic Sans MS" pitchFamily="66" charset="0"/>
              </a:rPr>
              <a:t>Апельсины и мандарины</a:t>
            </a:r>
            <a:r>
              <a:rPr lang="ru-RU" dirty="0" smtClean="0">
                <a:latin typeface="Comic Sans MS" pitchFamily="66" charset="0"/>
              </a:rPr>
              <a:t> едят подрезав кожуру и разделив мякоть на пять-шесть частей. От каждой из них постепенно отделяют по небольшой дольке. Таким образом, апельсин можно есть, не пользуясь вилкой и ножом</a:t>
            </a:r>
          </a:p>
          <a:p>
            <a:endParaRPr lang="ru-RU" dirty="0"/>
          </a:p>
        </p:txBody>
      </p:sp>
      <p:pic>
        <p:nvPicPr>
          <p:cNvPr id="4" name="Рисунок 3" descr="1322_3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60032" y="1772816"/>
            <a:ext cx="3062037" cy="450281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ransition advClick="0" advTm="17000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698</TotalTime>
  <Words>350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СТОЛОВЫЙ ЭТИКЕТ</vt:lpstr>
      <vt:lpstr>Как правильно есть блины</vt:lpstr>
      <vt:lpstr>Как правильно есть блины</vt:lpstr>
      <vt:lpstr>Как правильно есть блины</vt:lpstr>
      <vt:lpstr>Как правильно есть блины</vt:lpstr>
      <vt:lpstr>Как правильно есть фрукты</vt:lpstr>
      <vt:lpstr>Как правильно есть фрукты</vt:lpstr>
      <vt:lpstr>Как правильно есть фрукты</vt:lpstr>
      <vt:lpstr>Как правильно есть фрукты</vt:lpstr>
      <vt:lpstr>Как правильно есть ягоды</vt:lpstr>
      <vt:lpstr>Как правильно есть ягоды</vt:lpstr>
      <vt:lpstr>Как правильно есть компот</vt:lpstr>
      <vt:lpstr>Спасибо за внимание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СТОЛОВЫЙ ЭТИКЕТ</dc:title>
  <dc:creator>Пользователь Windows</dc:creator>
  <cp:lastModifiedBy>User</cp:lastModifiedBy>
  <cp:revision>78</cp:revision>
  <dcterms:created xsi:type="dcterms:W3CDTF">2016-04-12T21:20:20Z</dcterms:created>
  <dcterms:modified xsi:type="dcterms:W3CDTF">2023-07-13T07:58:04Z</dcterms:modified>
</cp:coreProperties>
</file>