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8" r:id="rId12"/>
    <p:sldId id="279" r:id="rId13"/>
    <p:sldId id="266" r:id="rId14"/>
    <p:sldId id="280" r:id="rId15"/>
    <p:sldId id="267" r:id="rId16"/>
    <p:sldId id="281" r:id="rId17"/>
    <p:sldId id="268" r:id="rId18"/>
    <p:sldId id="282" r:id="rId19"/>
    <p:sldId id="272" r:id="rId20"/>
    <p:sldId id="273" r:id="rId21"/>
    <p:sldId id="284" r:id="rId22"/>
    <p:sldId id="285" r:id="rId23"/>
    <p:sldId id="269" r:id="rId24"/>
    <p:sldId id="290" r:id="rId25"/>
    <p:sldId id="286" r:id="rId26"/>
    <p:sldId id="277"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80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3C388B4-DF8D-4FBD-A678-C5421C2FF4D8}" type="datetimeFigureOut">
              <a:rPr lang="ru-RU" smtClean="0"/>
              <a:pPr/>
              <a:t>13.07.2023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C340462-0FFE-4747-9E0E-EB05E118CC7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advClick="0" advTm="17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3C388B4-DF8D-4FBD-A678-C5421C2FF4D8}" type="datetimeFigureOut">
              <a:rPr lang="ru-RU" smtClean="0"/>
              <a:pPr/>
              <a:t>13.07.2023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C340462-0FFE-4747-9E0E-EB05E118CC7D}" type="slidenum">
              <a:rPr lang="ru-RU" smtClean="0"/>
              <a:pPr/>
              <a:t>‹#›</a:t>
            </a:fld>
            <a:endParaRPr lang="ru-RU"/>
          </a:p>
        </p:txBody>
      </p:sp>
    </p:spTree>
  </p:cSld>
  <p:clrMapOvr>
    <a:masterClrMapping/>
  </p:clrMapOvr>
  <p:transition advClick="0" advTm="17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3C388B4-DF8D-4FBD-A678-C5421C2FF4D8}" type="datetimeFigureOut">
              <a:rPr lang="ru-RU" smtClean="0"/>
              <a:pPr/>
              <a:t>13.07.2023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C340462-0FFE-4747-9E0E-EB05E118CC7D}" type="slidenum">
              <a:rPr lang="ru-RU" smtClean="0"/>
              <a:pPr/>
              <a:t>‹#›</a:t>
            </a:fld>
            <a:endParaRPr lang="ru-RU"/>
          </a:p>
        </p:txBody>
      </p:sp>
    </p:spTree>
  </p:cSld>
  <p:clrMapOvr>
    <a:masterClrMapping/>
  </p:clrMapOvr>
  <p:transition advClick="0" advTm="17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3C388B4-DF8D-4FBD-A678-C5421C2FF4D8}" type="datetimeFigureOut">
              <a:rPr lang="ru-RU" smtClean="0"/>
              <a:pPr/>
              <a:t>13.07.2023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C340462-0FFE-4747-9E0E-EB05E118CC7D}" type="slidenum">
              <a:rPr lang="ru-RU" smtClean="0"/>
              <a:pPr/>
              <a:t>‹#›</a:t>
            </a:fld>
            <a:endParaRPr lang="ru-RU"/>
          </a:p>
        </p:txBody>
      </p:sp>
    </p:spTree>
  </p:cSld>
  <p:clrMapOvr>
    <a:masterClrMapping/>
  </p:clrMapOvr>
  <p:transition advClick="0" advTm="17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3C388B4-DF8D-4FBD-A678-C5421C2FF4D8}" type="datetimeFigureOut">
              <a:rPr lang="ru-RU" smtClean="0"/>
              <a:pPr/>
              <a:t>13.07.2023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AC340462-0FFE-4747-9E0E-EB05E118CC7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advClick="0" advTm="17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3C388B4-DF8D-4FBD-A678-C5421C2FF4D8}" type="datetimeFigureOut">
              <a:rPr lang="ru-RU" smtClean="0"/>
              <a:pPr/>
              <a:t>13.07.2023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C340462-0FFE-4747-9E0E-EB05E118CC7D}" type="slidenum">
              <a:rPr lang="ru-RU" smtClean="0"/>
              <a:pPr/>
              <a:t>‹#›</a:t>
            </a:fld>
            <a:endParaRPr lang="ru-RU"/>
          </a:p>
        </p:txBody>
      </p:sp>
    </p:spTree>
  </p:cSld>
  <p:clrMapOvr>
    <a:masterClrMapping/>
  </p:clrMapOvr>
  <p:transition advClick="0" advTm="17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3C388B4-DF8D-4FBD-A678-C5421C2FF4D8}" type="datetimeFigureOut">
              <a:rPr lang="ru-RU" smtClean="0"/>
              <a:pPr/>
              <a:t>13.07.2023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C340462-0FFE-4747-9E0E-EB05E118CC7D}" type="slidenum">
              <a:rPr lang="ru-RU" smtClean="0"/>
              <a:pPr/>
              <a:t>‹#›</a:t>
            </a:fld>
            <a:endParaRPr lang="ru-RU"/>
          </a:p>
        </p:txBody>
      </p:sp>
    </p:spTree>
  </p:cSld>
  <p:clrMapOvr>
    <a:masterClrMapping/>
  </p:clrMapOvr>
  <p:transition advClick="0" advTm="17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3C388B4-DF8D-4FBD-A678-C5421C2FF4D8}" type="datetimeFigureOut">
              <a:rPr lang="ru-RU" smtClean="0"/>
              <a:pPr/>
              <a:t>13.07.2023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C340462-0FFE-4747-9E0E-EB05E118CC7D}" type="slidenum">
              <a:rPr lang="ru-RU" smtClean="0"/>
              <a:pPr/>
              <a:t>‹#›</a:t>
            </a:fld>
            <a:endParaRPr lang="ru-RU"/>
          </a:p>
        </p:txBody>
      </p:sp>
    </p:spTree>
  </p:cSld>
  <p:clrMapOvr>
    <a:masterClrMapping/>
  </p:clrMapOvr>
  <p:transition advClick="0" advTm="17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3C388B4-DF8D-4FBD-A678-C5421C2FF4D8}" type="datetimeFigureOut">
              <a:rPr lang="ru-RU" smtClean="0"/>
              <a:pPr/>
              <a:t>13.07.2023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AC340462-0FFE-4747-9E0E-EB05E118CC7D}" type="slidenum">
              <a:rPr lang="ru-RU" smtClean="0"/>
              <a:pPr/>
              <a:t>‹#›</a:t>
            </a:fld>
            <a:endParaRPr lang="ru-RU"/>
          </a:p>
        </p:txBody>
      </p:sp>
    </p:spTree>
  </p:cSld>
  <p:clrMapOvr>
    <a:masterClrMapping/>
  </p:clrMapOvr>
  <p:transition advClick="0" advTm="17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3C388B4-DF8D-4FBD-A678-C5421C2FF4D8}" type="datetimeFigureOut">
              <a:rPr lang="ru-RU" smtClean="0"/>
              <a:pPr/>
              <a:t>13.07.2023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C340462-0FFE-4747-9E0E-EB05E118CC7D}" type="slidenum">
              <a:rPr lang="ru-RU" smtClean="0"/>
              <a:pPr/>
              <a:t>‹#›</a:t>
            </a:fld>
            <a:endParaRPr lang="ru-RU"/>
          </a:p>
        </p:txBody>
      </p:sp>
    </p:spTree>
  </p:cSld>
  <p:clrMapOvr>
    <a:masterClrMapping/>
  </p:clrMapOvr>
  <p:transition advClick="0" advTm="17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3C388B4-DF8D-4FBD-A678-C5421C2FF4D8}" type="datetimeFigureOut">
              <a:rPr lang="ru-RU" smtClean="0"/>
              <a:pPr/>
              <a:t>13.07.2023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C340462-0FFE-4747-9E0E-EB05E118CC7D}"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advClick="0" advTm="17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3C388B4-DF8D-4FBD-A678-C5421C2FF4D8}" type="datetimeFigureOut">
              <a:rPr lang="ru-RU" smtClean="0"/>
              <a:pPr/>
              <a:t>13.07.2023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C340462-0FFE-4747-9E0E-EB05E118CC7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17000">
    <p:dissolv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good-menu.ru/carne/carne3.html" TargetMode="External"/><Relationship Id="rId13" Type="http://schemas.openxmlformats.org/officeDocument/2006/relationships/hyperlink" Target="http://prianoff.ru/pripravi/priprava-dlya-spagetti.html" TargetMode="External"/><Relationship Id="rId3" Type="http://schemas.openxmlformats.org/officeDocument/2006/relationships/hyperlink" Target="http://prostoest.ru/kak-pravilno-est-bliny/" TargetMode="External"/><Relationship Id="rId7" Type="http://schemas.openxmlformats.org/officeDocument/2006/relationships/hyperlink" Target="http://chroniclersarmani.blogspot.ru/2012/12/blog-post_2318.html" TargetMode="External"/><Relationship Id="rId12" Type="http://schemas.openxmlformats.org/officeDocument/2006/relationships/hyperlink" Target="http://lyky.ru/content/polezno-li-est-fruktovye-kostochki/" TargetMode="External"/><Relationship Id="rId2" Type="http://schemas.openxmlformats.org/officeDocument/2006/relationships/hyperlink" Target="http://www.softmixer.com/2011/02/blog-post_9948.html" TargetMode="External"/><Relationship Id="rId16" Type="http://schemas.openxmlformats.org/officeDocument/2006/relationships/hyperlink" Target="http://900igr.net/kartinki/tekhnologija/Pravila-povedenija-za-stolom/060-Pravila-upotreblenija-spagetti.html" TargetMode="External"/><Relationship Id="rId1" Type="http://schemas.openxmlformats.org/officeDocument/2006/relationships/slideLayout" Target="../slideLayouts/slideLayout2.xml"/><Relationship Id="rId6" Type="http://schemas.openxmlformats.org/officeDocument/2006/relationships/hyperlink" Target="http://woman-ville.ru/zdorove/zdorovoe-pitanie/vishnya-poleznye-svojstva-polza-i-vred-dlya-zdorovya.html" TargetMode="External"/><Relationship Id="rId11" Type="http://schemas.openxmlformats.org/officeDocument/2006/relationships/hyperlink" Target="http://kurskie-roditeli.ru/kak-prigotovit-kompot-iz-suxofruktov" TargetMode="External"/><Relationship Id="rId5" Type="http://schemas.openxmlformats.org/officeDocument/2006/relationships/hyperlink" Target="http://supercook.ru/za-28.html" TargetMode="External"/><Relationship Id="rId15" Type="http://schemas.openxmlformats.org/officeDocument/2006/relationships/hyperlink" Target="http://ru.dreamstime.com/&#1089;&#1090;&#1086;&#1082;&#1086;&#1074;&#1086;&#1077;-&#1080;&#1079;&#1086;&#1073;&#1088;&#1072;&#1078;&#1077;&#1085;&#1080;&#1077;-&#1088;&#1077;&#1073;&#1077;&#1085;&#1086;&#1082;-&#1080;&#1084;&#1077;&#1103;-&#1089;&#1087;&#1072;&#1075;&#1077;&#1090;&#1090;&#1080;-image7023421" TargetMode="External"/><Relationship Id="rId10" Type="http://schemas.openxmlformats.org/officeDocument/2006/relationships/hyperlink" Target="http://www.nastol.com.ua/download/32511/1600x1200/" TargetMode="External"/><Relationship Id="rId4" Type="http://schemas.openxmlformats.org/officeDocument/2006/relationships/hyperlink" Target="http://gotovim-v-gorshochke.com/blog/etiket-za-stolom-kak-pravilno-est-ribu-i-frukti.html" TargetMode="External"/><Relationship Id="rId9" Type="http://schemas.openxmlformats.org/officeDocument/2006/relationships/hyperlink" Target="http://www.pechenuka.ru/news/kurinye-nozhki-v-papilotkax-s-yablokami-recept/" TargetMode="External"/><Relationship Id="rId14" Type="http://schemas.openxmlformats.org/officeDocument/2006/relationships/hyperlink" Target="http://1001golos.ru/25512?from=ok&amp;sel=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533400"/>
            <a:ext cx="5105400" cy="2175520"/>
          </a:xfrm>
        </p:spPr>
        <p:txBody>
          <a:bodyPr/>
          <a:lstStyle/>
          <a:p>
            <a:r>
              <a:rPr lang="ru-RU" dirty="0" smtClean="0">
                <a:latin typeface="Comic Sans MS" pitchFamily="66" charset="0"/>
              </a:rPr>
              <a:t>СТОЛОВЫЙ ЭТИКЕТ</a:t>
            </a:r>
            <a:endParaRPr lang="ru-RU" dirty="0">
              <a:latin typeface="Comic Sans MS" pitchFamily="66" charset="0"/>
            </a:endParaRPr>
          </a:p>
        </p:txBody>
      </p:sp>
      <p:sp>
        <p:nvSpPr>
          <p:cNvPr id="3" name="Подзаголовок 2"/>
          <p:cNvSpPr>
            <a:spLocks noGrp="1"/>
          </p:cNvSpPr>
          <p:nvPr>
            <p:ph type="subTitle" idx="1"/>
          </p:nvPr>
        </p:nvSpPr>
        <p:spPr>
          <a:xfrm>
            <a:off x="3354442" y="3140968"/>
            <a:ext cx="5114778" cy="3168352"/>
          </a:xfrm>
        </p:spPr>
        <p:txBody>
          <a:bodyPr>
            <a:normAutofit/>
          </a:bodyPr>
          <a:lstStyle/>
          <a:p>
            <a:r>
              <a:rPr lang="ru-RU" sz="2600" dirty="0" smtClean="0">
                <a:latin typeface="Comic Sans MS" pitchFamily="66" charset="0"/>
              </a:rPr>
              <a:t>ПРАВИЛА УПОТРЕБЛЕНИЯ НЕКОТОРЫХ БЛЮД</a:t>
            </a:r>
          </a:p>
          <a:p>
            <a:r>
              <a:rPr lang="ru-RU" dirty="0" smtClean="0"/>
              <a:t>(ЧАСТЬ 1)</a:t>
            </a:r>
          </a:p>
          <a:p>
            <a:endParaRPr lang="ru-RU" dirty="0" smtClean="0"/>
          </a:p>
          <a:p>
            <a:endParaRPr lang="ru-RU" sz="1300" dirty="0">
              <a:latin typeface="Comic Sans MS" pitchFamily="66" charset="0"/>
            </a:endParaRPr>
          </a:p>
        </p:txBody>
      </p:sp>
    </p:spTree>
  </p:cSld>
  <p:clrMapOvr>
    <a:masterClrMapping/>
  </p:clrMapOvr>
  <p:transition advClick="0" advTm="17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курицу</a:t>
            </a:r>
            <a:endParaRPr lang="ru-RU" dirty="0">
              <a:latin typeface="Comic Sans MS" pitchFamily="66" charset="0"/>
            </a:endParaRPr>
          </a:p>
        </p:txBody>
      </p:sp>
      <p:sp>
        <p:nvSpPr>
          <p:cNvPr id="3" name="Содержимое 2"/>
          <p:cNvSpPr>
            <a:spLocks noGrp="1"/>
          </p:cNvSpPr>
          <p:nvPr>
            <p:ph idx="1"/>
          </p:nvPr>
        </p:nvSpPr>
        <p:spPr>
          <a:xfrm>
            <a:off x="457200" y="1609416"/>
            <a:ext cx="4402832" cy="2683680"/>
          </a:xfrm>
          <a:ln w="57150">
            <a:solidFill>
              <a:schemeClr val="bg2">
                <a:lumMod val="50000"/>
              </a:schemeClr>
            </a:solidFill>
          </a:ln>
        </p:spPr>
        <p:txBody>
          <a:bodyPr>
            <a:normAutofit/>
          </a:bodyPr>
          <a:lstStyle/>
          <a:p>
            <a:r>
              <a:rPr lang="ru-RU" dirty="0" smtClean="0">
                <a:latin typeface="Comic Sans MS" pitchFamily="66" charset="0"/>
              </a:rPr>
              <a:t>Филе, куриный рулет или котлету по-киевски едят вилкой и ножом, аккуратно отрезая аппетитный кусочек и сразу съедая.</a:t>
            </a:r>
          </a:p>
        </p:txBody>
      </p:sp>
      <p:pic>
        <p:nvPicPr>
          <p:cNvPr id="7" name="Рисунок 6" descr="carne3.jpg"/>
          <p:cNvPicPr>
            <a:picLocks noChangeAspect="1"/>
          </p:cNvPicPr>
          <p:nvPr/>
        </p:nvPicPr>
        <p:blipFill>
          <a:blip r:embed="rId2" cstate="screen"/>
          <a:stretch>
            <a:fillRect/>
          </a:stretch>
        </p:blipFill>
        <p:spPr>
          <a:xfrm>
            <a:off x="5652120" y="1988840"/>
            <a:ext cx="3001516" cy="2061041"/>
          </a:xfrm>
          <a:prstGeom prst="rect">
            <a:avLst/>
          </a:prstGeom>
          <a:ln w="57150">
            <a:solidFill>
              <a:schemeClr val="accent1"/>
            </a:solidFill>
          </a:ln>
        </p:spPr>
      </p:pic>
      <p:pic>
        <p:nvPicPr>
          <p:cNvPr id="8" name="Рисунок 7" descr="chicken_kiev-xxl.jpg"/>
          <p:cNvPicPr>
            <a:picLocks noChangeAspect="1"/>
          </p:cNvPicPr>
          <p:nvPr/>
        </p:nvPicPr>
        <p:blipFill>
          <a:blip r:embed="rId3" cstate="screen"/>
          <a:stretch>
            <a:fillRect/>
          </a:stretch>
        </p:blipFill>
        <p:spPr>
          <a:xfrm>
            <a:off x="5364088" y="4365104"/>
            <a:ext cx="3384376" cy="2168629"/>
          </a:xfrm>
          <a:prstGeom prst="rect">
            <a:avLst/>
          </a:prstGeom>
          <a:ln w="57150">
            <a:solidFill>
              <a:schemeClr val="accent1"/>
            </a:solidFill>
          </a:ln>
        </p:spPr>
      </p:pic>
      <p:pic>
        <p:nvPicPr>
          <p:cNvPr id="9" name="Рисунок 8" descr="139dd97180403dc14531dbd0719a7c4e.jpg"/>
          <p:cNvPicPr>
            <a:picLocks noChangeAspect="1"/>
          </p:cNvPicPr>
          <p:nvPr/>
        </p:nvPicPr>
        <p:blipFill>
          <a:blip r:embed="rId4" cstate="screen"/>
          <a:stretch>
            <a:fillRect/>
          </a:stretch>
        </p:blipFill>
        <p:spPr>
          <a:xfrm>
            <a:off x="1259632" y="4509120"/>
            <a:ext cx="3554338" cy="1997783"/>
          </a:xfrm>
          <a:prstGeom prst="rect">
            <a:avLst/>
          </a:prstGeom>
          <a:ln w="57150">
            <a:solidFill>
              <a:schemeClr val="accent1"/>
            </a:solidFill>
          </a:ln>
        </p:spPr>
      </p:pic>
    </p:spTree>
  </p:cSld>
  <p:clrMapOvr>
    <a:masterClrMapping/>
  </p:clrMapOvr>
  <p:transition advClick="0" advTm="17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курицу</a:t>
            </a:r>
            <a:endParaRPr lang="ru-RU" dirty="0"/>
          </a:p>
        </p:txBody>
      </p:sp>
      <p:sp>
        <p:nvSpPr>
          <p:cNvPr id="3" name="Содержимое 2"/>
          <p:cNvSpPr>
            <a:spLocks noGrp="1"/>
          </p:cNvSpPr>
          <p:nvPr>
            <p:ph idx="1"/>
          </p:nvPr>
        </p:nvSpPr>
        <p:spPr>
          <a:xfrm>
            <a:off x="457200" y="1609416"/>
            <a:ext cx="7355160" cy="2467656"/>
          </a:xfrm>
          <a:ln w="57150">
            <a:solidFill>
              <a:schemeClr val="accent1"/>
            </a:solidFill>
          </a:ln>
        </p:spPr>
        <p:txBody>
          <a:bodyPr/>
          <a:lstStyle/>
          <a:p>
            <a:r>
              <a:rPr lang="ru-RU" dirty="0" smtClean="0">
                <a:latin typeface="Comic Sans MS" pitchFamily="66" charset="0"/>
              </a:rPr>
              <a:t>Кусочки цельной курицы с кожицей и с костями также едят вилкой и ножом – сначала снимают с помощью приборов кожицу, затем отрезают маленькие кусочки и сразу съедают.</a:t>
            </a:r>
          </a:p>
        </p:txBody>
      </p:sp>
      <p:pic>
        <p:nvPicPr>
          <p:cNvPr id="4" name="Рисунок 3" descr="Chicken food wallpaper 13 2560x1440.jpg"/>
          <p:cNvPicPr>
            <a:picLocks noChangeAspect="1"/>
          </p:cNvPicPr>
          <p:nvPr/>
        </p:nvPicPr>
        <p:blipFill>
          <a:blip r:embed="rId2" cstate="screen"/>
          <a:stretch>
            <a:fillRect/>
          </a:stretch>
        </p:blipFill>
        <p:spPr>
          <a:xfrm>
            <a:off x="3923928" y="4293096"/>
            <a:ext cx="3840427" cy="2160240"/>
          </a:xfrm>
          <a:prstGeom prst="rect">
            <a:avLst/>
          </a:prstGeom>
          <a:ln w="57150">
            <a:solidFill>
              <a:schemeClr val="accent1"/>
            </a:solidFill>
          </a:ln>
        </p:spPr>
      </p:pic>
      <p:pic>
        <p:nvPicPr>
          <p:cNvPr id="5" name="Рисунок 4" descr="hrustyaschie-kryilyishki.2.jpg"/>
          <p:cNvPicPr>
            <a:picLocks noChangeAspect="1"/>
          </p:cNvPicPr>
          <p:nvPr/>
        </p:nvPicPr>
        <p:blipFill>
          <a:blip r:embed="rId3" cstate="screen"/>
          <a:stretch>
            <a:fillRect/>
          </a:stretch>
        </p:blipFill>
        <p:spPr>
          <a:xfrm>
            <a:off x="467544" y="4293096"/>
            <a:ext cx="3249002" cy="2160240"/>
          </a:xfrm>
          <a:prstGeom prst="rect">
            <a:avLst/>
          </a:prstGeom>
          <a:ln w="57150">
            <a:solidFill>
              <a:schemeClr val="accent1"/>
            </a:solidFill>
          </a:ln>
        </p:spPr>
      </p:pic>
    </p:spTree>
  </p:cSld>
  <p:clrMapOvr>
    <a:masterClrMapping/>
  </p:clrMapOvr>
  <p:transition advClick="0" advTm="17000">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курицу</a:t>
            </a:r>
            <a:endParaRPr lang="ru-RU" dirty="0"/>
          </a:p>
        </p:txBody>
      </p:sp>
      <p:sp>
        <p:nvSpPr>
          <p:cNvPr id="3" name="Содержимое 2"/>
          <p:cNvSpPr>
            <a:spLocks noGrp="1"/>
          </p:cNvSpPr>
          <p:nvPr>
            <p:ph idx="1"/>
          </p:nvPr>
        </p:nvSpPr>
        <p:spPr>
          <a:xfrm>
            <a:off x="457200" y="1609416"/>
            <a:ext cx="5122912" cy="4483880"/>
          </a:xfrm>
          <a:ln w="57150">
            <a:solidFill>
              <a:schemeClr val="accent1"/>
            </a:solidFill>
          </a:ln>
        </p:spPr>
        <p:txBody>
          <a:bodyPr>
            <a:normAutofit/>
          </a:bodyPr>
          <a:lstStyle/>
          <a:p>
            <a:r>
              <a:rPr lang="ru-RU" dirty="0" smtClean="0">
                <a:latin typeface="Comic Sans MS" pitchFamily="66" charset="0"/>
              </a:rPr>
              <a:t>Помогать себе руками можно только если попалась ножка. Ее нужно осторожно придерживать пальцами за косточку или бумажную папильотку, отрезая кусочек.</a:t>
            </a:r>
          </a:p>
          <a:p>
            <a:r>
              <a:rPr lang="ru-RU" dirty="0" smtClean="0">
                <a:latin typeface="Comic Sans MS" pitchFamily="66" charset="0"/>
              </a:rPr>
              <a:t>Грызть и обгладывать косточки совершенно не допустимо</a:t>
            </a:r>
          </a:p>
          <a:p>
            <a:endParaRPr lang="ru-RU" dirty="0"/>
          </a:p>
        </p:txBody>
      </p:sp>
      <p:pic>
        <p:nvPicPr>
          <p:cNvPr id="5" name="Рисунок 4" descr="r6344.jpg"/>
          <p:cNvPicPr>
            <a:picLocks noChangeAspect="1"/>
          </p:cNvPicPr>
          <p:nvPr/>
        </p:nvPicPr>
        <p:blipFill>
          <a:blip r:embed="rId2" cstate="screen"/>
          <a:stretch>
            <a:fillRect/>
          </a:stretch>
        </p:blipFill>
        <p:spPr>
          <a:xfrm>
            <a:off x="6012160" y="4149080"/>
            <a:ext cx="2845405" cy="1887452"/>
          </a:xfrm>
          <a:prstGeom prst="rect">
            <a:avLst/>
          </a:prstGeom>
          <a:ln w="57150">
            <a:solidFill>
              <a:schemeClr val="accent1"/>
            </a:solidFill>
          </a:ln>
        </p:spPr>
      </p:pic>
      <p:pic>
        <p:nvPicPr>
          <p:cNvPr id="6" name="Рисунок 5" descr="kurinye-nozhki-v-papilotkax-s-yablokami-1-500pech.jpg"/>
          <p:cNvPicPr>
            <a:picLocks noChangeAspect="1"/>
          </p:cNvPicPr>
          <p:nvPr/>
        </p:nvPicPr>
        <p:blipFill>
          <a:blip r:embed="rId3" cstate="screen"/>
          <a:stretch>
            <a:fillRect/>
          </a:stretch>
        </p:blipFill>
        <p:spPr>
          <a:xfrm>
            <a:off x="6012160" y="1628800"/>
            <a:ext cx="2784309" cy="2088232"/>
          </a:xfrm>
          <a:prstGeom prst="rect">
            <a:avLst/>
          </a:prstGeom>
          <a:ln w="57150">
            <a:solidFill>
              <a:schemeClr val="accent1"/>
            </a:solidFill>
          </a:ln>
        </p:spPr>
      </p:pic>
    </p:spTree>
  </p:cSld>
  <p:clrMapOvr>
    <a:masterClrMapping/>
  </p:clrMapOvr>
  <p:transition advClick="0" advTm="17000">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колбасу, ветчину, сосиски</a:t>
            </a:r>
            <a:endParaRPr lang="ru-RU" dirty="0">
              <a:latin typeface="Comic Sans MS" pitchFamily="66" charset="0"/>
            </a:endParaRPr>
          </a:p>
        </p:txBody>
      </p:sp>
      <p:sp>
        <p:nvSpPr>
          <p:cNvPr id="3" name="Содержимое 2"/>
          <p:cNvSpPr>
            <a:spLocks noGrp="1"/>
          </p:cNvSpPr>
          <p:nvPr>
            <p:ph idx="1"/>
          </p:nvPr>
        </p:nvSpPr>
        <p:spPr>
          <a:xfrm>
            <a:off x="467544" y="1609416"/>
            <a:ext cx="5328592" cy="4267856"/>
          </a:xfrm>
          <a:ln w="57150">
            <a:solidFill>
              <a:schemeClr val="accent1"/>
            </a:solidFill>
          </a:ln>
        </p:spPr>
        <p:txBody>
          <a:bodyPr>
            <a:normAutofit fontScale="92500"/>
          </a:bodyPr>
          <a:lstStyle/>
          <a:p>
            <a:r>
              <a:rPr lang="ru-RU" b="1" dirty="0" smtClean="0">
                <a:latin typeface="Comic Sans MS" pitchFamily="66" charset="0"/>
              </a:rPr>
              <a:t>Колбасы и ветчину </a:t>
            </a:r>
            <a:r>
              <a:rPr lang="ru-RU" dirty="0" smtClean="0">
                <a:latin typeface="Comic Sans MS" pitchFamily="66" charset="0"/>
              </a:rPr>
              <a:t>подают на стол нарезанными ломтиками; кожица должна быть предварительно снята. Ломтики кладут на свою тарелку вилкой, находящейся у общего блюда. </a:t>
            </a:r>
            <a:br>
              <a:rPr lang="ru-RU" dirty="0" smtClean="0">
                <a:latin typeface="Comic Sans MS" pitchFamily="66" charset="0"/>
              </a:rPr>
            </a:br>
            <a:r>
              <a:rPr lang="ru-RU" dirty="0" smtClean="0">
                <a:latin typeface="Comic Sans MS" pitchFamily="66" charset="0"/>
              </a:rPr>
              <a:t>Если у колбасы или ветчины кожица не очищена, ее обрезают ножом, придерживая ломтик вилкой на своей тарелке. </a:t>
            </a:r>
          </a:p>
        </p:txBody>
      </p:sp>
      <p:pic>
        <p:nvPicPr>
          <p:cNvPr id="4" name="Рисунок 3" descr="1efa68095bfe6f543d2d4b12586.jpg"/>
          <p:cNvPicPr>
            <a:picLocks noChangeAspect="1"/>
          </p:cNvPicPr>
          <p:nvPr/>
        </p:nvPicPr>
        <p:blipFill>
          <a:blip r:embed="rId2" cstate="screen"/>
          <a:stretch>
            <a:fillRect/>
          </a:stretch>
        </p:blipFill>
        <p:spPr>
          <a:xfrm>
            <a:off x="6012160" y="3717032"/>
            <a:ext cx="2795803" cy="2096852"/>
          </a:xfrm>
          <a:prstGeom prst="rect">
            <a:avLst/>
          </a:prstGeom>
          <a:ln w="57150">
            <a:solidFill>
              <a:schemeClr val="accent1"/>
            </a:solidFill>
          </a:ln>
        </p:spPr>
      </p:pic>
      <p:pic>
        <p:nvPicPr>
          <p:cNvPr id="6" name="Рисунок 5" descr="1284905558_vetchina.jpg"/>
          <p:cNvPicPr>
            <a:picLocks noChangeAspect="1"/>
          </p:cNvPicPr>
          <p:nvPr/>
        </p:nvPicPr>
        <p:blipFill>
          <a:blip r:embed="rId3" cstate="screen"/>
          <a:stretch>
            <a:fillRect/>
          </a:stretch>
        </p:blipFill>
        <p:spPr>
          <a:xfrm>
            <a:off x="6012160" y="1628800"/>
            <a:ext cx="2808312" cy="1870336"/>
          </a:xfrm>
          <a:prstGeom prst="rect">
            <a:avLst/>
          </a:prstGeom>
          <a:ln w="57150">
            <a:solidFill>
              <a:schemeClr val="accent1"/>
            </a:solidFill>
          </a:ln>
        </p:spPr>
      </p:pic>
    </p:spTree>
  </p:cSld>
  <p:clrMapOvr>
    <a:masterClrMapping/>
  </p:clrMapOvr>
  <p:transition advClick="0" advTm="17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колбасу, ветчину, сосиски</a:t>
            </a:r>
            <a:endParaRPr lang="ru-RU" dirty="0"/>
          </a:p>
        </p:txBody>
      </p:sp>
      <p:sp>
        <p:nvSpPr>
          <p:cNvPr id="3" name="Содержимое 2"/>
          <p:cNvSpPr>
            <a:spLocks noGrp="1"/>
          </p:cNvSpPr>
          <p:nvPr>
            <p:ph idx="1"/>
          </p:nvPr>
        </p:nvSpPr>
        <p:spPr>
          <a:xfrm>
            <a:off x="457200" y="1609416"/>
            <a:ext cx="7239000" cy="2971712"/>
          </a:xfrm>
          <a:ln w="57150">
            <a:solidFill>
              <a:schemeClr val="accent1"/>
            </a:solidFill>
          </a:ln>
        </p:spPr>
        <p:txBody>
          <a:bodyPr/>
          <a:lstStyle/>
          <a:p>
            <a:r>
              <a:rPr lang="ru-RU" dirty="0" smtClean="0">
                <a:latin typeface="Comic Sans MS" pitchFamily="66" charset="0"/>
              </a:rPr>
              <a:t>У поданных на стол </a:t>
            </a:r>
            <a:r>
              <a:rPr lang="ru-RU" b="1" dirty="0" smtClean="0">
                <a:latin typeface="Comic Sans MS" pitchFamily="66" charset="0"/>
              </a:rPr>
              <a:t>горячих колбасок «</a:t>
            </a:r>
            <a:r>
              <a:rPr lang="ru-RU" b="1" dirty="0" err="1" smtClean="0">
                <a:latin typeface="Comic Sans MS" pitchFamily="66" charset="0"/>
              </a:rPr>
              <a:t>шпикачек</a:t>
            </a:r>
            <a:r>
              <a:rPr lang="ru-RU" b="1" dirty="0" smtClean="0">
                <a:latin typeface="Comic Sans MS" pitchFamily="66" charset="0"/>
              </a:rPr>
              <a:t>» </a:t>
            </a:r>
            <a:r>
              <a:rPr lang="ru-RU" dirty="0" smtClean="0">
                <a:latin typeface="Comic Sans MS" pitchFamily="66" charset="0"/>
              </a:rPr>
              <a:t>всю шкурку сразу не снимают, а делают это постепенно, по мере еды. Так </a:t>
            </a:r>
            <a:r>
              <a:rPr lang="ru-RU" dirty="0" err="1" smtClean="0">
                <a:latin typeface="Comic Sans MS" pitchFamily="66" charset="0"/>
              </a:rPr>
              <a:t>шпикачка</a:t>
            </a:r>
            <a:r>
              <a:rPr lang="ru-RU" dirty="0" smtClean="0">
                <a:latin typeface="Comic Sans MS" pitchFamily="66" charset="0"/>
              </a:rPr>
              <a:t> дольше сохраняется горячей. У тонких колбас, таких, как сосиски и охотничья колбаса, шкурку не снимают</a:t>
            </a:r>
            <a:r>
              <a:rPr lang="ru-RU" dirty="0" smtClean="0"/>
              <a:t>.</a:t>
            </a:r>
            <a:endParaRPr lang="ru-RU" dirty="0"/>
          </a:p>
        </p:txBody>
      </p:sp>
      <p:pic>
        <p:nvPicPr>
          <p:cNvPr id="4" name="Рисунок 3" descr="7399_original.jpeg"/>
          <p:cNvPicPr>
            <a:picLocks noChangeAspect="1"/>
          </p:cNvPicPr>
          <p:nvPr/>
        </p:nvPicPr>
        <p:blipFill>
          <a:blip r:embed="rId2" cstate="screen"/>
          <a:stretch>
            <a:fillRect/>
          </a:stretch>
        </p:blipFill>
        <p:spPr>
          <a:xfrm>
            <a:off x="755576" y="4725144"/>
            <a:ext cx="2960342" cy="1514674"/>
          </a:xfrm>
          <a:prstGeom prst="rect">
            <a:avLst/>
          </a:prstGeom>
          <a:ln w="57150">
            <a:solidFill>
              <a:schemeClr val="accent1"/>
            </a:solidFill>
          </a:ln>
        </p:spPr>
      </p:pic>
      <p:pic>
        <p:nvPicPr>
          <p:cNvPr id="5" name="Рисунок 4" descr="kolbaski-gril.jpeg"/>
          <p:cNvPicPr>
            <a:picLocks noChangeAspect="1"/>
          </p:cNvPicPr>
          <p:nvPr/>
        </p:nvPicPr>
        <p:blipFill>
          <a:blip r:embed="rId3" cstate="screen"/>
          <a:stretch>
            <a:fillRect/>
          </a:stretch>
        </p:blipFill>
        <p:spPr>
          <a:xfrm>
            <a:off x="6156176" y="4725144"/>
            <a:ext cx="2707194" cy="1512168"/>
          </a:xfrm>
          <a:prstGeom prst="rect">
            <a:avLst/>
          </a:prstGeom>
          <a:ln w="57150">
            <a:solidFill>
              <a:schemeClr val="accent1"/>
            </a:solidFill>
          </a:ln>
        </p:spPr>
      </p:pic>
      <p:pic>
        <p:nvPicPr>
          <p:cNvPr id="6" name="Рисунок 5" descr="r23828_large.jpg"/>
          <p:cNvPicPr>
            <a:picLocks noChangeAspect="1"/>
          </p:cNvPicPr>
          <p:nvPr/>
        </p:nvPicPr>
        <p:blipFill>
          <a:blip r:embed="rId4" cstate="screen"/>
          <a:stretch>
            <a:fillRect/>
          </a:stretch>
        </p:blipFill>
        <p:spPr>
          <a:xfrm>
            <a:off x="3923928" y="4725144"/>
            <a:ext cx="2040227" cy="1530170"/>
          </a:xfrm>
          <a:prstGeom prst="rect">
            <a:avLst/>
          </a:prstGeom>
          <a:ln w="57150">
            <a:solidFill>
              <a:schemeClr val="accent1"/>
            </a:solidFill>
          </a:ln>
        </p:spPr>
      </p:pic>
    </p:spTree>
  </p:cSld>
  <p:clrMapOvr>
    <a:masterClrMapping/>
  </p:clrMapOvr>
  <p:transition advClick="0" advTm="17000">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рыбу</a:t>
            </a:r>
            <a:endParaRPr lang="ru-RU" dirty="0">
              <a:latin typeface="Comic Sans MS" pitchFamily="66" charset="0"/>
            </a:endParaRPr>
          </a:p>
        </p:txBody>
      </p:sp>
      <p:sp>
        <p:nvSpPr>
          <p:cNvPr id="3" name="Содержимое 2"/>
          <p:cNvSpPr>
            <a:spLocks noGrp="1"/>
          </p:cNvSpPr>
          <p:nvPr>
            <p:ph idx="1"/>
          </p:nvPr>
        </p:nvSpPr>
        <p:spPr>
          <a:xfrm>
            <a:off x="457200" y="1609416"/>
            <a:ext cx="7239000" cy="2683680"/>
          </a:xfrm>
          <a:ln w="57150">
            <a:solidFill>
              <a:schemeClr val="accent1"/>
            </a:solidFill>
          </a:ln>
        </p:spPr>
        <p:txBody>
          <a:bodyPr>
            <a:normAutofit fontScale="77500" lnSpcReduction="20000"/>
          </a:bodyPr>
          <a:lstStyle/>
          <a:p>
            <a:r>
              <a:rPr lang="ru-RU" b="1" dirty="0" smtClean="0">
                <a:latin typeface="Comic Sans MS" pitchFamily="66" charset="0"/>
              </a:rPr>
              <a:t>Рыбу в горячем виде (судак, лещ, карп) </a:t>
            </a:r>
            <a:r>
              <a:rPr lang="ru-RU" dirty="0" smtClean="0">
                <a:latin typeface="Comic Sans MS" pitchFamily="66" charset="0"/>
              </a:rPr>
              <a:t>принято есть при помощи специального прибора, чтобы не подрезать кости. У тупого лезвия ножа этого прибора </a:t>
            </a:r>
            <a:r>
              <a:rPr lang="ru-RU" dirty="0" err="1" smtClean="0">
                <a:latin typeface="Comic Sans MS" pitchFamily="66" charset="0"/>
              </a:rPr>
              <a:t>лопатообразная</a:t>
            </a:r>
            <a:r>
              <a:rPr lang="ru-RU" dirty="0" smtClean="0">
                <a:latin typeface="Comic Sans MS" pitchFamily="66" charset="0"/>
              </a:rPr>
              <a:t> форма, а у вилки — четыре зубца. Если таких приборов нет, можно есть рыбу при помощи двух вилок. Едят рыбу и одной вилкой, держа ее в правой руке и помогая себе кусочком хлеба в левой руке. Кости с помощью вилки складываются на край тарелки или на предназначенное для этой цели блюдечко или тарелочку. </a:t>
            </a:r>
          </a:p>
        </p:txBody>
      </p:sp>
      <p:pic>
        <p:nvPicPr>
          <p:cNvPr id="4" name="Рисунок 3" descr="19-030044.jpg"/>
          <p:cNvPicPr>
            <a:picLocks noChangeAspect="1"/>
          </p:cNvPicPr>
          <p:nvPr/>
        </p:nvPicPr>
        <p:blipFill>
          <a:blip r:embed="rId2" cstate="screen"/>
          <a:stretch>
            <a:fillRect/>
          </a:stretch>
        </p:blipFill>
        <p:spPr>
          <a:xfrm>
            <a:off x="539552" y="4653136"/>
            <a:ext cx="3096344" cy="1962308"/>
          </a:xfrm>
          <a:prstGeom prst="rect">
            <a:avLst/>
          </a:prstGeom>
          <a:ln w="57150">
            <a:solidFill>
              <a:schemeClr val="accent1"/>
            </a:solidFill>
          </a:ln>
        </p:spPr>
      </p:pic>
      <p:pic>
        <p:nvPicPr>
          <p:cNvPr id="8" name="Рисунок 7" descr="sishimi.jpg"/>
          <p:cNvPicPr>
            <a:picLocks noChangeAspect="1"/>
          </p:cNvPicPr>
          <p:nvPr/>
        </p:nvPicPr>
        <p:blipFill>
          <a:blip r:embed="rId3" cstate="screen"/>
          <a:stretch>
            <a:fillRect/>
          </a:stretch>
        </p:blipFill>
        <p:spPr>
          <a:xfrm>
            <a:off x="4860032" y="4581128"/>
            <a:ext cx="2808312" cy="2015037"/>
          </a:xfrm>
          <a:prstGeom prst="rect">
            <a:avLst/>
          </a:prstGeom>
          <a:ln w="57150">
            <a:solidFill>
              <a:schemeClr val="accent1"/>
            </a:solidFill>
          </a:ln>
        </p:spPr>
      </p:pic>
    </p:spTree>
  </p:cSld>
  <p:clrMapOvr>
    <a:masterClrMapping/>
  </p:clrMapOvr>
  <p:transition advClick="0" advTm="17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рыбу</a:t>
            </a:r>
            <a:endParaRPr lang="ru-RU" dirty="0"/>
          </a:p>
        </p:txBody>
      </p:sp>
      <p:sp>
        <p:nvSpPr>
          <p:cNvPr id="3" name="Содержимое 2"/>
          <p:cNvSpPr>
            <a:spLocks noGrp="1"/>
          </p:cNvSpPr>
          <p:nvPr>
            <p:ph idx="1"/>
          </p:nvPr>
        </p:nvSpPr>
        <p:spPr>
          <a:xfrm>
            <a:off x="457200" y="1609416"/>
            <a:ext cx="7239000" cy="2323640"/>
          </a:xfrm>
          <a:ln w="57150">
            <a:solidFill>
              <a:schemeClr val="accent1"/>
            </a:solidFill>
          </a:ln>
        </p:spPr>
        <p:txBody>
          <a:bodyPr/>
          <a:lstStyle/>
          <a:p>
            <a:r>
              <a:rPr lang="ru-RU" b="1" dirty="0" smtClean="0">
                <a:latin typeface="Comic Sans MS" pitchFamily="66" charset="0"/>
              </a:rPr>
              <a:t>Рыбную гастрономию — бок белуги, осетрину, семгу и другие рыбы</a:t>
            </a:r>
            <a:r>
              <a:rPr lang="ru-RU" dirty="0" smtClean="0">
                <a:latin typeface="Comic Sans MS" pitchFamily="66" charset="0"/>
              </a:rPr>
              <a:t> — режут острым закусочным ножом. Осетрину, белугу, севрюгу отварную и горячего копчения едят только вилкой. </a:t>
            </a:r>
          </a:p>
          <a:p>
            <a:endParaRPr lang="ru-RU" dirty="0"/>
          </a:p>
        </p:txBody>
      </p:sp>
      <p:pic>
        <p:nvPicPr>
          <p:cNvPr id="4" name="Рисунок 3" descr="finland-kuhnja-b.jpg"/>
          <p:cNvPicPr>
            <a:picLocks noChangeAspect="1"/>
          </p:cNvPicPr>
          <p:nvPr/>
        </p:nvPicPr>
        <p:blipFill>
          <a:blip r:embed="rId2" cstate="screen"/>
          <a:stretch>
            <a:fillRect/>
          </a:stretch>
        </p:blipFill>
        <p:spPr>
          <a:xfrm>
            <a:off x="827584" y="4149080"/>
            <a:ext cx="2679204" cy="2023807"/>
          </a:xfrm>
          <a:prstGeom prst="rect">
            <a:avLst/>
          </a:prstGeom>
          <a:ln w="57150">
            <a:solidFill>
              <a:schemeClr val="accent1"/>
            </a:solidFill>
          </a:ln>
        </p:spPr>
      </p:pic>
      <p:pic>
        <p:nvPicPr>
          <p:cNvPr id="5" name="Рисунок 4" descr="ryba_myaso_kopchenyy_narezka_89619_2560x1440.jpg"/>
          <p:cNvPicPr>
            <a:picLocks noChangeAspect="1"/>
          </p:cNvPicPr>
          <p:nvPr/>
        </p:nvPicPr>
        <p:blipFill>
          <a:blip r:embed="rId3" cstate="screen"/>
          <a:stretch>
            <a:fillRect/>
          </a:stretch>
        </p:blipFill>
        <p:spPr>
          <a:xfrm>
            <a:off x="3995936" y="4149080"/>
            <a:ext cx="3584398" cy="2016224"/>
          </a:xfrm>
          <a:prstGeom prst="rect">
            <a:avLst/>
          </a:prstGeom>
          <a:ln w="57150">
            <a:solidFill>
              <a:schemeClr val="accent1"/>
            </a:solidFill>
          </a:ln>
        </p:spPr>
      </p:pic>
    </p:spTree>
  </p:cSld>
  <p:clrMapOvr>
    <a:masterClrMapping/>
  </p:clrMapOvr>
  <p:transition advClick="0" advTm="17000">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картофель и овощи</a:t>
            </a:r>
            <a:endParaRPr lang="ru-RU" dirty="0">
              <a:latin typeface="Comic Sans MS" pitchFamily="66" charset="0"/>
            </a:endParaRPr>
          </a:p>
        </p:txBody>
      </p:sp>
      <p:sp>
        <p:nvSpPr>
          <p:cNvPr id="3" name="Содержимое 2"/>
          <p:cNvSpPr>
            <a:spLocks noGrp="1"/>
          </p:cNvSpPr>
          <p:nvPr>
            <p:ph idx="1"/>
          </p:nvPr>
        </p:nvSpPr>
        <p:spPr>
          <a:xfrm>
            <a:off x="755576" y="1628800"/>
            <a:ext cx="5184576" cy="4032448"/>
          </a:xfrm>
          <a:ln w="57150">
            <a:solidFill>
              <a:schemeClr val="accent1"/>
            </a:solidFill>
          </a:ln>
        </p:spPr>
        <p:txBody>
          <a:bodyPr>
            <a:normAutofit lnSpcReduction="10000"/>
          </a:bodyPr>
          <a:lstStyle/>
          <a:p>
            <a:r>
              <a:rPr lang="ru-RU" b="1" dirty="0" smtClean="0">
                <a:latin typeface="Comic Sans MS" pitchFamily="66" charset="0"/>
              </a:rPr>
              <a:t>Картофель и овощи, </a:t>
            </a:r>
            <a:r>
              <a:rPr lang="ru-RU" dirty="0" smtClean="0">
                <a:latin typeface="Comic Sans MS" pitchFamily="66" charset="0"/>
              </a:rPr>
              <a:t>как и прочую мягкую пищу, не режут ножом, а расчленяют на кусочки вилкой, находящейся в левой руке, нож только придерживает картофель. Нарезают лишь поджаристую кожицу картофеля, так как она тверда для вилки. </a:t>
            </a:r>
          </a:p>
          <a:p>
            <a:endParaRPr lang="ru-RU" dirty="0"/>
          </a:p>
        </p:txBody>
      </p:sp>
      <p:pic>
        <p:nvPicPr>
          <p:cNvPr id="4" name="Рисунок 3" descr="kartofel-.jpg"/>
          <p:cNvPicPr>
            <a:picLocks noChangeAspect="1"/>
          </p:cNvPicPr>
          <p:nvPr/>
        </p:nvPicPr>
        <p:blipFill>
          <a:blip r:embed="rId2" cstate="screen"/>
          <a:stretch>
            <a:fillRect/>
          </a:stretch>
        </p:blipFill>
        <p:spPr>
          <a:xfrm>
            <a:off x="6516216" y="1628800"/>
            <a:ext cx="2376264" cy="1673251"/>
          </a:xfrm>
          <a:prstGeom prst="rect">
            <a:avLst/>
          </a:prstGeom>
          <a:ln w="57150">
            <a:solidFill>
              <a:schemeClr val="accent1"/>
            </a:solidFill>
          </a:ln>
        </p:spPr>
      </p:pic>
      <p:pic>
        <p:nvPicPr>
          <p:cNvPr id="7" name="Рисунок 6" descr="h-diaita-ths-krish-kotopoulo-mprokolo-karota.jpeg"/>
          <p:cNvPicPr>
            <a:picLocks noChangeAspect="1"/>
          </p:cNvPicPr>
          <p:nvPr/>
        </p:nvPicPr>
        <p:blipFill>
          <a:blip r:embed="rId3" cstate="screen"/>
          <a:stretch>
            <a:fillRect/>
          </a:stretch>
        </p:blipFill>
        <p:spPr>
          <a:xfrm>
            <a:off x="6516216" y="3789040"/>
            <a:ext cx="2520281" cy="1798740"/>
          </a:xfrm>
          <a:prstGeom prst="rect">
            <a:avLst/>
          </a:prstGeom>
          <a:ln w="57150">
            <a:solidFill>
              <a:schemeClr val="accent1"/>
            </a:solidFill>
          </a:ln>
        </p:spPr>
      </p:pic>
    </p:spTree>
  </p:cSld>
  <p:clrMapOvr>
    <a:masterClrMapping/>
  </p:clrMapOvr>
  <p:transition advClick="0" advTm="17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картофель и овощи</a:t>
            </a:r>
            <a:endParaRPr lang="ru-RU" dirty="0"/>
          </a:p>
        </p:txBody>
      </p:sp>
      <p:sp>
        <p:nvSpPr>
          <p:cNvPr id="3" name="Содержимое 2"/>
          <p:cNvSpPr>
            <a:spLocks noGrp="1"/>
          </p:cNvSpPr>
          <p:nvPr>
            <p:ph idx="1"/>
          </p:nvPr>
        </p:nvSpPr>
        <p:spPr>
          <a:xfrm>
            <a:off x="457200" y="1609416"/>
            <a:ext cx="5554960" cy="4195848"/>
          </a:xfrm>
          <a:ln w="57150">
            <a:solidFill>
              <a:schemeClr val="accent1"/>
            </a:solidFill>
          </a:ln>
        </p:spPr>
        <p:txBody>
          <a:bodyPr>
            <a:normAutofit lnSpcReduction="10000"/>
          </a:bodyPr>
          <a:lstStyle/>
          <a:p>
            <a:r>
              <a:rPr lang="ru-RU" b="1" dirty="0" smtClean="0">
                <a:latin typeface="Comic Sans MS" pitchFamily="66" charset="0"/>
              </a:rPr>
              <a:t>Жареный картофель</a:t>
            </a:r>
            <a:r>
              <a:rPr lang="ru-RU" i="1" dirty="0" smtClean="0">
                <a:latin typeface="Comic Sans MS" pitchFamily="66" charset="0"/>
              </a:rPr>
              <a:t> </a:t>
            </a:r>
            <a:r>
              <a:rPr lang="ru-RU" dirty="0" smtClean="0">
                <a:latin typeface="Comic Sans MS" pitchFamily="66" charset="0"/>
              </a:rPr>
              <a:t>и </a:t>
            </a:r>
            <a:r>
              <a:rPr lang="ru-RU" b="1" dirty="0" smtClean="0">
                <a:latin typeface="Comic Sans MS" pitchFamily="66" charset="0"/>
              </a:rPr>
              <a:t>картофель 'фри‘ </a:t>
            </a:r>
            <a:r>
              <a:rPr lang="ru-RU" dirty="0" smtClean="0">
                <a:latin typeface="Comic Sans MS" pitchFamily="66" charset="0"/>
              </a:rPr>
              <a:t>удобно есть с помощью ножа и вилки, накалывая дольку на вилку и помогая ножом. </a:t>
            </a:r>
          </a:p>
          <a:p>
            <a:r>
              <a:rPr lang="ru-RU" b="1" dirty="0" smtClean="0">
                <a:latin typeface="Comic Sans MS" pitchFamily="66" charset="0"/>
              </a:rPr>
              <a:t>Пюре</a:t>
            </a:r>
            <a:r>
              <a:rPr lang="ru-RU" i="1" dirty="0" smtClean="0">
                <a:latin typeface="Comic Sans MS" pitchFamily="66" charset="0"/>
              </a:rPr>
              <a:t> </a:t>
            </a:r>
            <a:r>
              <a:rPr lang="ru-RU" dirty="0" smtClean="0">
                <a:latin typeface="Comic Sans MS" pitchFamily="66" charset="0"/>
              </a:rPr>
              <a:t>также</a:t>
            </a:r>
            <a:r>
              <a:rPr lang="ru-RU" i="1" dirty="0" smtClean="0">
                <a:latin typeface="Comic Sans MS" pitchFamily="66" charset="0"/>
              </a:rPr>
              <a:t> </a:t>
            </a:r>
            <a:r>
              <a:rPr lang="ru-RU" dirty="0" smtClean="0">
                <a:latin typeface="Comic Sans MS" pitchFamily="66" charset="0"/>
              </a:rPr>
              <a:t>едят с помощью ножа и вилки. На вилку, повернутую зубцами вверх, ножом накладывают небольшую порцию пюре, после чего подносят ко рту.</a:t>
            </a:r>
            <a:endParaRPr lang="ru-RU" dirty="0" smtClean="0"/>
          </a:p>
          <a:p>
            <a:endParaRPr lang="ru-RU" dirty="0" smtClean="0">
              <a:latin typeface="Comic Sans MS" pitchFamily="66" charset="0"/>
            </a:endParaRPr>
          </a:p>
        </p:txBody>
      </p:sp>
      <p:pic>
        <p:nvPicPr>
          <p:cNvPr id="4" name="Рисунок 3" descr="999.jpg"/>
          <p:cNvPicPr>
            <a:picLocks noChangeAspect="1"/>
          </p:cNvPicPr>
          <p:nvPr/>
        </p:nvPicPr>
        <p:blipFill>
          <a:blip r:embed="rId2" cstate="screen"/>
          <a:stretch>
            <a:fillRect/>
          </a:stretch>
        </p:blipFill>
        <p:spPr>
          <a:xfrm>
            <a:off x="6300192" y="1628799"/>
            <a:ext cx="2592288" cy="2104143"/>
          </a:xfrm>
          <a:prstGeom prst="rect">
            <a:avLst/>
          </a:prstGeom>
          <a:ln w="57150">
            <a:solidFill>
              <a:schemeClr val="accent1"/>
            </a:solidFill>
          </a:ln>
        </p:spPr>
      </p:pic>
      <p:pic>
        <p:nvPicPr>
          <p:cNvPr id="5" name="Рисунок 4" descr="kartofelnoe-pure.jpg"/>
          <p:cNvPicPr>
            <a:picLocks noChangeAspect="1"/>
          </p:cNvPicPr>
          <p:nvPr/>
        </p:nvPicPr>
        <p:blipFill>
          <a:blip r:embed="rId3" cstate="screen"/>
          <a:stretch>
            <a:fillRect/>
          </a:stretch>
        </p:blipFill>
        <p:spPr>
          <a:xfrm>
            <a:off x="6372200" y="4077072"/>
            <a:ext cx="2556486" cy="1703259"/>
          </a:xfrm>
          <a:prstGeom prst="rect">
            <a:avLst/>
          </a:prstGeom>
          <a:ln w="57150">
            <a:solidFill>
              <a:schemeClr val="accent1"/>
            </a:solidFill>
          </a:ln>
        </p:spPr>
      </p:pic>
    </p:spTree>
  </p:cSld>
  <p:clrMapOvr>
    <a:masterClrMapping/>
  </p:clrMapOvr>
  <p:transition advClick="0" advTm="17000">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макароны, пельмени</a:t>
            </a:r>
            <a:endParaRPr lang="ru-RU" dirty="0">
              <a:latin typeface="Comic Sans MS" pitchFamily="66" charset="0"/>
            </a:endParaRPr>
          </a:p>
        </p:txBody>
      </p:sp>
      <p:sp>
        <p:nvSpPr>
          <p:cNvPr id="3" name="Содержимое 2"/>
          <p:cNvSpPr>
            <a:spLocks noGrp="1"/>
          </p:cNvSpPr>
          <p:nvPr>
            <p:ph idx="1"/>
          </p:nvPr>
        </p:nvSpPr>
        <p:spPr>
          <a:xfrm>
            <a:off x="457200" y="1609416"/>
            <a:ext cx="7239000" cy="2395648"/>
          </a:xfrm>
          <a:ln w="57150">
            <a:solidFill>
              <a:schemeClr val="accent1"/>
            </a:solidFill>
          </a:ln>
        </p:spPr>
        <p:txBody>
          <a:bodyPr>
            <a:normAutofit/>
          </a:bodyPr>
          <a:lstStyle/>
          <a:p>
            <a:r>
              <a:rPr lang="ru-RU" b="1" dirty="0" smtClean="0"/>
              <a:t>Макароны</a:t>
            </a:r>
            <a:r>
              <a:rPr lang="ru-RU" dirty="0" smtClean="0"/>
              <a:t> размельчают обычно еще до подачи на стол. Если они длиннее, чем нужно, их следует расчленить вилкой. </a:t>
            </a:r>
          </a:p>
          <a:p>
            <a:r>
              <a:rPr lang="ru-RU" b="1" dirty="0" smtClean="0"/>
              <a:t>Пельмени</a:t>
            </a:r>
            <a:r>
              <a:rPr lang="ru-RU" dirty="0" smtClean="0"/>
              <a:t> едят вилкой целиком, чтобы из них не вытекал сок. </a:t>
            </a:r>
            <a:endParaRPr lang="ru-RU" dirty="0"/>
          </a:p>
        </p:txBody>
      </p:sp>
      <p:pic>
        <p:nvPicPr>
          <p:cNvPr id="4" name="Рисунок 3" descr="1280968977.gif"/>
          <p:cNvPicPr>
            <a:picLocks noChangeAspect="1"/>
          </p:cNvPicPr>
          <p:nvPr/>
        </p:nvPicPr>
        <p:blipFill>
          <a:blip r:embed="rId2" cstate="screen"/>
          <a:stretch>
            <a:fillRect/>
          </a:stretch>
        </p:blipFill>
        <p:spPr>
          <a:xfrm>
            <a:off x="971599" y="4293096"/>
            <a:ext cx="3033633" cy="2232248"/>
          </a:xfrm>
          <a:prstGeom prst="rect">
            <a:avLst/>
          </a:prstGeom>
          <a:ln w="57150">
            <a:solidFill>
              <a:schemeClr val="accent1"/>
            </a:solidFill>
          </a:ln>
        </p:spPr>
      </p:pic>
      <p:pic>
        <p:nvPicPr>
          <p:cNvPr id="5" name="Рисунок 4" descr="74486376_large_pelmeni.gif"/>
          <p:cNvPicPr>
            <a:picLocks noChangeAspect="1"/>
          </p:cNvPicPr>
          <p:nvPr/>
        </p:nvPicPr>
        <p:blipFill>
          <a:blip r:embed="rId3" cstate="screen"/>
          <a:stretch>
            <a:fillRect/>
          </a:stretch>
        </p:blipFill>
        <p:spPr>
          <a:xfrm>
            <a:off x="4644008" y="4293096"/>
            <a:ext cx="2842072" cy="2202946"/>
          </a:xfrm>
          <a:prstGeom prst="rect">
            <a:avLst/>
          </a:prstGeom>
          <a:ln w="57150">
            <a:solidFill>
              <a:schemeClr val="accent1"/>
            </a:solidFill>
          </a:ln>
        </p:spPr>
      </p:pic>
    </p:spTree>
  </p:cSld>
  <p:clrMapOvr>
    <a:masterClrMapping/>
  </p:clrMapOvr>
  <p:transition advClick="0" advTm="17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FF0000"/>
                </a:solidFill>
                <a:latin typeface="Comic Sans MS" pitchFamily="66" charset="0"/>
              </a:rPr>
              <a:t>КАК НУЖНО СИДЕТЬ ЗА СТОЛОМ</a:t>
            </a:r>
            <a:endParaRPr lang="ru-RU" sz="3200" dirty="0">
              <a:solidFill>
                <a:srgbClr val="FF0000"/>
              </a:solidFill>
              <a:latin typeface="Comic Sans MS" pitchFamily="66" charset="0"/>
            </a:endParaRPr>
          </a:p>
        </p:txBody>
      </p:sp>
      <p:sp>
        <p:nvSpPr>
          <p:cNvPr id="3" name="Содержимое 2"/>
          <p:cNvSpPr>
            <a:spLocks noGrp="1"/>
          </p:cNvSpPr>
          <p:nvPr>
            <p:ph idx="1"/>
          </p:nvPr>
        </p:nvSpPr>
        <p:spPr>
          <a:xfrm>
            <a:off x="539552" y="2060848"/>
            <a:ext cx="4042792" cy="3773016"/>
          </a:xfrm>
          <a:ln w="76200">
            <a:solidFill>
              <a:schemeClr val="tx2">
                <a:lumMod val="60000"/>
                <a:lumOff val="40000"/>
              </a:schemeClr>
            </a:solidFill>
          </a:ln>
        </p:spPr>
        <p:txBody>
          <a:bodyPr>
            <a:normAutofit/>
          </a:bodyPr>
          <a:lstStyle/>
          <a:p>
            <a:r>
              <a:rPr lang="ru-RU" sz="1800" dirty="0">
                <a:latin typeface="Comic Sans MS" pitchFamily="66" charset="0"/>
              </a:rPr>
              <a:t>Н</a:t>
            </a:r>
            <a:r>
              <a:rPr lang="ru-RU" sz="1800" dirty="0" smtClean="0">
                <a:latin typeface="Comic Sans MS" pitchFamily="66" charset="0"/>
              </a:rPr>
              <a:t>е слишком далеко, но и не слишком близко от стола.</a:t>
            </a:r>
          </a:p>
          <a:p>
            <a:r>
              <a:rPr lang="ru-RU" sz="1800" dirty="0" smtClean="0">
                <a:latin typeface="Comic Sans MS" pitchFamily="66" charset="0"/>
              </a:rPr>
              <a:t>Не разваливаться на стуле и не наваливаться грудью на стол</a:t>
            </a:r>
          </a:p>
          <a:p>
            <a:r>
              <a:rPr lang="ru-RU" sz="1800" dirty="0" smtClean="0">
                <a:latin typeface="Comic Sans MS" pitchFamily="66" charset="0"/>
              </a:rPr>
              <a:t>Не опираться на локти и не наклоняться низко над тарелкой</a:t>
            </a:r>
          </a:p>
          <a:p>
            <a:r>
              <a:rPr lang="ru-RU" sz="1800" dirty="0" smtClean="0">
                <a:latin typeface="Comic Sans MS" pitchFamily="66" charset="0"/>
              </a:rPr>
              <a:t>Не читать во время еды и не вести оживленных разговоров</a:t>
            </a:r>
          </a:p>
          <a:p>
            <a:r>
              <a:rPr lang="ru-RU" sz="1800" dirty="0" smtClean="0">
                <a:latin typeface="Comic Sans MS" pitchFamily="66" charset="0"/>
              </a:rPr>
              <a:t>Не жестикулировать </a:t>
            </a:r>
          </a:p>
          <a:p>
            <a:r>
              <a:rPr lang="ru-RU" sz="1800" dirty="0" smtClean="0">
                <a:latin typeface="Comic Sans MS" pitchFamily="66" charset="0"/>
              </a:rPr>
              <a:t>Не проявлять торопливость во время приема пищи</a:t>
            </a:r>
            <a:endParaRPr lang="ru-RU" sz="1800" dirty="0">
              <a:latin typeface="Comic Sans MS" pitchFamily="66" charset="0"/>
            </a:endParaRPr>
          </a:p>
        </p:txBody>
      </p:sp>
      <p:pic>
        <p:nvPicPr>
          <p:cNvPr id="4" name="Рисунок 3" descr="51d8f6ba_shutterstock_70256782.xxxlarge_2x.jpg"/>
          <p:cNvPicPr>
            <a:picLocks noChangeAspect="1"/>
          </p:cNvPicPr>
          <p:nvPr/>
        </p:nvPicPr>
        <p:blipFill>
          <a:blip r:embed="rId2" cstate="screen"/>
          <a:stretch>
            <a:fillRect/>
          </a:stretch>
        </p:blipFill>
        <p:spPr>
          <a:xfrm>
            <a:off x="5364088" y="2060848"/>
            <a:ext cx="3265168" cy="2176247"/>
          </a:xfrm>
          <a:prstGeom prst="rect">
            <a:avLst/>
          </a:prstGeom>
          <a:ln w="28575">
            <a:solidFill>
              <a:schemeClr val="tx2">
                <a:lumMod val="75000"/>
              </a:schemeClr>
            </a:solidFill>
          </a:ln>
        </p:spPr>
      </p:pic>
      <p:pic>
        <p:nvPicPr>
          <p:cNvPr id="5" name="Рисунок 4" descr="0dc7074ec35a4f8c48fefb6fa780740a.jpg"/>
          <p:cNvPicPr>
            <a:picLocks noChangeAspect="1"/>
          </p:cNvPicPr>
          <p:nvPr/>
        </p:nvPicPr>
        <p:blipFill>
          <a:blip r:embed="rId3" cstate="screen"/>
          <a:stretch>
            <a:fillRect/>
          </a:stretch>
        </p:blipFill>
        <p:spPr>
          <a:xfrm>
            <a:off x="6012160" y="4653136"/>
            <a:ext cx="2773487" cy="2009100"/>
          </a:xfrm>
          <a:prstGeom prst="rect">
            <a:avLst/>
          </a:prstGeom>
        </p:spPr>
      </p:pic>
    </p:spTree>
  </p:cSld>
  <p:clrMapOvr>
    <a:masterClrMapping/>
  </p:clrMapOvr>
  <p:transition advClick="0" advTm="17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спагетти</a:t>
            </a:r>
            <a:endParaRPr lang="ru-RU" dirty="0">
              <a:latin typeface="Comic Sans MS" pitchFamily="66" charset="0"/>
            </a:endParaRPr>
          </a:p>
        </p:txBody>
      </p:sp>
      <p:sp>
        <p:nvSpPr>
          <p:cNvPr id="3" name="Содержимое 2"/>
          <p:cNvSpPr>
            <a:spLocks noGrp="1"/>
          </p:cNvSpPr>
          <p:nvPr>
            <p:ph idx="1"/>
          </p:nvPr>
        </p:nvSpPr>
        <p:spPr>
          <a:xfrm>
            <a:off x="457200" y="1609416"/>
            <a:ext cx="5770984" cy="4846320"/>
          </a:xfrm>
          <a:ln w="57150">
            <a:solidFill>
              <a:schemeClr val="accent1"/>
            </a:solidFill>
          </a:ln>
        </p:spPr>
        <p:txBody>
          <a:bodyPr>
            <a:normAutofit lnSpcReduction="10000"/>
          </a:bodyPr>
          <a:lstStyle/>
          <a:p>
            <a:endParaRPr lang="ru-RU" dirty="0" smtClean="0"/>
          </a:p>
          <a:p>
            <a:r>
              <a:rPr lang="ru-RU" dirty="0" smtClean="0">
                <a:latin typeface="Comic Sans MS" pitchFamily="66" charset="0"/>
              </a:rPr>
              <a:t>Два наиболее распространённых способов употребления этого блюда - "классический" и "итальянский". Каким бы способом Вы ни ели спагетти, нужно соблюдать главное правило этикета за столом: за один раз на вилку нужно набирать не более двух-трёх ниток макарон. </a:t>
            </a:r>
            <a:r>
              <a:rPr lang="ru-RU" dirty="0" smtClean="0"/>
              <a:t/>
            </a:r>
            <a:br>
              <a:rPr lang="ru-RU" dirty="0" smtClean="0"/>
            </a:br>
            <a:r>
              <a:rPr lang="ru-RU" dirty="0" smtClean="0"/>
              <a:t/>
            </a:r>
            <a:br>
              <a:rPr lang="ru-RU" dirty="0" smtClean="0"/>
            </a:br>
            <a:endParaRPr lang="ru-RU" dirty="0"/>
          </a:p>
        </p:txBody>
      </p:sp>
      <p:pic>
        <p:nvPicPr>
          <p:cNvPr id="8" name="Рисунок 7" descr="NXLital.jpg"/>
          <p:cNvPicPr>
            <a:picLocks noChangeAspect="1"/>
          </p:cNvPicPr>
          <p:nvPr/>
        </p:nvPicPr>
        <p:blipFill>
          <a:blip r:embed="rId2" cstate="screen"/>
          <a:stretch>
            <a:fillRect/>
          </a:stretch>
        </p:blipFill>
        <p:spPr>
          <a:xfrm>
            <a:off x="6660232" y="4653136"/>
            <a:ext cx="2272780" cy="1512168"/>
          </a:xfrm>
          <a:prstGeom prst="rect">
            <a:avLst/>
          </a:prstGeom>
          <a:ln w="57150">
            <a:solidFill>
              <a:schemeClr val="accent1"/>
            </a:solidFill>
          </a:ln>
        </p:spPr>
      </p:pic>
      <p:pic>
        <p:nvPicPr>
          <p:cNvPr id="9" name="Рисунок 8" descr="pic1.jpg"/>
          <p:cNvPicPr>
            <a:picLocks noChangeAspect="1"/>
          </p:cNvPicPr>
          <p:nvPr/>
        </p:nvPicPr>
        <p:blipFill>
          <a:blip r:embed="rId3" cstate="screen"/>
          <a:stretch>
            <a:fillRect/>
          </a:stretch>
        </p:blipFill>
        <p:spPr>
          <a:xfrm>
            <a:off x="6516216" y="1628800"/>
            <a:ext cx="2304256" cy="2304256"/>
          </a:xfrm>
          <a:prstGeom prst="rect">
            <a:avLst/>
          </a:prstGeom>
          <a:ln w="57150">
            <a:solidFill>
              <a:schemeClr val="accent1"/>
            </a:solidFill>
          </a:ln>
        </p:spPr>
      </p:pic>
    </p:spTree>
  </p:cSld>
  <p:clrMapOvr>
    <a:masterClrMapping/>
  </p:clrMapOvr>
  <p:transition advClick="0" advTm="17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спагетти</a:t>
            </a:r>
            <a:endParaRPr lang="ru-RU" dirty="0"/>
          </a:p>
        </p:txBody>
      </p:sp>
      <p:sp>
        <p:nvSpPr>
          <p:cNvPr id="3" name="Содержимое 2"/>
          <p:cNvSpPr>
            <a:spLocks noGrp="1"/>
          </p:cNvSpPr>
          <p:nvPr>
            <p:ph idx="1"/>
          </p:nvPr>
        </p:nvSpPr>
        <p:spPr>
          <a:xfrm>
            <a:off x="457200" y="1609416"/>
            <a:ext cx="4762872" cy="4339864"/>
          </a:xfrm>
          <a:ln w="57150">
            <a:solidFill>
              <a:schemeClr val="accent1"/>
            </a:solidFill>
          </a:ln>
        </p:spPr>
        <p:txBody>
          <a:bodyPr>
            <a:normAutofit fontScale="77500" lnSpcReduction="20000"/>
          </a:bodyPr>
          <a:lstStyle/>
          <a:p>
            <a:r>
              <a:rPr lang="ru-RU" dirty="0" smtClean="0">
                <a:latin typeface="Comic Sans MS" pitchFamily="66" charset="0"/>
              </a:rPr>
              <a:t>Согласно </a:t>
            </a:r>
            <a:r>
              <a:rPr lang="ru-RU" b="1" u="sng" dirty="0" smtClean="0">
                <a:solidFill>
                  <a:schemeClr val="accent1">
                    <a:lumMod val="75000"/>
                  </a:schemeClr>
                </a:solidFill>
                <a:latin typeface="Comic Sans MS" pitchFamily="66" charset="0"/>
              </a:rPr>
              <a:t>"классическому" способу</a:t>
            </a:r>
            <a:r>
              <a:rPr lang="ru-RU" dirty="0" smtClean="0">
                <a:latin typeface="Comic Sans MS" pitchFamily="66" charset="0"/>
              </a:rPr>
              <a:t>, спагетти едят столовой ложкой, которую держат в левой руке, и вилкой, которую держат в правой. Вилкой поддевают две-три нитки макарон и вытягивают их до уровня груди. После этого начинают наматывать, вращая вилку на себя и одновременно опуская её в тарелку. Заканчивают наматывание почти опустив спагетти в тарелку, - в подставленной ложке, роль которой заключается в том, чтобы спагетти на вилке были отделены от спагетти в тарелке. </a:t>
            </a:r>
          </a:p>
          <a:p>
            <a:endParaRPr lang="ru-RU" dirty="0"/>
          </a:p>
        </p:txBody>
      </p:sp>
      <p:pic>
        <p:nvPicPr>
          <p:cNvPr id="4" name="Рисунок 3" descr="19151.jpg"/>
          <p:cNvPicPr>
            <a:picLocks noChangeAspect="1"/>
          </p:cNvPicPr>
          <p:nvPr/>
        </p:nvPicPr>
        <p:blipFill>
          <a:blip r:embed="rId2" cstate="screen"/>
          <a:stretch>
            <a:fillRect/>
          </a:stretch>
        </p:blipFill>
        <p:spPr>
          <a:xfrm>
            <a:off x="5652120" y="1844824"/>
            <a:ext cx="3240360" cy="3820140"/>
          </a:xfrm>
          <a:prstGeom prst="rect">
            <a:avLst/>
          </a:prstGeom>
          <a:ln w="57150">
            <a:solidFill>
              <a:schemeClr val="accent1"/>
            </a:solidFill>
          </a:ln>
        </p:spPr>
      </p:pic>
    </p:spTree>
  </p:cSld>
  <p:clrMapOvr>
    <a:masterClrMapping/>
  </p:clrMapOvr>
  <p:transition advClick="0" advTm="17000">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спагетти</a:t>
            </a:r>
            <a:endParaRPr lang="ru-RU" dirty="0"/>
          </a:p>
        </p:txBody>
      </p:sp>
      <p:sp>
        <p:nvSpPr>
          <p:cNvPr id="3" name="Содержимое 2"/>
          <p:cNvSpPr>
            <a:spLocks noGrp="1"/>
          </p:cNvSpPr>
          <p:nvPr>
            <p:ph idx="1"/>
          </p:nvPr>
        </p:nvSpPr>
        <p:spPr>
          <a:xfrm>
            <a:off x="457200" y="1609416"/>
            <a:ext cx="4690864" cy="4846320"/>
          </a:xfrm>
          <a:ln w="57150">
            <a:solidFill>
              <a:schemeClr val="accent1"/>
            </a:solidFill>
          </a:ln>
        </p:spPr>
        <p:txBody>
          <a:bodyPr/>
          <a:lstStyle/>
          <a:p>
            <a:r>
              <a:rPr lang="ru-RU" b="1" u="sng" dirty="0" smtClean="0">
                <a:solidFill>
                  <a:schemeClr val="accent1">
                    <a:lumMod val="75000"/>
                  </a:schemeClr>
                </a:solidFill>
                <a:latin typeface="Comic Sans MS" pitchFamily="66" charset="0"/>
              </a:rPr>
              <a:t>"Итальянский" способ </a:t>
            </a:r>
            <a:r>
              <a:rPr lang="ru-RU" dirty="0" smtClean="0">
                <a:latin typeface="Comic Sans MS" pitchFamily="66" charset="0"/>
              </a:rPr>
              <a:t>не требует использования ложки. Набрав на вилку две-три нитки макарон, их вытягивают до уровня груди, после чего, продолжая держать вилку на этом же уровне, наматывают на неё спагетти.</a:t>
            </a:r>
            <a:endParaRPr lang="ru-RU" dirty="0"/>
          </a:p>
        </p:txBody>
      </p:sp>
      <p:pic>
        <p:nvPicPr>
          <p:cNvPr id="4" name="Рисунок 3" descr="Childrens-menus.jpg"/>
          <p:cNvPicPr>
            <a:picLocks noChangeAspect="1"/>
          </p:cNvPicPr>
          <p:nvPr/>
        </p:nvPicPr>
        <p:blipFill>
          <a:blip r:embed="rId2" cstate="screen"/>
          <a:stretch>
            <a:fillRect/>
          </a:stretch>
        </p:blipFill>
        <p:spPr>
          <a:xfrm>
            <a:off x="5868144" y="2060848"/>
            <a:ext cx="3038178" cy="3889983"/>
          </a:xfrm>
          <a:prstGeom prst="rect">
            <a:avLst/>
          </a:prstGeom>
          <a:ln w="57150">
            <a:solidFill>
              <a:schemeClr val="accent1"/>
            </a:solidFill>
          </a:ln>
        </p:spPr>
      </p:pic>
    </p:spTree>
  </p:cSld>
  <p:clrMapOvr>
    <a:masterClrMapping/>
  </p:clrMapOvr>
  <p:transition advClick="0" advTm="17000">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яйца</a:t>
            </a:r>
            <a:endParaRPr lang="ru-RU" dirty="0">
              <a:latin typeface="Comic Sans MS" pitchFamily="66" charset="0"/>
            </a:endParaRPr>
          </a:p>
        </p:txBody>
      </p:sp>
      <p:sp>
        <p:nvSpPr>
          <p:cNvPr id="3" name="Содержимое 2"/>
          <p:cNvSpPr>
            <a:spLocks noGrp="1"/>
          </p:cNvSpPr>
          <p:nvPr>
            <p:ph idx="1"/>
          </p:nvPr>
        </p:nvSpPr>
        <p:spPr>
          <a:xfrm>
            <a:off x="457200" y="1609416"/>
            <a:ext cx="4402832" cy="4843920"/>
          </a:xfrm>
          <a:ln w="57150">
            <a:solidFill>
              <a:schemeClr val="accent1"/>
            </a:solidFill>
          </a:ln>
        </p:spPr>
        <p:txBody>
          <a:bodyPr>
            <a:normAutofit fontScale="92500" lnSpcReduction="20000"/>
          </a:bodyPr>
          <a:lstStyle/>
          <a:p>
            <a:r>
              <a:rPr lang="ru-RU" b="1" dirty="0" smtClean="0">
                <a:latin typeface="Comic Sans MS" pitchFamily="66" charset="0"/>
              </a:rPr>
              <a:t>Яйца всмятку </a:t>
            </a:r>
            <a:r>
              <a:rPr lang="ru-RU" dirty="0" smtClean="0">
                <a:latin typeface="Comic Sans MS" pitchFamily="66" charset="0"/>
              </a:rPr>
              <a:t>подают в яичной рюмке. Скорлупу легко разбивают ложкой. Осколки снимают пальцами и кладут в блюдечко, на котором стоит яичная рюмка. Затем осторожно снимают ложкой с яйца его верхушку так, чтобы не пролился желток. Яйца вкрутую чистят до конца, разрезают вдоль на две половинки и затем постепенно расчленяют вилкой. </a:t>
            </a:r>
          </a:p>
        </p:txBody>
      </p:sp>
      <p:pic>
        <p:nvPicPr>
          <p:cNvPr id="4" name="Рисунок 3" descr="107005.jpg"/>
          <p:cNvPicPr>
            <a:picLocks noChangeAspect="1"/>
          </p:cNvPicPr>
          <p:nvPr/>
        </p:nvPicPr>
        <p:blipFill>
          <a:blip r:embed="rId2" cstate="screen"/>
          <a:stretch>
            <a:fillRect/>
          </a:stretch>
        </p:blipFill>
        <p:spPr>
          <a:xfrm>
            <a:off x="6444208" y="1700808"/>
            <a:ext cx="2448272" cy="2119916"/>
          </a:xfrm>
          <a:prstGeom prst="rect">
            <a:avLst/>
          </a:prstGeom>
          <a:ln w="57150">
            <a:solidFill>
              <a:schemeClr val="accent1"/>
            </a:solidFill>
          </a:ln>
        </p:spPr>
      </p:pic>
      <p:pic>
        <p:nvPicPr>
          <p:cNvPr id="5" name="Рисунок 4" descr="d4bafd4250eaa433f38841606a6b5a09.jpg"/>
          <p:cNvPicPr>
            <a:picLocks noChangeAspect="1"/>
          </p:cNvPicPr>
          <p:nvPr/>
        </p:nvPicPr>
        <p:blipFill>
          <a:blip r:embed="rId3" cstate="screen"/>
          <a:stretch>
            <a:fillRect/>
          </a:stretch>
        </p:blipFill>
        <p:spPr>
          <a:xfrm>
            <a:off x="5364087" y="4293096"/>
            <a:ext cx="2400267" cy="1800200"/>
          </a:xfrm>
          <a:prstGeom prst="rect">
            <a:avLst/>
          </a:prstGeom>
          <a:ln w="57150">
            <a:solidFill>
              <a:schemeClr val="accent1"/>
            </a:solidFill>
          </a:ln>
        </p:spPr>
      </p:pic>
    </p:spTree>
  </p:cSld>
  <p:clrMapOvr>
    <a:masterClrMapping/>
  </p:clrMapOvr>
  <p:transition advClick="0" advTm="17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яйца</a:t>
            </a:r>
            <a:endParaRPr lang="ru-RU" dirty="0"/>
          </a:p>
        </p:txBody>
      </p:sp>
      <p:sp>
        <p:nvSpPr>
          <p:cNvPr id="3" name="Содержимое 2"/>
          <p:cNvSpPr>
            <a:spLocks noGrp="1"/>
          </p:cNvSpPr>
          <p:nvPr>
            <p:ph idx="1"/>
          </p:nvPr>
        </p:nvSpPr>
        <p:spPr>
          <a:xfrm>
            <a:off x="457200" y="1609416"/>
            <a:ext cx="7239000" cy="2827696"/>
          </a:xfrm>
          <a:ln w="57150">
            <a:solidFill>
              <a:schemeClr val="accent1"/>
            </a:solidFill>
          </a:ln>
        </p:spPr>
        <p:txBody>
          <a:bodyPr>
            <a:normAutofit fontScale="92500" lnSpcReduction="10000"/>
          </a:bodyPr>
          <a:lstStyle/>
          <a:p>
            <a:r>
              <a:rPr lang="ru-RU" b="1" dirty="0" smtClean="0">
                <a:latin typeface="Comic Sans MS" pitchFamily="66" charset="0"/>
              </a:rPr>
              <a:t>Яичницу и омлет </a:t>
            </a:r>
            <a:r>
              <a:rPr lang="ru-RU" dirty="0" smtClean="0">
                <a:latin typeface="Comic Sans MS" pitchFamily="66" charset="0"/>
              </a:rPr>
              <a:t>с ветчиной едят вилкой, находящейся в правой руке. В случае необходимости помогают кусочком хлеба, держа его в левой руке. Яичницу-глазунью едят ложкой из пластмассы или нержавеющей стали. Глазунью с большими кусками ветчины, которые нужно разрезать, едят ножом и вилкой.</a:t>
            </a:r>
            <a:endParaRPr lang="ru-RU" dirty="0"/>
          </a:p>
        </p:txBody>
      </p:sp>
      <p:pic>
        <p:nvPicPr>
          <p:cNvPr id="4" name="Рисунок 3" descr="egg-industry-conspiracy-1.jpg"/>
          <p:cNvPicPr>
            <a:picLocks noChangeAspect="1"/>
          </p:cNvPicPr>
          <p:nvPr/>
        </p:nvPicPr>
        <p:blipFill>
          <a:blip r:embed="rId2" cstate="screen"/>
          <a:stretch>
            <a:fillRect/>
          </a:stretch>
        </p:blipFill>
        <p:spPr>
          <a:xfrm>
            <a:off x="539552" y="4797152"/>
            <a:ext cx="4248472" cy="1695848"/>
          </a:xfrm>
          <a:prstGeom prst="rect">
            <a:avLst/>
          </a:prstGeom>
          <a:ln w="57150">
            <a:solidFill>
              <a:schemeClr val="accent1"/>
            </a:solidFill>
          </a:ln>
        </p:spPr>
      </p:pic>
      <p:pic>
        <p:nvPicPr>
          <p:cNvPr id="5" name="Рисунок 4" descr="s.jpg"/>
          <p:cNvPicPr>
            <a:picLocks noChangeAspect="1"/>
          </p:cNvPicPr>
          <p:nvPr/>
        </p:nvPicPr>
        <p:blipFill>
          <a:blip r:embed="rId3" cstate="screen"/>
          <a:stretch>
            <a:fillRect/>
          </a:stretch>
        </p:blipFill>
        <p:spPr>
          <a:xfrm>
            <a:off x="5148064" y="4797152"/>
            <a:ext cx="2592288" cy="1728732"/>
          </a:xfrm>
          <a:prstGeom prst="rect">
            <a:avLst/>
          </a:prstGeom>
          <a:ln w="57150">
            <a:solidFill>
              <a:schemeClr val="accent1"/>
            </a:solidFill>
          </a:ln>
        </p:spPr>
      </p:pic>
    </p:spTree>
  </p:cSld>
  <p:clrMapOvr>
    <a:masterClrMapping/>
  </p:clrMapOvr>
  <p:transition advClick="0" advTm="17000">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КОНЕЦ 1 ЧАСТИ. </a:t>
            </a:r>
            <a:endParaRPr lang="ru-RU" dirty="0"/>
          </a:p>
        </p:txBody>
      </p:sp>
      <p:sp>
        <p:nvSpPr>
          <p:cNvPr id="3" name="Содержимое 2"/>
          <p:cNvSpPr>
            <a:spLocks noGrp="1"/>
          </p:cNvSpPr>
          <p:nvPr>
            <p:ph idx="1"/>
          </p:nvPr>
        </p:nvSpPr>
        <p:spPr/>
        <p:txBody>
          <a:bodyPr/>
          <a:lstStyle/>
          <a:p>
            <a:pPr algn="ctr">
              <a:buNone/>
            </a:pPr>
            <a:r>
              <a:rPr lang="ru-RU" dirty="0" smtClean="0">
                <a:latin typeface="Comic Sans MS" pitchFamily="66" charset="0"/>
              </a:rPr>
              <a:t>ПРОДОЛЖЕНИЕ СЛЕДУЕТ.</a:t>
            </a:r>
            <a:endParaRPr lang="ru-RU" dirty="0">
              <a:latin typeface="Comic Sans MS" pitchFamily="66" charset="0"/>
            </a:endParaRPr>
          </a:p>
        </p:txBody>
      </p:sp>
    </p:spTree>
  </p:cSld>
  <p:clrMapOvr>
    <a:masterClrMapping/>
  </p:clrMapOvr>
  <p:transition advClick="0" advTm="17000">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endParaRPr lang="ru-RU" dirty="0"/>
          </a:p>
        </p:txBody>
      </p:sp>
      <p:sp>
        <p:nvSpPr>
          <p:cNvPr id="3" name="Содержимое 2"/>
          <p:cNvSpPr>
            <a:spLocks noGrp="1"/>
          </p:cNvSpPr>
          <p:nvPr>
            <p:ph idx="1"/>
          </p:nvPr>
        </p:nvSpPr>
        <p:spPr/>
        <p:txBody>
          <a:bodyPr/>
          <a:lstStyle/>
          <a:p>
            <a:pPr>
              <a:buNone/>
            </a:pPr>
            <a:r>
              <a:rPr lang="ru-RU" sz="900" dirty="0" smtClean="0"/>
              <a:t>Источники:</a:t>
            </a:r>
          </a:p>
          <a:p>
            <a:r>
              <a:rPr lang="en-US" sz="900" dirty="0" smtClean="0">
                <a:solidFill>
                  <a:srgbClr val="FFC000"/>
                </a:solidFill>
                <a:hlinkClick r:id="rId2"/>
              </a:rPr>
              <a:t>http://www.softmixer.com/2011/02/blog-post_9948.html</a:t>
            </a:r>
            <a:endParaRPr lang="ru-RU" sz="900" dirty="0" smtClean="0">
              <a:solidFill>
                <a:srgbClr val="FFC000"/>
              </a:solidFill>
            </a:endParaRPr>
          </a:p>
          <a:p>
            <a:r>
              <a:rPr lang="en-US" sz="900" dirty="0" smtClean="0">
                <a:solidFill>
                  <a:srgbClr val="FFC000"/>
                </a:solidFill>
                <a:hlinkClick r:id="rId3"/>
              </a:rPr>
              <a:t>http://prostoest.ru/kak-pravilno-est-bliny/</a:t>
            </a:r>
            <a:endParaRPr lang="ru-RU" sz="900" dirty="0" smtClean="0">
              <a:solidFill>
                <a:srgbClr val="FFC000"/>
              </a:solidFill>
            </a:endParaRPr>
          </a:p>
          <a:p>
            <a:r>
              <a:rPr lang="en-US" sz="900" dirty="0" smtClean="0">
                <a:solidFill>
                  <a:srgbClr val="FFC000"/>
                </a:solidFill>
                <a:hlinkClick r:id="rId4"/>
              </a:rPr>
              <a:t>http://gotovim-v-gorshochke.com/blog/etiket-za-stolom-kak-pravilno-est-ribu-i-frukti.html</a:t>
            </a:r>
            <a:endParaRPr lang="ru-RU" sz="900" dirty="0" smtClean="0">
              <a:solidFill>
                <a:srgbClr val="FFC000"/>
              </a:solidFill>
            </a:endParaRPr>
          </a:p>
          <a:p>
            <a:r>
              <a:rPr lang="en-US" sz="900" dirty="0" smtClean="0">
                <a:solidFill>
                  <a:srgbClr val="FFC000"/>
                </a:solidFill>
                <a:hlinkClick r:id="rId5"/>
              </a:rPr>
              <a:t>http://supercook.ru/za-28.html</a:t>
            </a:r>
            <a:endParaRPr lang="ru-RU" sz="900" dirty="0" smtClean="0">
              <a:solidFill>
                <a:srgbClr val="FFC000"/>
              </a:solidFill>
            </a:endParaRPr>
          </a:p>
          <a:p>
            <a:r>
              <a:rPr lang="en-US" sz="900" dirty="0" smtClean="0">
                <a:solidFill>
                  <a:srgbClr val="FFC000"/>
                </a:solidFill>
                <a:hlinkClick r:id="rId6"/>
              </a:rPr>
              <a:t>http://woman-ville.ru/zdorove/zdorovoe-pitanie/vishnya-poleznye-svojstva-polza-i-vred-dlya-zdorovya.html</a:t>
            </a:r>
            <a:endParaRPr lang="ru-RU" sz="900" dirty="0" smtClean="0">
              <a:solidFill>
                <a:srgbClr val="FFC000"/>
              </a:solidFill>
            </a:endParaRPr>
          </a:p>
          <a:p>
            <a:r>
              <a:rPr lang="en-US" sz="900" dirty="0" smtClean="0">
                <a:solidFill>
                  <a:srgbClr val="FFC000"/>
                </a:solidFill>
                <a:hlinkClick r:id="rId7"/>
              </a:rPr>
              <a:t>http://chroniclersarmani.blogspot.ru/2012/12/blog-post_2318.html</a:t>
            </a:r>
            <a:endParaRPr lang="ru-RU" sz="900" dirty="0" smtClean="0">
              <a:solidFill>
                <a:srgbClr val="FFC000"/>
              </a:solidFill>
            </a:endParaRPr>
          </a:p>
          <a:p>
            <a:r>
              <a:rPr lang="en-US" sz="900" dirty="0" smtClean="0">
                <a:solidFill>
                  <a:srgbClr val="FFC000"/>
                </a:solidFill>
                <a:hlinkClick r:id="rId8"/>
              </a:rPr>
              <a:t>http://www.good-menu.ru/carne/carne3.html</a:t>
            </a:r>
            <a:endParaRPr lang="ru-RU" sz="900" dirty="0" smtClean="0">
              <a:solidFill>
                <a:srgbClr val="FFC000"/>
              </a:solidFill>
            </a:endParaRPr>
          </a:p>
          <a:p>
            <a:r>
              <a:rPr lang="en-US" sz="900" dirty="0" smtClean="0">
                <a:solidFill>
                  <a:srgbClr val="FFC000"/>
                </a:solidFill>
                <a:hlinkClick r:id="rId9"/>
              </a:rPr>
              <a:t>http://www.pechenuka.ru/news/kurinye-nozhki-v-papilotkax-s-yablokami-recept/</a:t>
            </a:r>
            <a:endParaRPr lang="ru-RU" sz="900" dirty="0" smtClean="0">
              <a:solidFill>
                <a:srgbClr val="FFC000"/>
              </a:solidFill>
            </a:endParaRPr>
          </a:p>
          <a:p>
            <a:r>
              <a:rPr lang="en-US" sz="900" dirty="0" smtClean="0">
                <a:solidFill>
                  <a:srgbClr val="FFC000"/>
                </a:solidFill>
                <a:hlinkClick r:id="rId10"/>
              </a:rPr>
              <a:t>http://www.nastol.com.ua/download/32511/1600x1200/</a:t>
            </a:r>
            <a:endParaRPr lang="ru-RU" sz="900" dirty="0" smtClean="0">
              <a:solidFill>
                <a:srgbClr val="FFC000"/>
              </a:solidFill>
            </a:endParaRPr>
          </a:p>
          <a:p>
            <a:r>
              <a:rPr lang="en-US" sz="900" dirty="0" smtClean="0">
                <a:solidFill>
                  <a:srgbClr val="FFC000"/>
                </a:solidFill>
                <a:hlinkClick r:id="rId11"/>
              </a:rPr>
              <a:t>http://kurskie-roditeli.ru/kak-prigotovit-kompot-iz-suxofruktov</a:t>
            </a:r>
            <a:endParaRPr lang="ru-RU" sz="900" dirty="0" smtClean="0">
              <a:solidFill>
                <a:srgbClr val="FFC000"/>
              </a:solidFill>
            </a:endParaRPr>
          </a:p>
          <a:p>
            <a:r>
              <a:rPr lang="en-US" sz="900" dirty="0" smtClean="0">
                <a:solidFill>
                  <a:srgbClr val="FFC000"/>
                </a:solidFill>
                <a:hlinkClick r:id="rId12"/>
              </a:rPr>
              <a:t>http://lyky.ru/content/polezno-li-est-fruktovye-kostochki/</a:t>
            </a:r>
            <a:endParaRPr lang="ru-RU" sz="900" dirty="0" smtClean="0">
              <a:solidFill>
                <a:srgbClr val="FFC000"/>
              </a:solidFill>
            </a:endParaRPr>
          </a:p>
          <a:p>
            <a:r>
              <a:rPr lang="en-US" sz="900" dirty="0" smtClean="0">
                <a:solidFill>
                  <a:srgbClr val="FFC000"/>
                </a:solidFill>
                <a:hlinkClick r:id="rId13"/>
              </a:rPr>
              <a:t>http://prianoff.ru/pripravi/priprava-dlya-spagetti.html</a:t>
            </a:r>
            <a:endParaRPr lang="ru-RU" sz="900" dirty="0" smtClean="0">
              <a:solidFill>
                <a:srgbClr val="FFC000"/>
              </a:solidFill>
            </a:endParaRPr>
          </a:p>
          <a:p>
            <a:r>
              <a:rPr lang="en-US" sz="900" dirty="0" smtClean="0">
                <a:solidFill>
                  <a:srgbClr val="FFC000"/>
                </a:solidFill>
                <a:hlinkClick r:id="rId14"/>
              </a:rPr>
              <a:t>http://1001golos.ru/25512?from=ok&amp;sel=1</a:t>
            </a:r>
            <a:endParaRPr lang="ru-RU" sz="900" dirty="0" smtClean="0">
              <a:solidFill>
                <a:srgbClr val="FFC000"/>
              </a:solidFill>
            </a:endParaRPr>
          </a:p>
          <a:p>
            <a:r>
              <a:rPr lang="en-US" sz="900" dirty="0" smtClean="0">
                <a:solidFill>
                  <a:srgbClr val="FFC000"/>
                </a:solidFill>
                <a:hlinkClick r:id="rId15"/>
              </a:rPr>
              <a:t>http://ru.dreamstime.com/</a:t>
            </a:r>
            <a:r>
              <a:rPr lang="ru-RU" sz="900" dirty="0" err="1" smtClean="0">
                <a:solidFill>
                  <a:srgbClr val="FFC000"/>
                </a:solidFill>
                <a:hlinkClick r:id="rId15"/>
              </a:rPr>
              <a:t>стоковое-изображение-ребенок-имея-спагетти</a:t>
            </a:r>
            <a:r>
              <a:rPr lang="ru-RU" sz="900" dirty="0" smtClean="0">
                <a:solidFill>
                  <a:srgbClr val="FFC000"/>
                </a:solidFill>
                <a:hlinkClick r:id="rId15"/>
              </a:rPr>
              <a:t>-</a:t>
            </a:r>
            <a:r>
              <a:rPr lang="en-US" sz="900" dirty="0" smtClean="0">
                <a:solidFill>
                  <a:srgbClr val="FFC000"/>
                </a:solidFill>
                <a:hlinkClick r:id="rId15"/>
              </a:rPr>
              <a:t>image7023421</a:t>
            </a:r>
            <a:endParaRPr lang="ru-RU" sz="900" dirty="0" smtClean="0">
              <a:solidFill>
                <a:srgbClr val="FFC000"/>
              </a:solidFill>
            </a:endParaRPr>
          </a:p>
          <a:p>
            <a:r>
              <a:rPr lang="en-US" sz="900" dirty="0" smtClean="0">
                <a:solidFill>
                  <a:srgbClr val="FFC000"/>
                </a:solidFill>
                <a:hlinkClick r:id="rId16"/>
              </a:rPr>
              <a:t>http://900igr.net/kartinki/tekhnologija/Pravila-povedenija-za-stolom/060-Pravila-upotreblenija-spagetti.html</a:t>
            </a:r>
            <a:endParaRPr lang="ru-RU" sz="900" dirty="0" smtClean="0">
              <a:solidFill>
                <a:srgbClr val="FFC000"/>
              </a:solidFill>
            </a:endParaRPr>
          </a:p>
          <a:p>
            <a:r>
              <a:rPr lang="ru-RU" sz="900" dirty="0" smtClean="0">
                <a:solidFill>
                  <a:schemeClr val="accent1">
                    <a:lumMod val="75000"/>
                  </a:schemeClr>
                </a:solidFill>
              </a:rPr>
              <a:t>Также выражаю сердечную благодарность всем неуказанным авторам картинок в этой презентации, найденных на просторах поисковой сети </a:t>
            </a:r>
            <a:r>
              <a:rPr lang="en-US" sz="900" dirty="0" smtClean="0">
                <a:solidFill>
                  <a:schemeClr val="accent1">
                    <a:lumMod val="75000"/>
                  </a:schemeClr>
                </a:solidFill>
              </a:rPr>
              <a:t> </a:t>
            </a:r>
            <a:r>
              <a:rPr lang="en-US" sz="900" dirty="0" err="1" smtClean="0">
                <a:solidFill>
                  <a:schemeClr val="accent1">
                    <a:lumMod val="75000"/>
                  </a:schemeClr>
                </a:solidFill>
              </a:rPr>
              <a:t>yandex</a:t>
            </a:r>
            <a:r>
              <a:rPr lang="ru-RU" sz="900" dirty="0" smtClean="0">
                <a:solidFill>
                  <a:schemeClr val="accent1">
                    <a:lumMod val="75000"/>
                  </a:schemeClr>
                </a:solidFill>
              </a:rPr>
              <a:t>. картинки</a:t>
            </a:r>
          </a:p>
          <a:p>
            <a:endParaRPr lang="ru-RU" sz="900" dirty="0" smtClean="0">
              <a:solidFill>
                <a:schemeClr val="accent1">
                  <a:lumMod val="75000"/>
                </a:schemeClr>
              </a:solidFill>
            </a:endParaRPr>
          </a:p>
          <a:p>
            <a:endParaRPr lang="ru-RU" sz="900" dirty="0" smtClean="0">
              <a:solidFill>
                <a:schemeClr val="accent1">
                  <a:lumMod val="75000"/>
                </a:schemeClr>
              </a:solidFill>
            </a:endParaRPr>
          </a:p>
          <a:p>
            <a:pPr>
              <a:buNone/>
            </a:pPr>
            <a:endParaRPr lang="ru-RU" dirty="0" smtClean="0">
              <a:solidFill>
                <a:schemeClr val="accent1">
                  <a:lumMod val="75000"/>
                </a:schemeClr>
              </a:solidFill>
            </a:endParaRPr>
          </a:p>
          <a:p>
            <a:endParaRPr lang="ru-RU" dirty="0"/>
          </a:p>
        </p:txBody>
      </p:sp>
    </p:spTree>
  </p:cSld>
  <p:clrMapOvr>
    <a:masterClrMapping/>
  </p:clrMapOvr>
  <p:transition advClick="0" advTm="17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ПОЛЬЗОВАТЬСЯ СТОЛОВЫМИ ПРИБОРАМИ</a:t>
            </a:r>
            <a:endParaRPr lang="ru-RU" dirty="0">
              <a:latin typeface="Comic Sans MS" pitchFamily="66" charset="0"/>
            </a:endParaRPr>
          </a:p>
        </p:txBody>
      </p:sp>
      <p:sp>
        <p:nvSpPr>
          <p:cNvPr id="3" name="Содержимое 2"/>
          <p:cNvSpPr>
            <a:spLocks noGrp="1"/>
          </p:cNvSpPr>
          <p:nvPr>
            <p:ph idx="1"/>
          </p:nvPr>
        </p:nvSpPr>
        <p:spPr>
          <a:xfrm>
            <a:off x="457200" y="1609416"/>
            <a:ext cx="5698976" cy="3835808"/>
          </a:xfrm>
          <a:ln w="76200">
            <a:solidFill>
              <a:schemeClr val="tx2">
                <a:lumMod val="75000"/>
              </a:schemeClr>
            </a:solidFill>
          </a:ln>
        </p:spPr>
        <p:txBody>
          <a:bodyPr>
            <a:noAutofit/>
          </a:bodyPr>
          <a:lstStyle/>
          <a:p>
            <a:r>
              <a:rPr lang="ru-RU" sz="2000" dirty="0" smtClean="0">
                <a:latin typeface="Comic Sans MS" pitchFamily="66" charset="0"/>
              </a:rPr>
              <a:t>Ложку держим в правой руке.</a:t>
            </a:r>
          </a:p>
          <a:p>
            <a:pPr>
              <a:buNone/>
            </a:pPr>
            <a:endParaRPr lang="ru-RU" sz="2000" dirty="0" smtClean="0">
              <a:latin typeface="Comic Sans MS" pitchFamily="66" charset="0"/>
            </a:endParaRPr>
          </a:p>
          <a:p>
            <a:endParaRPr lang="ru-RU" sz="2000" dirty="0" smtClean="0">
              <a:latin typeface="Comic Sans MS" pitchFamily="66" charset="0"/>
            </a:endParaRPr>
          </a:p>
          <a:p>
            <a:r>
              <a:rPr lang="ru-RU" sz="2000" dirty="0" smtClean="0">
                <a:latin typeface="Comic Sans MS" pitchFamily="66" charset="0"/>
              </a:rPr>
              <a:t>Вилку держим в левой руке, а нож в правой.</a:t>
            </a:r>
          </a:p>
          <a:p>
            <a:endParaRPr lang="ru-RU" sz="2000" dirty="0" smtClean="0">
              <a:latin typeface="Comic Sans MS" pitchFamily="66" charset="0"/>
            </a:endParaRPr>
          </a:p>
          <a:p>
            <a:endParaRPr lang="ru-RU" sz="2000" dirty="0" smtClean="0">
              <a:latin typeface="Comic Sans MS" pitchFamily="66" charset="0"/>
            </a:endParaRPr>
          </a:p>
          <a:p>
            <a:pPr>
              <a:buNone/>
            </a:pPr>
            <a:endParaRPr lang="ru-RU" sz="2000" dirty="0" smtClean="0">
              <a:latin typeface="Comic Sans MS" pitchFamily="66" charset="0"/>
            </a:endParaRPr>
          </a:p>
          <a:p>
            <a:r>
              <a:rPr lang="ru-RU" sz="2000" dirty="0" smtClean="0">
                <a:latin typeface="Comic Sans MS" pitchFamily="66" charset="0"/>
              </a:rPr>
              <a:t>Если блюдо не требует использования ножа, вилку держим в правой руке</a:t>
            </a:r>
            <a:endParaRPr lang="ru-RU" sz="2000" dirty="0">
              <a:latin typeface="Comic Sans MS" pitchFamily="66" charset="0"/>
            </a:endParaRPr>
          </a:p>
        </p:txBody>
      </p:sp>
      <p:pic>
        <p:nvPicPr>
          <p:cNvPr id="6" name="Рисунок 5" descr="поведение за столом 2.jpg"/>
          <p:cNvPicPr>
            <a:picLocks noChangeAspect="1"/>
          </p:cNvPicPr>
          <p:nvPr/>
        </p:nvPicPr>
        <p:blipFill>
          <a:blip r:embed="rId2" cstate="screen"/>
          <a:stretch>
            <a:fillRect/>
          </a:stretch>
        </p:blipFill>
        <p:spPr>
          <a:xfrm>
            <a:off x="6732240" y="1484784"/>
            <a:ext cx="1946523" cy="869202"/>
          </a:xfrm>
          <a:prstGeom prst="rect">
            <a:avLst/>
          </a:prstGeom>
        </p:spPr>
      </p:pic>
      <p:pic>
        <p:nvPicPr>
          <p:cNvPr id="7" name="Рисунок 6" descr="поведение за столом 3.jpg"/>
          <p:cNvPicPr>
            <a:picLocks noChangeAspect="1"/>
          </p:cNvPicPr>
          <p:nvPr/>
        </p:nvPicPr>
        <p:blipFill>
          <a:blip r:embed="rId3" cstate="screen"/>
          <a:stretch>
            <a:fillRect/>
          </a:stretch>
        </p:blipFill>
        <p:spPr>
          <a:xfrm>
            <a:off x="6876256" y="4725144"/>
            <a:ext cx="1857807" cy="936104"/>
          </a:xfrm>
          <a:prstGeom prst="rect">
            <a:avLst/>
          </a:prstGeom>
        </p:spPr>
      </p:pic>
      <p:pic>
        <p:nvPicPr>
          <p:cNvPr id="8" name="Рисунок 7" descr="поведение за столом 4.jpg"/>
          <p:cNvPicPr>
            <a:picLocks noChangeAspect="1"/>
          </p:cNvPicPr>
          <p:nvPr/>
        </p:nvPicPr>
        <p:blipFill>
          <a:blip r:embed="rId4" cstate="screen"/>
          <a:stretch>
            <a:fillRect/>
          </a:stretch>
        </p:blipFill>
        <p:spPr>
          <a:xfrm>
            <a:off x="6948264" y="2780928"/>
            <a:ext cx="1774056" cy="1445856"/>
          </a:xfrm>
          <a:prstGeom prst="rect">
            <a:avLst/>
          </a:prstGeom>
        </p:spPr>
      </p:pic>
    </p:spTree>
  </p:cSld>
  <p:clrMapOvr>
    <a:masterClrMapping/>
  </p:clrMapOvr>
  <p:transition advClick="0" advTm="17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ПОЛЬЗОВАТЬСЯ СТОЛОВЫМИ ПРИБОРАМИ</a:t>
            </a:r>
            <a:endParaRPr lang="ru-RU" dirty="0">
              <a:latin typeface="Comic Sans MS" pitchFamily="66" charset="0"/>
            </a:endParaRPr>
          </a:p>
        </p:txBody>
      </p:sp>
      <p:pic>
        <p:nvPicPr>
          <p:cNvPr id="5" name="Содержимое 4" descr="pravila-polzovaniya-stolovymi-priborami.jpg"/>
          <p:cNvPicPr>
            <a:picLocks noGrp="1" noChangeAspect="1"/>
          </p:cNvPicPr>
          <p:nvPr>
            <p:ph idx="1"/>
          </p:nvPr>
        </p:nvPicPr>
        <p:blipFill>
          <a:blip r:embed="rId2" cstate="screen"/>
          <a:stretch>
            <a:fillRect/>
          </a:stretch>
        </p:blipFill>
        <p:spPr>
          <a:xfrm>
            <a:off x="457200" y="2184264"/>
            <a:ext cx="7239000" cy="3697560"/>
          </a:xfrm>
          <a:ln w="76200">
            <a:solidFill>
              <a:schemeClr val="bg2">
                <a:lumMod val="50000"/>
              </a:schemeClr>
            </a:solidFill>
          </a:ln>
        </p:spPr>
      </p:pic>
    </p:spTree>
  </p:cSld>
  <p:clrMapOvr>
    <a:masterClrMapping/>
  </p:clrMapOvr>
  <p:transition advClick="0" advTm="17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Правила употребления некоторых блюд</a:t>
            </a:r>
            <a:endParaRPr lang="ru-RU" dirty="0">
              <a:latin typeface="Comic Sans MS" pitchFamily="66" charset="0"/>
            </a:endParaRPr>
          </a:p>
        </p:txBody>
      </p:sp>
      <p:sp>
        <p:nvSpPr>
          <p:cNvPr id="3" name="Содержимое 2"/>
          <p:cNvSpPr>
            <a:spLocks noGrp="1"/>
          </p:cNvSpPr>
          <p:nvPr>
            <p:ph idx="1"/>
          </p:nvPr>
        </p:nvSpPr>
        <p:spPr>
          <a:xfrm>
            <a:off x="395536" y="1609416"/>
            <a:ext cx="7300664" cy="1315528"/>
          </a:xfrm>
        </p:spPr>
        <p:txBody>
          <a:bodyPr>
            <a:normAutofit/>
          </a:bodyPr>
          <a:lstStyle/>
          <a:p>
            <a:pPr>
              <a:buNone/>
            </a:pPr>
            <a:r>
              <a:rPr lang="ru-RU" dirty="0" smtClean="0"/>
              <a:t>   </a:t>
            </a:r>
            <a:r>
              <a:rPr lang="ru-RU" sz="2400" dirty="0" smtClean="0">
                <a:latin typeface="Comic Sans MS" pitchFamily="66" charset="0"/>
              </a:rPr>
              <a:t>Давайте же разберемся, какими приборами надо пользоваться при употреблении разных блюд</a:t>
            </a:r>
            <a:endParaRPr lang="ru-RU" sz="2400" dirty="0">
              <a:latin typeface="Comic Sans MS" pitchFamily="66" charset="0"/>
            </a:endParaRPr>
          </a:p>
        </p:txBody>
      </p:sp>
      <p:pic>
        <p:nvPicPr>
          <p:cNvPr id="4" name="Рисунок 3" descr="поведение за столом 8.jpg"/>
          <p:cNvPicPr>
            <a:picLocks noChangeAspect="1"/>
          </p:cNvPicPr>
          <p:nvPr/>
        </p:nvPicPr>
        <p:blipFill>
          <a:blip r:embed="rId2" cstate="screen"/>
          <a:stretch>
            <a:fillRect/>
          </a:stretch>
        </p:blipFill>
        <p:spPr>
          <a:xfrm>
            <a:off x="1403648" y="3212976"/>
            <a:ext cx="4896545" cy="3421461"/>
          </a:xfrm>
          <a:prstGeom prst="rect">
            <a:avLst/>
          </a:prstGeom>
        </p:spPr>
      </p:pic>
    </p:spTree>
  </p:cSld>
  <p:clrMapOvr>
    <a:masterClrMapping/>
  </p:clrMapOvr>
  <p:transition advClick="0" advTm="17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хлеб</a:t>
            </a:r>
            <a:endParaRPr lang="ru-RU" dirty="0">
              <a:latin typeface="Comic Sans MS" pitchFamily="66" charset="0"/>
            </a:endParaRPr>
          </a:p>
        </p:txBody>
      </p:sp>
      <p:sp>
        <p:nvSpPr>
          <p:cNvPr id="3" name="Содержимое 2"/>
          <p:cNvSpPr>
            <a:spLocks noGrp="1"/>
          </p:cNvSpPr>
          <p:nvPr>
            <p:ph idx="1"/>
          </p:nvPr>
        </p:nvSpPr>
        <p:spPr>
          <a:xfrm>
            <a:off x="457200" y="1609416"/>
            <a:ext cx="4618856" cy="3403760"/>
          </a:xfrm>
          <a:ln w="57150">
            <a:solidFill>
              <a:schemeClr val="bg2">
                <a:lumMod val="50000"/>
              </a:schemeClr>
            </a:solidFill>
          </a:ln>
        </p:spPr>
        <p:txBody>
          <a:bodyPr/>
          <a:lstStyle/>
          <a:p>
            <a:r>
              <a:rPr lang="ru-RU" dirty="0" smtClean="0">
                <a:latin typeface="Comic Sans MS" pitchFamily="66" charset="0"/>
              </a:rPr>
              <a:t>При подаче на стол хлеб нарезают небольшими ломтиками</a:t>
            </a:r>
          </a:p>
          <a:p>
            <a:r>
              <a:rPr lang="ru-RU" dirty="0" smtClean="0">
                <a:latin typeface="Comic Sans MS" pitchFamily="66" charset="0"/>
              </a:rPr>
              <a:t>Взяв кусок с общего блюда, хлеб кладут на хлебную тарелочку и отламывают маленькими кусочками</a:t>
            </a:r>
            <a:endParaRPr lang="ru-RU" dirty="0">
              <a:latin typeface="Comic Sans MS" pitchFamily="66" charset="0"/>
            </a:endParaRPr>
          </a:p>
        </p:txBody>
      </p:sp>
      <p:pic>
        <p:nvPicPr>
          <p:cNvPr id="4" name="Рисунок 3" descr="5698aadcd3458.jpg"/>
          <p:cNvPicPr>
            <a:picLocks noChangeAspect="1"/>
          </p:cNvPicPr>
          <p:nvPr/>
        </p:nvPicPr>
        <p:blipFill>
          <a:blip r:embed="rId2" cstate="screen"/>
          <a:stretch>
            <a:fillRect/>
          </a:stretch>
        </p:blipFill>
        <p:spPr>
          <a:xfrm>
            <a:off x="5177054" y="4005064"/>
            <a:ext cx="3695681" cy="2478416"/>
          </a:xfrm>
          <a:prstGeom prst="rect">
            <a:avLst/>
          </a:prstGeom>
          <a:ln w="57150">
            <a:solidFill>
              <a:schemeClr val="bg2">
                <a:lumMod val="50000"/>
              </a:schemeClr>
            </a:solidFill>
          </a:ln>
        </p:spPr>
      </p:pic>
    </p:spTree>
  </p:cSld>
  <p:clrMapOvr>
    <a:masterClrMapping/>
  </p:clrMapOvr>
  <p:transition advClick="0" advTm="17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omic Sans MS" pitchFamily="66" charset="0"/>
              </a:rPr>
              <a:t>Как правильно есть суп</a:t>
            </a:r>
            <a:endParaRPr lang="ru-RU" dirty="0">
              <a:latin typeface="Comic Sans MS" pitchFamily="66" charset="0"/>
            </a:endParaRPr>
          </a:p>
        </p:txBody>
      </p:sp>
      <p:sp>
        <p:nvSpPr>
          <p:cNvPr id="3" name="Содержимое 2"/>
          <p:cNvSpPr>
            <a:spLocks noGrp="1"/>
          </p:cNvSpPr>
          <p:nvPr>
            <p:ph idx="1"/>
          </p:nvPr>
        </p:nvSpPr>
        <p:spPr>
          <a:xfrm>
            <a:off x="457200" y="1609416"/>
            <a:ext cx="7239000" cy="2107616"/>
          </a:xfrm>
          <a:ln w="57150">
            <a:solidFill>
              <a:schemeClr val="bg2">
                <a:lumMod val="50000"/>
              </a:schemeClr>
            </a:solidFill>
          </a:ln>
        </p:spPr>
        <p:txBody>
          <a:bodyPr>
            <a:normAutofit/>
          </a:bodyPr>
          <a:lstStyle/>
          <a:p>
            <a:r>
              <a:rPr lang="ru-RU" sz="1800" dirty="0" smtClean="0">
                <a:latin typeface="Comic Sans MS" pitchFamily="66" charset="0"/>
              </a:rPr>
              <a:t>Супы подают в глубоких тарелках. Едят супы так: зачерпывают небольшую порцию столовой ложкой (от себя, по диагонали справа налево), после чего, предварительно коснувшись донышком ложки дальнего края тарелки, подносят ко рту. Чтобы избежать неприятных звуков во время еды, необходимо поднимать ложку на уровень рта, а не наклоняться к ней</a:t>
            </a:r>
            <a:r>
              <a:rPr lang="ru-RU" sz="1800" dirty="0" smtClean="0"/>
              <a:t>.</a:t>
            </a:r>
            <a:endParaRPr lang="ru-RU" sz="1800" dirty="0"/>
          </a:p>
        </p:txBody>
      </p:sp>
      <p:pic>
        <p:nvPicPr>
          <p:cNvPr id="4" name="Рисунок 3" descr="126665921_51.jpg"/>
          <p:cNvPicPr>
            <a:picLocks noChangeAspect="1"/>
          </p:cNvPicPr>
          <p:nvPr/>
        </p:nvPicPr>
        <p:blipFill>
          <a:blip r:embed="rId2" cstate="screen"/>
          <a:stretch>
            <a:fillRect/>
          </a:stretch>
        </p:blipFill>
        <p:spPr>
          <a:xfrm>
            <a:off x="755576" y="4235023"/>
            <a:ext cx="3227527" cy="2146306"/>
          </a:xfrm>
          <a:prstGeom prst="rect">
            <a:avLst/>
          </a:prstGeom>
          <a:ln w="57150">
            <a:solidFill>
              <a:schemeClr val="bg2">
                <a:lumMod val="50000"/>
              </a:schemeClr>
            </a:solidFill>
          </a:ln>
        </p:spPr>
      </p:pic>
      <p:pic>
        <p:nvPicPr>
          <p:cNvPr id="5" name="Рисунок 4" descr="62-child.jpg"/>
          <p:cNvPicPr>
            <a:picLocks noChangeAspect="1"/>
          </p:cNvPicPr>
          <p:nvPr/>
        </p:nvPicPr>
        <p:blipFill>
          <a:blip r:embed="rId3" cstate="screen"/>
          <a:stretch>
            <a:fillRect/>
          </a:stretch>
        </p:blipFill>
        <p:spPr>
          <a:xfrm>
            <a:off x="4427984" y="4149080"/>
            <a:ext cx="3377952" cy="2229448"/>
          </a:xfrm>
          <a:prstGeom prst="rect">
            <a:avLst/>
          </a:prstGeom>
          <a:ln w="57150">
            <a:solidFill>
              <a:schemeClr val="bg2">
                <a:lumMod val="50000"/>
              </a:schemeClr>
            </a:solidFill>
          </a:ln>
        </p:spPr>
      </p:pic>
    </p:spTree>
  </p:cSld>
  <p:clrMapOvr>
    <a:masterClrMapping/>
  </p:clrMapOvr>
  <p:transition advClick="0" advTm="17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мясо</a:t>
            </a:r>
            <a:endParaRPr lang="ru-RU" dirty="0">
              <a:latin typeface="Comic Sans MS" pitchFamily="66" charset="0"/>
            </a:endParaRPr>
          </a:p>
        </p:txBody>
      </p:sp>
      <p:sp>
        <p:nvSpPr>
          <p:cNvPr id="3" name="Содержимое 2"/>
          <p:cNvSpPr>
            <a:spLocks noGrp="1"/>
          </p:cNvSpPr>
          <p:nvPr>
            <p:ph idx="1"/>
          </p:nvPr>
        </p:nvSpPr>
        <p:spPr>
          <a:xfrm>
            <a:off x="457200" y="1609416"/>
            <a:ext cx="7239000" cy="2107616"/>
          </a:xfrm>
          <a:ln w="57150">
            <a:solidFill>
              <a:schemeClr val="bg2">
                <a:lumMod val="50000"/>
              </a:schemeClr>
            </a:solidFill>
          </a:ln>
        </p:spPr>
        <p:txBody>
          <a:bodyPr/>
          <a:lstStyle/>
          <a:p>
            <a:r>
              <a:rPr lang="ru-RU" dirty="0" smtClean="0">
                <a:latin typeface="Comic Sans MS" pitchFamily="66" charset="0"/>
              </a:rPr>
              <a:t>Согласно классическому способу, блюда из кускового мяса следует есть, ни на минуту не откладывая ножа и вилки, отрезая от большого куска мяса кусочек за кусочком.</a:t>
            </a:r>
          </a:p>
          <a:p>
            <a:endParaRPr lang="ru-RU" dirty="0">
              <a:latin typeface="Comic Sans MS" pitchFamily="66" charset="0"/>
            </a:endParaRPr>
          </a:p>
        </p:txBody>
      </p:sp>
      <p:pic>
        <p:nvPicPr>
          <p:cNvPr id="4" name="Рисунок 3" descr="s2img_27772185_11246_5.jpg"/>
          <p:cNvPicPr>
            <a:picLocks noChangeAspect="1"/>
          </p:cNvPicPr>
          <p:nvPr/>
        </p:nvPicPr>
        <p:blipFill>
          <a:blip r:embed="rId2" cstate="screen"/>
          <a:stretch>
            <a:fillRect/>
          </a:stretch>
        </p:blipFill>
        <p:spPr>
          <a:xfrm>
            <a:off x="4644008" y="3717032"/>
            <a:ext cx="4272136" cy="2816940"/>
          </a:xfrm>
          <a:prstGeom prst="rect">
            <a:avLst/>
          </a:prstGeom>
          <a:ln w="57150">
            <a:solidFill>
              <a:schemeClr val="bg2">
                <a:lumMod val="50000"/>
              </a:schemeClr>
            </a:solidFill>
          </a:ln>
        </p:spPr>
      </p:pic>
    </p:spTree>
  </p:cSld>
  <p:clrMapOvr>
    <a:masterClrMapping/>
  </p:clrMapOvr>
  <p:transition advClick="0" advTm="17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Comic Sans MS" pitchFamily="66" charset="0"/>
              </a:rPr>
              <a:t>Как правильно есть котлеты</a:t>
            </a:r>
            <a:endParaRPr lang="ru-RU" dirty="0">
              <a:latin typeface="Comic Sans MS" pitchFamily="66" charset="0"/>
            </a:endParaRPr>
          </a:p>
        </p:txBody>
      </p:sp>
      <p:sp>
        <p:nvSpPr>
          <p:cNvPr id="3" name="Содержимое 2"/>
          <p:cNvSpPr>
            <a:spLocks noGrp="1"/>
          </p:cNvSpPr>
          <p:nvPr>
            <p:ph idx="1"/>
          </p:nvPr>
        </p:nvSpPr>
        <p:spPr>
          <a:xfrm>
            <a:off x="457200" y="1609416"/>
            <a:ext cx="3682752" cy="4846320"/>
          </a:xfrm>
          <a:ln w="57150">
            <a:solidFill>
              <a:schemeClr val="bg2">
                <a:lumMod val="50000"/>
              </a:schemeClr>
            </a:solidFill>
          </a:ln>
        </p:spPr>
        <p:txBody>
          <a:bodyPr/>
          <a:lstStyle/>
          <a:p>
            <a:r>
              <a:rPr lang="ru-RU" dirty="0" smtClean="0">
                <a:latin typeface="Comic Sans MS" pitchFamily="66" charset="0"/>
              </a:rPr>
              <a:t>Блюда из рубленого мяса (котлеты, зразы и прочее) едят вилкой, но держат ее в левой руке (не забывайте, что есть еще гарнир, который едят с помощью ножа).</a:t>
            </a:r>
            <a:endParaRPr lang="ru-RU" dirty="0">
              <a:latin typeface="Comic Sans MS" pitchFamily="66" charset="0"/>
            </a:endParaRPr>
          </a:p>
        </p:txBody>
      </p:sp>
      <p:pic>
        <p:nvPicPr>
          <p:cNvPr id="4" name="Рисунок 3" descr="2bcc6b55455f2e02e5a9e3d5d9984a08.jpg"/>
          <p:cNvPicPr>
            <a:picLocks noChangeAspect="1"/>
          </p:cNvPicPr>
          <p:nvPr/>
        </p:nvPicPr>
        <p:blipFill>
          <a:blip r:embed="rId2" cstate="screen"/>
          <a:stretch>
            <a:fillRect/>
          </a:stretch>
        </p:blipFill>
        <p:spPr>
          <a:xfrm>
            <a:off x="5508104" y="1700808"/>
            <a:ext cx="3096344" cy="2322258"/>
          </a:xfrm>
          <a:prstGeom prst="rect">
            <a:avLst/>
          </a:prstGeom>
          <a:ln w="57150">
            <a:solidFill>
              <a:schemeClr val="bg2">
                <a:lumMod val="50000"/>
              </a:schemeClr>
            </a:solidFill>
          </a:ln>
        </p:spPr>
      </p:pic>
      <p:pic>
        <p:nvPicPr>
          <p:cNvPr id="5" name="Рисунок 4" descr="1393498748_kotleti_v_suharyah-88868.jpg"/>
          <p:cNvPicPr>
            <a:picLocks noChangeAspect="1"/>
          </p:cNvPicPr>
          <p:nvPr/>
        </p:nvPicPr>
        <p:blipFill>
          <a:blip r:embed="rId3" cstate="screen"/>
          <a:stretch>
            <a:fillRect/>
          </a:stretch>
        </p:blipFill>
        <p:spPr>
          <a:xfrm>
            <a:off x="5508104" y="4293096"/>
            <a:ext cx="3168352" cy="1782198"/>
          </a:xfrm>
          <a:prstGeom prst="rect">
            <a:avLst/>
          </a:prstGeom>
          <a:ln w="57150">
            <a:solidFill>
              <a:schemeClr val="bg2">
                <a:lumMod val="50000"/>
              </a:schemeClr>
            </a:solidFill>
          </a:ln>
        </p:spPr>
      </p:pic>
    </p:spTree>
  </p:cSld>
  <p:clrMapOvr>
    <a:masterClrMapping/>
  </p:clrMapOvr>
  <p:transition advClick="0" advTm="17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699</TotalTime>
  <Words>723</Words>
  <Application>Microsoft Office PowerPoint</Application>
  <PresentationFormat>Экран (4:3)</PresentationFormat>
  <Paragraphs>86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Изящная</vt:lpstr>
      <vt:lpstr>СТОЛОВЫЙ ЭТИКЕТ</vt:lpstr>
      <vt:lpstr>КАК НУЖНО СИДЕТЬ ЗА СТОЛОМ</vt:lpstr>
      <vt:lpstr>КАК ПОЛЬЗОВАТЬСЯ СТОЛОВЫМИ ПРИБОРАМИ</vt:lpstr>
      <vt:lpstr>КАК ПОЛЬЗОВАТЬСЯ СТОЛОВЫМИ ПРИБОРАМИ</vt:lpstr>
      <vt:lpstr>Правила употребления некоторых блюд</vt:lpstr>
      <vt:lpstr>Как правильно есть хлеб</vt:lpstr>
      <vt:lpstr>Как правильно есть суп</vt:lpstr>
      <vt:lpstr>Как правильно есть мясо</vt:lpstr>
      <vt:lpstr>Как правильно есть котлеты</vt:lpstr>
      <vt:lpstr>Как правильно есть курицу</vt:lpstr>
      <vt:lpstr>Как правильно есть курицу</vt:lpstr>
      <vt:lpstr>Как правильно есть курицу</vt:lpstr>
      <vt:lpstr>Как правильно есть колбасу, ветчину, сосиски</vt:lpstr>
      <vt:lpstr>Как правильно есть колбасу, ветчину, сосиски</vt:lpstr>
      <vt:lpstr>Как правильно есть рыбу</vt:lpstr>
      <vt:lpstr>Как правильно есть рыбу</vt:lpstr>
      <vt:lpstr>Как правильно есть картофель и овощи</vt:lpstr>
      <vt:lpstr>Как правильно есть картофель и овощи</vt:lpstr>
      <vt:lpstr>Как правильно есть макароны, пельмени</vt:lpstr>
      <vt:lpstr>Как правильно есть спагетти</vt:lpstr>
      <vt:lpstr>Как правильно есть спагетти</vt:lpstr>
      <vt:lpstr>Как правильно есть спагетти</vt:lpstr>
      <vt:lpstr>Как правильно есть яйца</vt:lpstr>
      <vt:lpstr>Как правильно есть яйца</vt:lpstr>
      <vt:lpstr>КОНЕЦ 1 ЧАСТИ. </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СТОЛОВЫЙ ЭТИКЕТ</dc:title>
  <dc:creator>Пользователь Windows</dc:creator>
  <cp:lastModifiedBy>User</cp:lastModifiedBy>
  <cp:revision>79</cp:revision>
  <dcterms:created xsi:type="dcterms:W3CDTF">2016-04-12T21:20:20Z</dcterms:created>
  <dcterms:modified xsi:type="dcterms:W3CDTF">2023-07-13T07:57:12Z</dcterms:modified>
</cp:coreProperties>
</file>