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7" r:id="rId4"/>
    <p:sldId id="258" r:id="rId5"/>
    <p:sldId id="266" r:id="rId6"/>
    <p:sldId id="268" r:id="rId7"/>
    <p:sldId id="269" r:id="rId8"/>
    <p:sldId id="267" r:id="rId9"/>
    <p:sldId id="259" r:id="rId10"/>
    <p:sldId id="260" r:id="rId11"/>
    <p:sldId id="26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93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5B79C0-59CE-DE18-2C85-85A1862D7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EAB3B74-2C37-D12A-3B71-39BBE42EE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4F91B11-DED9-055B-FC89-45F0CB8F7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F9B6682-EE65-8886-62C4-BED658B75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B86FC0-E419-B0D8-A772-DD379228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91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D3817C-85CC-AD1E-B491-D286ABEF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99F48EB9-CB81-C684-6C2B-D7AED5D16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94BA82-3401-EE06-AD33-2F8DC6FE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1A6EDA5-1E39-D567-5D4E-720556E1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7A9DF29-9A7A-37EB-5D0A-AB69B38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611C3C6-FFEF-5C6E-0B04-EA3A36B1D7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6B5E067-B3D3-23F8-170B-641EF400B8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6948F3-2EBB-4467-6C34-2CDC9449C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70165E-78F6-C111-CB2E-65E2015FC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C594D9F-927D-4D2F-2711-03157644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0B91B5-062E-0A6B-96F1-B2AB92E21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76499A9-27AB-125F-CEE8-47240A94A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CA6AC2-98A7-6ABC-1C92-3AD192D8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D57D9A-778E-42B7-F823-95204F2A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6E0575-0B47-765F-6F30-9C4AFDD4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76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033883-5693-B1B2-B70D-CFDB66CA0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AF51094-EC26-7CD9-5214-6831AC834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5A00D2-CFF3-9C56-F3BF-310413EB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A6F6FA-661D-CC2A-B1B5-CBE8BE32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C4444B-C062-6683-535F-BFBBE0A6F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6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21D933-EE80-2387-D213-115FEAEBD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5FAD552-3DEB-4DF4-2BA7-0CFFDDD7BF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A915CC3-94EA-7324-2CCF-F1A64C968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CB97B15-1C4E-9615-81AD-5E3EE0FE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BB0BE59-FDCB-0D57-B618-BBA1910F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D4850D4-13C6-A03E-F2AC-DCD74615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30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9B5140F-2AA0-806F-2E46-C6A17585B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D947E4A-071B-AC43-9ED4-E134501B1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F920144-C896-F8C7-A8E6-A7C5AEA01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6670B56-D6F3-8331-0076-431D8DB7D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EBA3A46-4105-C9DD-FA54-F301973E4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E0CC310-D724-580E-3144-631C5A81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EA6F0EF-96C3-5BD5-8D38-593558D0A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8D67ED9-11DA-1E7E-5E68-67EA5EAB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7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55786AA-1CE3-452A-A1FC-21EA5DDF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56CD5D10-1BE0-65C7-1643-AED09483F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B30D51F-3211-E354-5435-58500463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F37725F-6C37-A45E-F0B8-44BFE5EE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15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7DE5BDA-44E9-1BC4-8F3C-422DC2D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3883167-82F7-E4AB-A747-E2E9D9E2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EF76986-9D7D-33D9-CD7C-C37651B3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88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7993EF7-C8BC-5EB4-6228-89346B03E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ABDF3E0-E20C-61E9-1208-27B03C609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19C9A0B-81C1-790A-1E41-3649707FA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4F6BC79-B24E-E9E5-B721-43EB73F76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A19DF63-C7BB-337C-DB7E-3E59A3E60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2F94FF8-C8D1-651F-2DDD-25870C77A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48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8619C5-0366-C721-1E2D-5F3D1F10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0B4DEDDF-4E3C-114A-D36C-A0F82809B4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04E1FFC-2CB0-C4C7-E605-A6C1B78B1A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2F73933-A20F-218D-85F3-F5268695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E54B905-176A-BD4C-5F1C-91B4D3DA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BF5A699-A253-3A49-79E3-5B708537C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25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02B5465-2C67-E898-BC53-9BA1B867A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EFF4A77-4869-97C6-E3CE-A95B16346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BF9A26-3959-8F08-BE71-629D23D4C3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354A9-C25B-4F85-8331-C2B008F59FC2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09A722E-EDBA-C559-5AAF-433CF0995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0F4C785-4436-C022-07F5-7F90FC78C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573EE-C0FA-4A7E-99A7-DD2EB0FEC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89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B4A9F1D-F0DD-8DE5-1FB4-A42609614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25" y="60960"/>
            <a:ext cx="893134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AC0447-3A04-2D1C-F433-E83400B04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206" y="1501629"/>
            <a:ext cx="8725988" cy="1754333"/>
          </a:xfrm>
        </p:spPr>
        <p:txBody>
          <a:bodyPr>
            <a:normAutofit/>
          </a:bodyPr>
          <a:lstStyle/>
          <a:p>
            <a:r>
              <a:rPr lang="ru-RU" sz="4700" dirty="0"/>
              <a:t>Проект</a:t>
            </a:r>
            <a:br>
              <a:rPr lang="ru-RU" sz="4700" dirty="0"/>
            </a:br>
            <a:r>
              <a:rPr lang="ru-RU" sz="4700" dirty="0"/>
              <a:t> Тема: «Профессия Учитель»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9A45BBD-8B0D-578C-0805-E979EEDB8D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7295" y="4617717"/>
            <a:ext cx="2384705" cy="1889761"/>
          </a:xfrm>
        </p:spPr>
        <p:txBody>
          <a:bodyPr>
            <a:normAutofit/>
          </a:bodyPr>
          <a:lstStyle/>
          <a:p>
            <a:pPr algn="l"/>
            <a:r>
              <a:rPr lang="ru-RU" sz="2000" dirty="0"/>
              <a:t>Работу выполнил </a:t>
            </a:r>
          </a:p>
          <a:p>
            <a:pPr algn="l"/>
            <a:r>
              <a:rPr lang="ru-RU" sz="2000" dirty="0"/>
              <a:t>ученик 3«Б» класса </a:t>
            </a:r>
          </a:p>
          <a:p>
            <a:pPr algn="l"/>
            <a:r>
              <a:rPr lang="ru-RU" sz="2000" dirty="0"/>
              <a:t>МБОУ СШ №45</a:t>
            </a:r>
          </a:p>
          <a:p>
            <a:pPr algn="l"/>
            <a:r>
              <a:rPr lang="ru-RU" sz="2000" dirty="0"/>
              <a:t>Поляков Иван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25161011-9CC1-DEFC-B5EF-44DB1F0B3662}"/>
              </a:ext>
            </a:extLst>
          </p:cNvPr>
          <p:cNvSpPr txBox="1">
            <a:spLocks/>
          </p:cNvSpPr>
          <p:nvPr/>
        </p:nvSpPr>
        <p:spPr>
          <a:xfrm>
            <a:off x="5253445" y="6383381"/>
            <a:ext cx="1685109" cy="4136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/>
              <a:t>Тверь, </a:t>
            </a:r>
            <a:r>
              <a:rPr lang="ru-RU" dirty="0" smtClean="0"/>
              <a:t>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471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2155AF9-D973-780A-741B-17C25C71825E}"/>
              </a:ext>
            </a:extLst>
          </p:cNvPr>
          <p:cNvSpPr txBox="1"/>
          <p:nvPr/>
        </p:nvSpPr>
        <p:spPr>
          <a:xfrm>
            <a:off x="504825" y="270397"/>
            <a:ext cx="3371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ВЫВОДЫ…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8125F55-34CE-B584-A4E6-66A56A81C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1028998"/>
            <a:ext cx="4848225" cy="49980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9E14AB8-5FAA-7172-A779-271A2DFA7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3186942"/>
            <a:ext cx="4286250" cy="34006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3873B20-197A-D22B-F07B-72F5BDE02EDB}"/>
              </a:ext>
            </a:extLst>
          </p:cNvPr>
          <p:cNvSpPr txBox="1"/>
          <p:nvPr/>
        </p:nvSpPr>
        <p:spPr>
          <a:xfrm>
            <a:off x="504825" y="933748"/>
            <a:ext cx="63341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«учитель» 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непростая, но интересная и нужная.</a:t>
            </a:r>
          </a:p>
          <a:p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учителям мы вырастаем умными и добрыми людьми.</a:t>
            </a:r>
          </a:p>
        </p:txBody>
      </p:sp>
    </p:spTree>
    <p:extLst>
      <p:ext uri="{BB962C8B-B14F-4D97-AF65-F5344CB8AC3E}">
        <p14:creationId xmlns:p14="http://schemas.microsoft.com/office/powerpoint/2010/main" val="126619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5FC044A-CC9E-B2EF-1649-6C22FF8A7F75}"/>
              </a:ext>
            </a:extLst>
          </p:cNvPr>
          <p:cNvSpPr txBox="1"/>
          <p:nvPr/>
        </p:nvSpPr>
        <p:spPr>
          <a:xfrm>
            <a:off x="3202419" y="2704654"/>
            <a:ext cx="57871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500" b="1" dirty="0">
                <a:solidFill>
                  <a:srgbClr val="FF0000"/>
                </a:solidFill>
              </a:rPr>
              <a:t>Спасибо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D89A5D9-8EAE-4086-BE32-C6A67FAC0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41" y="120968"/>
            <a:ext cx="8787433" cy="673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9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8B3B013-1F88-5D08-8DBE-BBC92E2DB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20" t="24832" r="35252" b="27095"/>
          <a:stretch/>
        </p:blipFill>
        <p:spPr>
          <a:xfrm>
            <a:off x="6096000" y="720566"/>
            <a:ext cx="5558117" cy="37085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B23E5AD-10B6-2D3C-6385-7F87BA916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59" t="7952" r="39794" b="15841"/>
          <a:stretch/>
        </p:blipFill>
        <p:spPr>
          <a:xfrm>
            <a:off x="0" y="0"/>
            <a:ext cx="5323132" cy="6781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82B2537-3F75-80B4-DC38-60087D2EE597}"/>
              </a:ext>
            </a:extLst>
          </p:cNvPr>
          <p:cNvSpPr txBox="1"/>
          <p:nvPr/>
        </p:nvSpPr>
        <p:spPr>
          <a:xfrm>
            <a:off x="0" y="720566"/>
            <a:ext cx="375284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считаю </a:t>
            </a:r>
            <a:r>
              <a:rPr lang="ru-RU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профессию </a:t>
            </a:r>
            <a:r>
              <a:rPr lang="ru-RU" sz="3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«учитель»</a:t>
            </a:r>
            <a:r>
              <a:rPr lang="ru-RU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наиболее важных для людей.</a:t>
            </a:r>
          </a:p>
        </p:txBody>
      </p:sp>
    </p:spTree>
    <p:extLst>
      <p:ext uri="{BB962C8B-B14F-4D97-AF65-F5344CB8AC3E}">
        <p14:creationId xmlns:p14="http://schemas.microsoft.com/office/powerpoint/2010/main" val="234358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45D6CB3-232F-6FF2-D783-0CBE74733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8" t="17737" r="36559" b="26116"/>
          <a:stretch/>
        </p:blipFill>
        <p:spPr>
          <a:xfrm>
            <a:off x="8657812" y="3333750"/>
            <a:ext cx="3144444" cy="24014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A79684-CDFA-C412-EAD5-111AA40CCAB7}"/>
              </a:ext>
            </a:extLst>
          </p:cNvPr>
          <p:cNvSpPr txBox="1"/>
          <p:nvPr/>
        </p:nvSpPr>
        <p:spPr>
          <a:xfrm>
            <a:off x="4305301" y="662754"/>
            <a:ext cx="70485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моего проекта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вам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учителя.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6CC7A7B-AFA7-97C3-E0F7-228703E1E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0" t="11132" r="29954" b="23792"/>
          <a:stretch/>
        </p:blipFill>
        <p:spPr>
          <a:xfrm>
            <a:off x="3275151" y="3042224"/>
            <a:ext cx="5259250" cy="36102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477587A-0F78-F59D-98DF-C53D9FD7C1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03" t="7950" r="34221" b="16331"/>
          <a:stretch/>
        </p:blipFill>
        <p:spPr>
          <a:xfrm>
            <a:off x="256199" y="205554"/>
            <a:ext cx="3401402" cy="319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6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B6F7054-599E-7690-023C-90331680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3" y="3057525"/>
            <a:ext cx="5509686" cy="36050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19C15CB-E8C0-ED88-3546-F0200BCCB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34" t="24098" r="43440" b="36185"/>
          <a:stretch/>
        </p:blipFill>
        <p:spPr>
          <a:xfrm>
            <a:off x="7469935" y="169626"/>
            <a:ext cx="3382138" cy="2451223"/>
          </a:xfrm>
          <a:prstGeom prst="rect">
            <a:avLst/>
          </a:prstGeom>
        </p:spPr>
      </p:pic>
      <p:sp>
        <p:nvSpPr>
          <p:cNvPr id="3" name="Пузырек для мыслей: облако 2">
            <a:extLst>
              <a:ext uri="{FF2B5EF4-FFF2-40B4-BE49-F238E27FC236}">
                <a16:creationId xmlns="" xmlns:a16="http://schemas.microsoft.com/office/drawing/2014/main" id="{ED2E9CBB-0775-76E0-6FB9-9970EDB7BC68}"/>
              </a:ext>
            </a:extLst>
          </p:cNvPr>
          <p:cNvSpPr/>
          <p:nvPr/>
        </p:nvSpPr>
        <p:spPr>
          <a:xfrm>
            <a:off x="4912851" y="358880"/>
            <a:ext cx="2100050" cy="996124"/>
          </a:xfrm>
          <a:prstGeom prst="cloudCallout">
            <a:avLst>
              <a:gd name="adj1" fmla="val 62665"/>
              <a:gd name="adj2" fmla="val 38337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БЕРЕСТА</a:t>
            </a:r>
          </a:p>
        </p:txBody>
      </p:sp>
      <p:sp>
        <p:nvSpPr>
          <p:cNvPr id="4" name="Пузырек для мыслей: облако 3">
            <a:extLst>
              <a:ext uri="{FF2B5EF4-FFF2-40B4-BE49-F238E27FC236}">
                <a16:creationId xmlns="" xmlns:a16="http://schemas.microsoft.com/office/drawing/2014/main" id="{00E4CBDF-A2E9-57B7-74A4-12192D2E8392}"/>
              </a:ext>
            </a:extLst>
          </p:cNvPr>
          <p:cNvSpPr/>
          <p:nvPr/>
        </p:nvSpPr>
        <p:spPr>
          <a:xfrm>
            <a:off x="1642482" y="1398021"/>
            <a:ext cx="2558253" cy="1428749"/>
          </a:xfrm>
          <a:prstGeom prst="cloudCallout">
            <a:avLst>
              <a:gd name="adj1" fmla="val 46501"/>
              <a:gd name="adj2" fmla="val 6029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ШКОЛЫ НА РУСИ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384FEC-E34B-2D21-508C-3E399E4A0E20}"/>
              </a:ext>
            </a:extLst>
          </p:cNvPr>
          <p:cNvSpPr txBox="1"/>
          <p:nvPr/>
        </p:nvSpPr>
        <p:spPr>
          <a:xfrm>
            <a:off x="403210" y="220615"/>
            <a:ext cx="3978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Какими школы </a:t>
            </a:r>
          </a:p>
          <a:p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раньше…</a:t>
            </a:r>
            <a:endParaRPr lang="ru-RU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5801A1A-6EE7-103B-DF48-5C281A1A30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55" t="22263" r="35321" b="24771"/>
          <a:stretch/>
        </p:blipFill>
        <p:spPr>
          <a:xfrm>
            <a:off x="6352277" y="4031230"/>
            <a:ext cx="3724784" cy="2705095"/>
          </a:xfrm>
          <a:prstGeom prst="rect">
            <a:avLst/>
          </a:prstGeom>
        </p:spPr>
      </p:pic>
      <p:sp>
        <p:nvSpPr>
          <p:cNvPr id="5" name="Пузырек для мыслей: облако 4">
            <a:extLst>
              <a:ext uri="{FF2B5EF4-FFF2-40B4-BE49-F238E27FC236}">
                <a16:creationId xmlns="" xmlns:a16="http://schemas.microsoft.com/office/drawing/2014/main" id="{E25588DC-E0F3-A7E2-BD61-E369BE1F86E5}"/>
              </a:ext>
            </a:extLst>
          </p:cNvPr>
          <p:cNvSpPr/>
          <p:nvPr/>
        </p:nvSpPr>
        <p:spPr>
          <a:xfrm>
            <a:off x="4844098" y="1946024"/>
            <a:ext cx="2503804" cy="996124"/>
          </a:xfrm>
          <a:prstGeom prst="cloudCallout">
            <a:avLst>
              <a:gd name="adj1" fmla="val 67246"/>
              <a:gd name="adj2" fmla="val 64568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БЕРЕСТЯНАЯ ГРАМОТА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2F424B4-5BA6-CFCC-5D3C-0AF970B3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08" t="31330" r="43441" b="37478"/>
          <a:stretch/>
        </p:blipFill>
        <p:spPr>
          <a:xfrm>
            <a:off x="7952590" y="2335108"/>
            <a:ext cx="3526867" cy="19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8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B6D6F1A-E60C-814F-FFE9-4C5420839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0" y="3599260"/>
            <a:ext cx="3771898" cy="2828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70233CA-D4F8-2143-286A-4861FABDB2BE}"/>
              </a:ext>
            </a:extLst>
          </p:cNvPr>
          <p:cNvSpPr txBox="1"/>
          <p:nvPr/>
        </p:nvSpPr>
        <p:spPr>
          <a:xfrm>
            <a:off x="196819" y="220615"/>
            <a:ext cx="3978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учимся сегодня…</a:t>
            </a:r>
            <a:endParaRPr lang="ru-RU" sz="33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979FF17B-7A63-A5E1-B6B8-E6922300F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0" t="12222" r="28203" b="39757"/>
          <a:stretch/>
        </p:blipFill>
        <p:spPr>
          <a:xfrm>
            <a:off x="5924552" y="3524250"/>
            <a:ext cx="5988041" cy="29789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3963CD2-AEA3-B201-7807-BDA9C58CD6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28" t="18332" r="29557" b="24306"/>
          <a:stretch/>
        </p:blipFill>
        <p:spPr>
          <a:xfrm>
            <a:off x="3362324" y="774613"/>
            <a:ext cx="4818050" cy="31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48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325" y="55879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Какими качествами важно обладать педагогу: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Любить предмет и не останавливаться в собственном обучении (любознательность)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Слышать и уважать мнение ученика (эмоциональный интеллект)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Уметь справляться со стрессом (терпеливость и стрессоустойчивость)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Быть гибким и творчески походить к учебному процессу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Быть уверенным, организованным и дружелюбным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Уметь мотивировать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✎</a:t>
            </a:r>
            <a:r>
              <a:rPr lang="ru-RU" dirty="0"/>
              <a:t> Опрятность во всем, в том числе внешнем виде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00050"/>
            <a:ext cx="573404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48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125" y="303222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sz="2400" b="1" dirty="0">
                <a:solidFill>
                  <a:srgbClr val="FF0000"/>
                </a:solidFill>
              </a:rPr>
              <a:t>Где учиться на </a:t>
            </a:r>
            <a:r>
              <a:rPr lang="ru-RU" sz="2400" b="1" dirty="0" smtClean="0">
                <a:solidFill>
                  <a:srgbClr val="FF0000"/>
                </a:solidFill>
              </a:rPr>
              <a:t>учителя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1. </a:t>
            </a:r>
            <a:r>
              <a:rPr lang="ru-RU" b="1" dirty="0" smtClean="0"/>
              <a:t>Колледж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8125" y="12727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2. Педагогический вуз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8125" y="172855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dirty="0"/>
              <a:t>3. Профильный вуз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Профессию учителя можно совместить с исследовательской работой. Если вы хотите иметь возможность преподавать не только в школе, но и в вузе, плюс заниматься наукой, то лучше поступить в профильный вуз.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84196"/>
            <a:ext cx="5229225" cy="469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3295649"/>
            <a:ext cx="563880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813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845385"/>
              </p:ext>
            </p:extLst>
          </p:nvPr>
        </p:nvGraphicFramePr>
        <p:xfrm>
          <a:off x="400049" y="1069499"/>
          <a:ext cx="11439526" cy="5474176"/>
        </p:xfrm>
        <a:graphic>
          <a:graphicData uri="http://schemas.openxmlformats.org/drawingml/2006/table">
            <a:tbl>
              <a:tblPr/>
              <a:tblGrid>
                <a:gridCol w="5719763"/>
                <a:gridCol w="5719763"/>
              </a:tblGrid>
              <a:tr h="5474176">
                <a:tc>
                  <a:txBody>
                    <a:bodyPr/>
                    <a:lstStyle/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005824"/>
                        </a:solidFill>
                        <a:effectLst/>
                      </a:endParaRPr>
                    </a:p>
                    <a:p>
                      <a:pPr fontAlgn="auto"/>
                      <a:r>
                        <a:rPr lang="ru-RU" b="1" dirty="0" smtClean="0">
                          <a:solidFill>
                            <a:srgbClr val="005824"/>
                          </a:solidFill>
                          <a:effectLst/>
                        </a:rPr>
                        <a:t>Плюсы</a:t>
                      </a: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005824"/>
                          </a:solidFill>
                          <a:effectLst/>
                        </a:rPr>
                        <a:t>+</a:t>
                      </a:r>
                      <a:r>
                        <a:rPr lang="ru-RU" dirty="0">
                          <a:effectLst/>
                        </a:rPr>
                        <a:t> Общение с людьми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005824"/>
                          </a:solidFill>
                          <a:effectLst/>
                        </a:rPr>
                        <a:t>+</a:t>
                      </a:r>
                      <a:r>
                        <a:rPr lang="ru-RU" dirty="0">
                          <a:effectLst/>
                        </a:rPr>
                        <a:t> Возможность научить человека хорошему и интересному, повлиять на его будущее, вырастить гения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005824"/>
                          </a:solidFill>
                          <a:effectLst/>
                        </a:rPr>
                        <a:t>+</a:t>
                      </a:r>
                      <a:r>
                        <a:rPr lang="ru-RU" dirty="0">
                          <a:effectLst/>
                        </a:rPr>
                        <a:t> Возможность самому учиться у детей и всегда оставаться молодым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005824"/>
                          </a:solidFill>
                          <a:effectLst/>
                        </a:rPr>
                        <a:t>+</a:t>
                      </a:r>
                      <a:r>
                        <a:rPr lang="ru-RU" dirty="0">
                          <a:effectLst/>
                        </a:rPr>
                        <a:t> Длинный отпуск</a:t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auto"/>
                      <a:r>
                        <a:rPr lang="ru-RU" b="1" dirty="0" smtClean="0">
                          <a:solidFill>
                            <a:srgbClr val="FF0000"/>
                          </a:solidFill>
                          <a:effectLst/>
                        </a:rPr>
                        <a:t>                          </a:t>
                      </a: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endParaRPr lang="ru-RU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auto"/>
                      <a:r>
                        <a:rPr lang="ru-RU" b="1" dirty="0" smtClean="0">
                          <a:solidFill>
                            <a:srgbClr val="FF0000"/>
                          </a:solidFill>
                          <a:effectLst/>
                        </a:rPr>
                        <a:t>Минусы</a:t>
                      </a: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dirty="0">
                          <a:effectLst/>
                        </a:rPr>
                        <a:t> Бывают "трудные" и конфликтные дети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dirty="0">
                          <a:effectLst/>
                        </a:rPr>
                        <a:t> Бывают "трудные" родители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dirty="0">
                          <a:effectLst/>
                        </a:rPr>
                        <a:t> Не всегда достойная оплата труда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dirty="0">
                          <a:effectLst/>
                        </a:rPr>
                        <a:t> Большая ответственность за жизнь и здоровье детей</a:t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b="1" dirty="0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r>
                        <a:rPr lang="ru-RU" dirty="0">
                          <a:effectLst/>
                        </a:rPr>
                        <a:t> Много работы </a:t>
                      </a:r>
                      <a:r>
                        <a:rPr lang="ru-RU" baseline="0" dirty="0" smtClean="0">
                          <a:effectLst/>
                        </a:rPr>
                        <a:t> с документацией</a:t>
                      </a: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endParaRPr lang="ru-RU" dirty="0">
                        <a:effectLst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52401"/>
            <a:ext cx="5991225" cy="325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353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FD2180C-0291-C3B8-7F6C-F0677437A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51" t="24098" r="30642" b="21838"/>
          <a:stretch/>
        </p:blipFill>
        <p:spPr>
          <a:xfrm>
            <a:off x="1319369" y="3101528"/>
            <a:ext cx="2241257" cy="33731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1842A9-A405-862D-2597-1F4CFCA184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41" t="25199" r="42615" b="35291"/>
          <a:stretch/>
        </p:blipFill>
        <p:spPr>
          <a:xfrm>
            <a:off x="9330825" y="246137"/>
            <a:ext cx="2107562" cy="30526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A3B5979-EE33-62EC-9F53-996466DC9E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1" t="17003" r="1162" b="12661"/>
          <a:stretch/>
        </p:blipFill>
        <p:spPr>
          <a:xfrm>
            <a:off x="6432609" y="670235"/>
            <a:ext cx="2760488" cy="31493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F3D707-9B2F-8AAF-92F8-FDD8616B7D0F}"/>
              </a:ext>
            </a:extLst>
          </p:cNvPr>
          <p:cNvSpPr txBox="1"/>
          <p:nvPr/>
        </p:nvSpPr>
        <p:spPr>
          <a:xfrm>
            <a:off x="753613" y="895303"/>
            <a:ext cx="5005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 Николаевич Толстой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создал школу для крестьянских детей и первую Азбуку из 4 книг.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1CE5F20-7FDF-AEE8-FFF9-8205999C8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33" t="18349" r="45229" b="26606"/>
          <a:stretch/>
        </p:blipFill>
        <p:spPr>
          <a:xfrm>
            <a:off x="4072376" y="3101528"/>
            <a:ext cx="2545691" cy="34819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9D5B6E-DCE2-6061-CDEA-6B2C8DAEDEA7}"/>
              </a:ext>
            </a:extLst>
          </p:cNvPr>
          <p:cNvSpPr txBox="1"/>
          <p:nvPr/>
        </p:nvSpPr>
        <p:spPr>
          <a:xfrm>
            <a:off x="7129817" y="4340407"/>
            <a:ext cx="4637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Дмитриевич Ушинский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–автор большого количества научных пособий для учителей.</a:t>
            </a:r>
          </a:p>
        </p:txBody>
      </p:sp>
    </p:spTree>
    <p:extLst>
      <p:ext uri="{BB962C8B-B14F-4D97-AF65-F5344CB8AC3E}">
        <p14:creationId xmlns:p14="http://schemas.microsoft.com/office/powerpoint/2010/main" val="1546654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130</Words>
  <Application>Microsoft Office PowerPoint</Application>
  <PresentationFormat>Произвольный</PresentationFormat>
  <Paragraphs>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Проект  Тема: «Профессия Учитель»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Поляков</dc:creator>
  <cp:lastModifiedBy>Школа</cp:lastModifiedBy>
  <cp:revision>21</cp:revision>
  <dcterms:created xsi:type="dcterms:W3CDTF">2022-11-06T09:51:39Z</dcterms:created>
  <dcterms:modified xsi:type="dcterms:W3CDTF">2023-04-03T08:07:03Z</dcterms:modified>
</cp:coreProperties>
</file>