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8" r:id="rId5"/>
    <p:sldId id="267" r:id="rId6"/>
    <p:sldId id="259" r:id="rId7"/>
    <p:sldId id="260" r:id="rId8"/>
    <p:sldId id="261" r:id="rId9"/>
    <p:sldId id="26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FF99"/>
    <a:srgbClr val="FFFF00"/>
    <a:srgbClr val="0000CC"/>
    <a:srgbClr val="FF66FF"/>
    <a:srgbClr val="CC66FF"/>
    <a:srgbClr val="00FFFF"/>
    <a:srgbClr val="0000FF"/>
    <a:srgbClr val="FF0066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34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07F2-6F5A-4A14-8D2E-58A6CAC6B62E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D4D4-022C-406B-BAE3-0AA1BEE1E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2738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07F2-6F5A-4A14-8D2E-58A6CAC6B62E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D4D4-022C-406B-BAE3-0AA1BEE1E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060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07F2-6F5A-4A14-8D2E-58A6CAC6B62E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D4D4-022C-406B-BAE3-0AA1BEE1E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1742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07F2-6F5A-4A14-8D2E-58A6CAC6B62E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D4D4-022C-406B-BAE3-0AA1BEE1E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423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07F2-6F5A-4A14-8D2E-58A6CAC6B62E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D4D4-022C-406B-BAE3-0AA1BEE1E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366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07F2-6F5A-4A14-8D2E-58A6CAC6B62E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D4D4-022C-406B-BAE3-0AA1BEE1E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105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07F2-6F5A-4A14-8D2E-58A6CAC6B62E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D4D4-022C-406B-BAE3-0AA1BEE1E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799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07F2-6F5A-4A14-8D2E-58A6CAC6B62E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D4D4-022C-406B-BAE3-0AA1BEE1E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026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07F2-6F5A-4A14-8D2E-58A6CAC6B62E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D4D4-022C-406B-BAE3-0AA1BEE1E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491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07F2-6F5A-4A14-8D2E-58A6CAC6B62E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D4D4-022C-406B-BAE3-0AA1BEE1E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704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07F2-6F5A-4A14-8D2E-58A6CAC6B62E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D4D4-022C-406B-BAE3-0AA1BEE1E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2738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907F2-6F5A-4A14-8D2E-58A6CAC6B62E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6D4D4-022C-406B-BAE3-0AA1BEE1E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28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782">
              <a:srgbClr val="00B0F0"/>
            </a:gs>
            <a:gs pos="0">
              <a:srgbClr val="0070C0"/>
            </a:gs>
            <a:gs pos="74000">
              <a:srgbClr val="FFFF00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31354" y="371475"/>
            <a:ext cx="11960646" cy="155647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b="1" i="1" dirty="0" smtClean="0">
                <a:latin typeface="Georgia" panose="02040502050405020303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«Правила безопасности на льду весной»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4000" b="1" i="1" dirty="0" smtClean="0">
              <a:latin typeface="Georgia" panose="02040502050405020303" pitchFamily="18" charset="0"/>
            </a:endParaRPr>
          </a:p>
          <a:p>
            <a:endParaRPr lang="ru-RU" sz="4000" b="1" i="1" dirty="0">
              <a:latin typeface="Georgia" panose="02040502050405020303" pitchFamily="18" charset="0"/>
            </a:endParaRPr>
          </a:p>
          <a:p>
            <a:endParaRPr lang="ru-RU" sz="4000" b="1" i="1" dirty="0" smtClean="0">
              <a:latin typeface="Georgia" panose="02040502050405020303" pitchFamily="18" charset="0"/>
            </a:endParaRPr>
          </a:p>
          <a:p>
            <a:endParaRPr lang="ru-RU" sz="4000" b="1" i="1" dirty="0">
              <a:latin typeface="Georgia" panose="02040502050405020303" pitchFamily="18" charset="0"/>
            </a:endParaRPr>
          </a:p>
          <a:p>
            <a:endParaRPr lang="ru-RU" sz="3500" b="1" i="1" dirty="0">
              <a:latin typeface="Georgia" panose="02040502050405020303" pitchFamily="18" charset="0"/>
            </a:endParaRPr>
          </a:p>
          <a:p>
            <a:endParaRPr lang="ru-RU" dirty="0"/>
          </a:p>
        </p:txBody>
      </p:sp>
      <p:pic>
        <p:nvPicPr>
          <p:cNvPr id="1028" name="Picture 4" descr="Картинки по запросу опасность тонкого льда мчс архангельс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8296" y="2257160"/>
            <a:ext cx="6408000" cy="4053060"/>
          </a:xfrm>
          <a:prstGeom prst="rect">
            <a:avLst/>
          </a:prstGeom>
          <a:noFill/>
          <a:effectLst>
            <a:glow rad="228600">
              <a:srgbClr val="002060">
                <a:alpha val="40000"/>
              </a:srgbClr>
            </a:glow>
            <a:reflection blurRad="6350" stA="50000" endA="300" endPos="13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4112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rgbClr val="9900C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73685"/>
            <a:ext cx="10515600" cy="66278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Меры безопасности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льду весной, </a:t>
            </a:r>
            <a:b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период паводка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Картинки по запросу солнышк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050933">
            <a:off x="107422" y="162186"/>
            <a:ext cx="2212769" cy="1527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лако 3"/>
          <p:cNvSpPr/>
          <p:nvPr/>
        </p:nvSpPr>
        <p:spPr>
          <a:xfrm rot="171789">
            <a:off x="1036320" y="5448620"/>
            <a:ext cx="3352800" cy="121967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лако 4"/>
          <p:cNvSpPr/>
          <p:nvPr/>
        </p:nvSpPr>
        <p:spPr>
          <a:xfrm>
            <a:off x="8023860" y="5186149"/>
            <a:ext cx="3399316" cy="14372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8423910" y="5296268"/>
            <a:ext cx="2562538" cy="1066988"/>
          </a:xfrm>
          <a:prstGeom prst="cloud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1607820" y="5669280"/>
            <a:ext cx="2209800" cy="785417"/>
          </a:xfrm>
          <a:prstGeom prst="cloud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38200" y="1463039"/>
            <a:ext cx="11049000" cy="5160407"/>
          </a:xfrm>
        </p:spPr>
        <p:txBody>
          <a:bodyPr>
            <a:normAutofit fontScale="92500" lnSpcReduction="20000"/>
          </a:bodyPr>
          <a:lstStyle/>
          <a:p>
            <a:pPr algn="just" fontAlgn="t"/>
            <a:r>
              <a:rPr lang="ru-RU" dirty="0" smtClean="0"/>
              <a:t>С наступлением весны под воздействием солнечных лучей лед быстро подтаивает. Еще более разрушительные действия на него оказывает усиливающееся весной течение воды в реках, которое подтачивает его снизу. С каждым днем он становится все более пористым, рыхлым и слабым. </a:t>
            </a:r>
          </a:p>
          <a:p>
            <a:pPr algn="just" fontAlgn="t"/>
            <a:r>
              <a:rPr lang="ru-RU" dirty="0" smtClean="0"/>
              <a:t>Весенний лед резко отличается от осеннего и зимнего. Весенний лед не трещит, а проваливается, превращаясь в ледяную кашицу.</a:t>
            </a:r>
          </a:p>
          <a:p>
            <a:pPr algn="just" fontAlgn="t"/>
            <a:r>
              <a:rPr lang="ru-RU" dirty="0" smtClean="0"/>
              <a:t>Толщина льда должна быть для одиноких пешеходов не менее 5 см, для групп людей - не менее 7 см. </a:t>
            </a:r>
          </a:p>
          <a:p>
            <a:pPr marL="0" indent="0" algn="ctr" fontAlgn="t">
              <a:buNone/>
            </a:pPr>
            <a:r>
              <a:rPr lang="ru-RU" b="1" dirty="0" smtClean="0">
                <a:solidFill>
                  <a:srgbClr val="FFFF00"/>
                </a:solidFill>
              </a:rPr>
              <a:t>Учащимся школы переходить водоемы весной строго запрещается!</a:t>
            </a:r>
          </a:p>
          <a:p>
            <a:pPr marL="0" indent="0" algn="ctr" fontAlgn="t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Весенний лёд – капкан для вступившего на него!</a:t>
            </a:r>
          </a:p>
          <a:p>
            <a:pPr fontAlgn="t"/>
            <a:r>
              <a:rPr lang="ru-RU" dirty="0" smtClean="0"/>
              <a:t>Недопустимы игры на льду в период вскрытия рек. Прыгать с льдины на льдину, удаляться от берега очень опасно.</a:t>
            </a:r>
          </a:p>
          <a:p>
            <a:pPr fontAlgn="t"/>
            <a:r>
              <a:rPr lang="ru-RU" dirty="0" smtClean="0"/>
              <a:t>Во время паводка и ледохода опасно находиться на обрывистом берегу, так как быстрое течение воды подмывает и рушит его.</a:t>
            </a:r>
          </a:p>
          <a:p>
            <a:pPr marL="0" indent="0" fontAlgn="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0238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rgbClr val="FFFF00"/>
            </a:gs>
            <a:gs pos="74000">
              <a:srgbClr val="CC66FF"/>
            </a:gs>
            <a:gs pos="83000">
              <a:schemeClr val="accent1">
                <a:lumMod val="45000"/>
                <a:lumOff val="55000"/>
              </a:schemeClr>
            </a:gs>
            <a:gs pos="100000">
              <a:srgbClr val="00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9331" y="300981"/>
            <a:ext cx="8782334" cy="66278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Меры безопасности </a:t>
            </a:r>
            <a:b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время весеннего половодья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50520" y="1173481"/>
            <a:ext cx="11628120" cy="5336502"/>
          </a:xfrm>
        </p:spPr>
        <p:txBody>
          <a:bodyPr>
            <a:normAutofit fontScale="70000" lnSpcReduction="20000"/>
          </a:bodyPr>
          <a:lstStyle/>
          <a:p>
            <a:pPr marL="0" indent="0" algn="r" fontAlgn="t">
              <a:buNone/>
            </a:pPr>
            <a:r>
              <a:rPr lang="ru-RU" dirty="0" smtClean="0"/>
              <a:t>                                                </a:t>
            </a:r>
            <a:r>
              <a:rPr lang="ru-RU" dirty="0" smtClean="0">
                <a:latin typeface="Garamond" panose="02020404030301010803" pitchFamily="18" charset="0"/>
              </a:rPr>
              <a:t>♦ </a:t>
            </a:r>
            <a:r>
              <a:rPr lang="ru-RU" sz="3100" dirty="0" smtClean="0"/>
              <a:t>Период </a:t>
            </a:r>
            <a:r>
              <a:rPr lang="ru-RU" sz="3100" dirty="0"/>
              <a:t>весеннего половодья особенно опасен для тех, кто живет близ </a:t>
            </a:r>
            <a:endParaRPr lang="ru-RU" sz="3100" dirty="0" smtClean="0"/>
          </a:p>
          <a:p>
            <a:pPr marL="0" indent="0" algn="r" fontAlgn="t">
              <a:buNone/>
            </a:pPr>
            <a:r>
              <a:rPr lang="ru-RU" sz="3100" dirty="0"/>
              <a:t> </a:t>
            </a:r>
            <a:r>
              <a:rPr lang="ru-RU" sz="3100" dirty="0" smtClean="0"/>
              <a:t>                                                   реки</a:t>
            </a:r>
            <a:r>
              <a:rPr lang="ru-RU" sz="3100" dirty="0"/>
              <a:t>, пруда, водоема. Привыкая зимой пользоваться пешеходными </a:t>
            </a:r>
            <a:r>
              <a:rPr lang="ru-RU" sz="3100" dirty="0" smtClean="0"/>
              <a:t>                   </a:t>
            </a:r>
          </a:p>
          <a:p>
            <a:pPr marL="0" indent="0" algn="r" fontAlgn="t">
              <a:buNone/>
            </a:pPr>
            <a:r>
              <a:rPr lang="ru-RU" sz="3100" dirty="0"/>
              <a:t> </a:t>
            </a:r>
            <a:r>
              <a:rPr lang="ru-RU" sz="3100" dirty="0" smtClean="0"/>
              <a:t>                                               переходами </a:t>
            </a:r>
            <a:r>
              <a:rPr lang="ru-RU" sz="3100" dirty="0"/>
              <a:t>по льду, многие забывают об опасности, которую таит </a:t>
            </a:r>
            <a:r>
              <a:rPr lang="ru-RU" sz="3100" dirty="0" smtClean="0"/>
              <a:t>                                                               </a:t>
            </a:r>
          </a:p>
          <a:p>
            <a:pPr marL="0" indent="0" algn="r" fontAlgn="t">
              <a:buNone/>
            </a:pPr>
            <a:r>
              <a:rPr lang="ru-RU" sz="3100" dirty="0"/>
              <a:t> </a:t>
            </a:r>
            <a:r>
              <a:rPr lang="ru-RU" sz="3100" dirty="0" smtClean="0"/>
              <a:t>                                                 лед </a:t>
            </a:r>
            <a:r>
              <a:rPr lang="ru-RU" sz="3100" dirty="0"/>
              <a:t>весной.</a:t>
            </a:r>
          </a:p>
          <a:p>
            <a:pPr marL="0" indent="0" algn="just" fontAlgn="t">
              <a:buNone/>
            </a:pPr>
            <a:r>
              <a:rPr lang="ru-RU" sz="3100" dirty="0" smtClean="0"/>
              <a:t> </a:t>
            </a:r>
            <a:r>
              <a:rPr lang="ru-RU" sz="3100" dirty="0" smtClean="0">
                <a:latin typeface="Garamond" panose="02020404030301010803" pitchFamily="18" charset="0"/>
              </a:rPr>
              <a:t>♦</a:t>
            </a:r>
            <a:r>
              <a:rPr lang="ru-RU" sz="3100" dirty="0" smtClean="0"/>
              <a:t> Переходить </a:t>
            </a:r>
            <a:r>
              <a:rPr lang="ru-RU" sz="3100" dirty="0"/>
              <a:t>реку, пруд, озеро по льду весной опасно. </a:t>
            </a:r>
            <a:r>
              <a:rPr lang="ru-RU" sz="3100" dirty="0" smtClean="0"/>
              <a:t>Нужно внимательно </a:t>
            </a:r>
            <a:r>
              <a:rPr lang="ru-RU" sz="3100" dirty="0"/>
              <a:t>следить за знаками, обозначающими пешеходные переходы, пользоваться специальными настилами </a:t>
            </a:r>
            <a:r>
              <a:rPr lang="ru-RU" sz="3100" dirty="0" smtClean="0"/>
              <a:t>на </a:t>
            </a:r>
            <a:r>
              <a:rPr lang="ru-RU" sz="3100" dirty="0"/>
              <a:t>льду</a:t>
            </a:r>
            <a:r>
              <a:rPr lang="ru-RU" sz="3100" dirty="0" smtClean="0"/>
              <a:t>.</a:t>
            </a:r>
            <a:endParaRPr lang="ru-RU" sz="3100" dirty="0"/>
          </a:p>
          <a:p>
            <a:pPr marL="0" indent="0" fontAlgn="t">
              <a:buNone/>
            </a:pPr>
            <a:r>
              <a:rPr lang="ru-RU" sz="3100" dirty="0" smtClean="0">
                <a:latin typeface="Garamond" panose="02020404030301010803" pitchFamily="18" charset="0"/>
              </a:rPr>
              <a:t>♦ </a:t>
            </a:r>
            <a:r>
              <a:rPr lang="ru-RU" sz="3100" dirty="0" smtClean="0"/>
              <a:t>Больше </a:t>
            </a:r>
            <a:r>
              <a:rPr lang="ru-RU" sz="3100" dirty="0"/>
              <a:t>всего несчастных </a:t>
            </a:r>
            <a:r>
              <a:rPr lang="ru-RU" sz="3100" dirty="0" smtClean="0"/>
              <a:t>случаев </a:t>
            </a:r>
            <a:r>
              <a:rPr lang="ru-RU" sz="3100" dirty="0"/>
              <a:t>весной на реке происходит со школьниками. Дети часто позволяют себе шалости у реки, даже пробуют кататься на льдинах. </a:t>
            </a:r>
            <a:r>
              <a:rPr lang="ru-RU" sz="3100" dirty="0" smtClean="0"/>
              <a:t>Период </a:t>
            </a:r>
            <a:r>
              <a:rPr lang="ru-RU" sz="3100" dirty="0"/>
              <a:t>половодья требует от нас порядка, осторожности и соблюдения правил безопасности поведения </a:t>
            </a:r>
            <a:endParaRPr lang="ru-RU" sz="3100" dirty="0" smtClean="0"/>
          </a:p>
          <a:p>
            <a:pPr marL="0" indent="0" fontAlgn="t">
              <a:buNone/>
            </a:pPr>
            <a:r>
              <a:rPr lang="ru-RU" sz="3100" dirty="0" smtClean="0"/>
              <a:t>на </a:t>
            </a:r>
            <a:r>
              <a:rPr lang="ru-RU" sz="3100" dirty="0"/>
              <a:t>льду и воде. Во время половодья остерегайтесь любоваться ледоходом </a:t>
            </a:r>
            <a:endParaRPr lang="ru-RU" sz="3100" dirty="0" smtClean="0"/>
          </a:p>
          <a:p>
            <a:pPr marL="0" indent="0" fontAlgn="t">
              <a:buNone/>
            </a:pPr>
            <a:r>
              <a:rPr lang="ru-RU" sz="3100" dirty="0" smtClean="0"/>
              <a:t>с </a:t>
            </a:r>
            <a:r>
              <a:rPr lang="ru-RU" sz="3100" dirty="0"/>
              <a:t>крутых берегов, размываемых весенними потоками, из-за чего склоны </a:t>
            </a:r>
            <a:endParaRPr lang="ru-RU" sz="3100" dirty="0" smtClean="0"/>
          </a:p>
          <a:p>
            <a:pPr marL="0" indent="0" fontAlgn="t">
              <a:buNone/>
            </a:pPr>
            <a:r>
              <a:rPr lang="ru-RU" sz="3100" dirty="0" smtClean="0"/>
              <a:t>берегов </a:t>
            </a:r>
            <a:r>
              <a:rPr lang="ru-RU" sz="3100" dirty="0"/>
              <a:t>часто обваливаются. Нельзя выходить на водоемы при </a:t>
            </a:r>
            <a:r>
              <a:rPr lang="ru-RU" sz="3100" dirty="0" smtClean="0"/>
              <a:t>                                   </a:t>
            </a:r>
          </a:p>
          <a:p>
            <a:pPr marL="0" indent="0" fontAlgn="t">
              <a:buNone/>
            </a:pPr>
            <a:r>
              <a:rPr lang="ru-RU" sz="3100" dirty="0" smtClean="0"/>
              <a:t>Образовании ледяных </a:t>
            </a:r>
            <a:r>
              <a:rPr lang="ru-RU" sz="3100" dirty="0"/>
              <a:t>заторов.</a:t>
            </a:r>
          </a:p>
          <a:p>
            <a:pPr marL="0" indent="0" fontAlgn="t">
              <a:buNone/>
            </a:pPr>
            <a:r>
              <a:rPr lang="ru-RU" sz="3100" b="1" dirty="0" smtClean="0">
                <a:solidFill>
                  <a:srgbClr val="FF0066"/>
                </a:solidFill>
              </a:rPr>
              <a:t>            Помните</a:t>
            </a:r>
            <a:r>
              <a:rPr lang="ru-RU" sz="3100" b="1" dirty="0">
                <a:solidFill>
                  <a:srgbClr val="FF0066"/>
                </a:solidFill>
              </a:rPr>
              <a:t>! Игры на льду в это время, плавание на лодках, </a:t>
            </a:r>
            <a:r>
              <a:rPr lang="ru-RU" sz="3100" b="1" dirty="0" smtClean="0">
                <a:solidFill>
                  <a:srgbClr val="FF0066"/>
                </a:solidFill>
              </a:rPr>
              <a:t>плотах</a:t>
            </a:r>
          </a:p>
          <a:p>
            <a:pPr marL="0" indent="0" fontAlgn="t">
              <a:buNone/>
            </a:pPr>
            <a:r>
              <a:rPr lang="ru-RU" sz="3100" b="1" dirty="0" smtClean="0">
                <a:solidFill>
                  <a:srgbClr val="FF0066"/>
                </a:solidFill>
              </a:rPr>
              <a:t>                        во </a:t>
            </a:r>
            <a:r>
              <a:rPr lang="ru-RU" sz="3100" b="1" dirty="0">
                <a:solidFill>
                  <a:srgbClr val="FF0066"/>
                </a:solidFill>
              </a:rPr>
              <a:t>время ледохода и половодья опасны для жизни!</a:t>
            </a:r>
          </a:p>
          <a:p>
            <a:pPr marL="0" indent="0" fontAlgn="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6" name="Picture 4" descr="Картинки по запросу дети на льдин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255584">
            <a:off x="311154" y="435460"/>
            <a:ext cx="2794105" cy="2095579"/>
          </a:xfrm>
          <a:prstGeom prst="rect">
            <a:avLst/>
          </a:prstGeom>
          <a:noFill/>
          <a:effectLst>
            <a:glow rad="266700">
              <a:srgbClr val="00FFFF"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Картинки по запросу табличка нельзя выходить на лед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664" t="4843" r="8413" b="9081"/>
          <a:stretch/>
        </p:blipFill>
        <p:spPr bwMode="auto">
          <a:xfrm rot="277296">
            <a:off x="9228122" y="4721062"/>
            <a:ext cx="2678576" cy="1893806"/>
          </a:xfrm>
          <a:prstGeom prst="rect">
            <a:avLst/>
          </a:prstGeom>
          <a:noFill/>
          <a:effectLst>
            <a:glow rad="165100">
              <a:srgbClr val="3333CC"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7060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rgbClr val="00FFFF"/>
            </a:gs>
            <a:gs pos="65000">
              <a:srgbClr val="CC66FF"/>
            </a:gs>
            <a:gs pos="99000">
              <a:schemeClr val="accent1">
                <a:lumMod val="45000"/>
                <a:lumOff val="55000"/>
              </a:schemeClr>
            </a:gs>
            <a:gs pos="100000">
              <a:srgbClr val="00FF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поведения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379192" y="1690688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dirty="0"/>
              <a:t>При движении по льду проверяйте его прочность подручными средствами (шестом или лыжной палкой). </a:t>
            </a:r>
            <a:endParaRPr lang="ru-RU" sz="3600" dirty="0" smtClean="0"/>
          </a:p>
          <a:p>
            <a:pPr marL="0" indent="0" algn="ctr">
              <a:buNone/>
            </a:pPr>
            <a:endParaRPr lang="ru-RU" sz="3600" dirty="0"/>
          </a:p>
          <a:p>
            <a:pPr marL="0" indent="0" algn="ctr">
              <a:buNone/>
            </a:pPr>
            <a:r>
              <a:rPr lang="ru-RU" sz="3600" dirty="0" smtClean="0"/>
              <a:t>Проверять </a:t>
            </a:r>
            <a:r>
              <a:rPr lang="ru-RU" sz="3600" dirty="0"/>
              <a:t>прочность льда ударами ног опасно!</a:t>
            </a:r>
          </a:p>
        </p:txBody>
      </p:sp>
      <p:pic>
        <p:nvPicPr>
          <p:cNvPr id="6146" name="Picture 2" descr="Картинки по запросу правила поведения на льду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684" y="2098580"/>
            <a:ext cx="5181600" cy="2908968"/>
          </a:xfrm>
          <a:prstGeom prst="rect">
            <a:avLst/>
          </a:prstGeom>
          <a:noFill/>
          <a:effectLst>
            <a:glow rad="355600">
              <a:srgbClr val="3333CC"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925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rgbClr val="0000CC"/>
            </a:gs>
            <a:gs pos="65000">
              <a:srgbClr val="00FFFF"/>
            </a:gs>
            <a:gs pos="99000">
              <a:schemeClr val="accent1">
                <a:lumMod val="45000"/>
                <a:lumOff val="55000"/>
              </a:schemeClr>
            </a:gs>
            <a:gs pos="100000">
              <a:srgbClr val="00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Правила поведения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r" fontAlgn="t">
              <a:buNone/>
            </a:pPr>
            <a:r>
              <a:rPr lang="ru-RU" dirty="0" smtClean="0"/>
              <a:t>                                               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633722" y="1825625"/>
            <a:ext cx="588264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/>
              <a:t>Если на ваших глазах провалился человек - немедленно крикните ему, что идете на помощь. Приближайтесь к полынье ползком, широко раскинув руки. </a:t>
            </a:r>
            <a:r>
              <a:rPr lang="ru-RU" sz="3600" dirty="0" smtClean="0"/>
              <a:t>Ремни </a:t>
            </a:r>
            <a:r>
              <a:rPr lang="ru-RU" sz="3600" dirty="0"/>
              <a:t>или шарф, любая доска, жердь, лыжи помогут Вам спасти человека. </a:t>
            </a:r>
          </a:p>
        </p:txBody>
      </p:sp>
      <p:pic>
        <p:nvPicPr>
          <p:cNvPr id="11" name="Picture 8" descr="Картинки по запросу правила поведения на льд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21865"/>
            <a:ext cx="4795522" cy="2992406"/>
          </a:xfrm>
          <a:prstGeom prst="rect">
            <a:avLst/>
          </a:prstGeom>
          <a:gradFill>
            <a:gsLst>
              <a:gs pos="16000">
                <a:srgbClr val="00FFFF"/>
              </a:gs>
              <a:gs pos="65000">
                <a:srgbClr val="CC66FF"/>
              </a:gs>
              <a:gs pos="99000">
                <a:schemeClr val="accent1">
                  <a:lumMod val="45000"/>
                  <a:lumOff val="55000"/>
                </a:schemeClr>
              </a:gs>
              <a:gs pos="100000">
                <a:srgbClr val="00FFFF"/>
              </a:gs>
            </a:gsLst>
            <a:lin ang="2700000" scaled="1"/>
          </a:gradFill>
          <a:effectLst>
            <a:glow rad="457200">
              <a:srgbClr val="FFFF00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185248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rgbClr val="FFFFFF"/>
            </a:gs>
            <a:gs pos="53000">
              <a:srgbClr val="FF66FF"/>
            </a:gs>
            <a:gs pos="99000">
              <a:schemeClr val="accent1">
                <a:lumMod val="45000"/>
                <a:lumOff val="55000"/>
              </a:schemeClr>
            </a:gs>
            <a:gs pos="94000">
              <a:srgbClr val="00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Правила поведения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838200" y="1462088"/>
            <a:ext cx="54864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/>
              <a:t>Простейшим спасательным средством может служить обычная крепкая веревка (длиной 10м) с большими (длиной 70 см) петлями на обоих концах, или поплавками на одном конце для бросания терпящему бедствие на льду.</a:t>
            </a:r>
          </a:p>
        </p:txBody>
      </p:sp>
      <p:pic>
        <p:nvPicPr>
          <p:cNvPr id="9" name="Picture 4" descr="Картинки по запросу правила поведения на льду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2107" y="2057400"/>
            <a:ext cx="4411693" cy="2788190"/>
          </a:xfrm>
          <a:prstGeom prst="rect">
            <a:avLst/>
          </a:prstGeom>
          <a:noFill/>
          <a:effectLst>
            <a:glow rad="546100">
              <a:schemeClr val="accent4">
                <a:lumMod val="60000"/>
                <a:lumOff val="40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7675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rgbClr val="00B0F0"/>
            </a:gs>
            <a:gs pos="53000">
              <a:srgbClr val="FFFF00"/>
            </a:gs>
            <a:gs pos="99000">
              <a:schemeClr val="accent1">
                <a:lumMod val="45000"/>
                <a:lumOff val="55000"/>
              </a:schemeClr>
            </a:gs>
            <a:gs pos="94000">
              <a:srgbClr val="00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171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Правила поведения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516880" y="1386840"/>
            <a:ext cx="60960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/>
              <a:t>Если вы не один, то взяв друг друга за ноги, ложитесь на лёд цепочкой и двигайтесь к пролому. Действуйте решительно и быстро: пострадавший быстро коченеет в ледяной воде, а намокшая одежда тянет его вниз. Подав пострадавшему подручное средство, вытащите его на лёд и ползком двигайтесь от опасной зоны.</a:t>
            </a:r>
          </a:p>
        </p:txBody>
      </p:sp>
      <p:pic>
        <p:nvPicPr>
          <p:cNvPr id="7" name="Picture 6" descr="Похожее изображение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3892" y="1980088"/>
            <a:ext cx="4314686" cy="2713831"/>
          </a:xfrm>
          <a:prstGeom prst="rect">
            <a:avLst/>
          </a:prstGeom>
          <a:noFill/>
          <a:effectLst>
            <a:glow rad="533400">
              <a:schemeClr val="accent1">
                <a:lumMod val="50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7426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rgbClr val="FF66FF"/>
            </a:gs>
            <a:gs pos="53000">
              <a:srgbClr val="00FFFF"/>
            </a:gs>
            <a:gs pos="91000">
              <a:srgbClr val="CC66FF"/>
            </a:gs>
            <a:gs pos="84000">
              <a:srgbClr val="0000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171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Правила поведения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81000" y="1386840"/>
            <a:ext cx="606552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/>
              <a:t>Снимите с пострадавшего одежду и оденьте сухую. Если нет сухой одежды, отожмите мокрую, и затем снова ее оденьте. Укутайте пострадавшего по возможности полиэтиленом – произойдет эффект парника</a:t>
            </a:r>
          </a:p>
        </p:txBody>
      </p:sp>
      <p:pic>
        <p:nvPicPr>
          <p:cNvPr id="7170" name="Picture 2" descr="Картинки по запросу укутать в плед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12280" y="2057400"/>
            <a:ext cx="4754960" cy="3533301"/>
          </a:xfrm>
          <a:prstGeom prst="rect">
            <a:avLst/>
          </a:prstGeom>
          <a:noFill/>
          <a:effectLst>
            <a:glow rad="469900">
              <a:schemeClr val="tx2">
                <a:lumMod val="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7284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rgbClr val="FF66FF"/>
            </a:gs>
            <a:gs pos="53000">
              <a:srgbClr val="00FFFF"/>
            </a:gs>
            <a:gs pos="91000">
              <a:srgbClr val="CC66FF"/>
            </a:gs>
            <a:gs pos="84000">
              <a:srgbClr val="0000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0" y="1387475"/>
            <a:ext cx="6065838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 smtClean="0"/>
              <a:t>  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57957" y="857956"/>
            <a:ext cx="102954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Monotype Corsiva" pitchFamily="66" charset="0"/>
              </a:rPr>
              <a:t>Берегите себя и </a:t>
            </a:r>
            <a:r>
              <a:rPr lang="ru-RU" sz="9600" smtClean="0">
                <a:solidFill>
                  <a:srgbClr val="FF0000"/>
                </a:solidFill>
                <a:latin typeface="Monotype Corsiva" pitchFamily="66" charset="0"/>
              </a:rPr>
              <a:t>своих близких</a:t>
            </a:r>
            <a:r>
              <a:rPr lang="ru-RU" sz="9600" smtClean="0">
                <a:solidFill>
                  <a:srgbClr val="FF0000"/>
                </a:solidFill>
              </a:rPr>
              <a:t>!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284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532</Words>
  <Application>Microsoft Office PowerPoint</Application>
  <PresentationFormat>Произвольный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Меры безопасности на льду весной,  в период паводка</vt:lpstr>
      <vt:lpstr>Меры безопасности  во время весеннего половодья</vt:lpstr>
      <vt:lpstr>Правила поведения</vt:lpstr>
      <vt:lpstr>Правила поведения</vt:lpstr>
      <vt:lpstr>Правила поведения</vt:lpstr>
      <vt:lpstr>Правила поведения</vt:lpstr>
      <vt:lpstr>Правила поведения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ВПСО Сова</cp:lastModifiedBy>
  <cp:revision>25</cp:revision>
  <dcterms:created xsi:type="dcterms:W3CDTF">2017-02-12T05:05:28Z</dcterms:created>
  <dcterms:modified xsi:type="dcterms:W3CDTF">2021-03-16T19:45:05Z</dcterms:modified>
</cp:coreProperties>
</file>