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79" r:id="rId2"/>
    <p:sldId id="281" r:id="rId3"/>
    <p:sldId id="282" r:id="rId4"/>
    <p:sldId id="283" r:id="rId5"/>
    <p:sldId id="284" r:id="rId6"/>
    <p:sldId id="256" r:id="rId7"/>
    <p:sldId id="288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85" r:id="rId24"/>
    <p:sldId id="273" r:id="rId25"/>
    <p:sldId id="289" r:id="rId26"/>
    <p:sldId id="287" r:id="rId27"/>
    <p:sldId id="286" r:id="rId28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8" d="100"/>
          <a:sy n="98" d="100"/>
        </p:scale>
        <p:origin x="-994" y="24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FECEC2E-7534-45A7-84BA-53CEE3F73839}" type="datetimeFigureOut">
              <a:rPr lang="ru-RU"/>
              <a:pPr>
                <a:defRPr/>
              </a:pPr>
              <a:t>20.04.2022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3E3E4EE-FF2F-475C-AAA2-4969618234A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549023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0D3A9F5B-D385-4FA3-8F63-802C314BD923}" type="slidenum">
              <a:rPr lang="ru-RU" altLang="ru-RU" smtClean="0"/>
              <a:pPr/>
              <a:t>6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ru-RU"/>
          </a:p>
        </p:txBody>
      </p:sp>
      <p:sp>
        <p:nvSpPr>
          <p:cNvPr id="5" name="Прямоугольник 20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ru-RU"/>
          </a:p>
        </p:txBody>
      </p:sp>
      <p:sp>
        <p:nvSpPr>
          <p:cNvPr id="6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ru-RU"/>
          </a:p>
        </p:txBody>
      </p:sp>
      <p:sp>
        <p:nvSpPr>
          <p:cNvPr id="7" name="Прямоугольник 24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ru-RU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5639F-E483-47AA-958C-B832C3AB73B4}" type="datetimeFigureOut">
              <a:rPr lang="ru-RU"/>
              <a:pPr>
                <a:defRPr/>
              </a:pPr>
              <a:t>20.04.2022</a:t>
            </a:fld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F06AAF0C-66D9-428E-99D8-B5CD07F8E28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063404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4BE79-694A-41E2-BDE3-2621CDFEAB9E}" type="datetimeFigureOut">
              <a:rPr lang="ru-RU"/>
              <a:pPr>
                <a:defRPr/>
              </a:pPr>
              <a:t>20.04.2022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972EA-91A5-4E70-8F99-4EEADCFB6A9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056950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ru-RU"/>
          </a:p>
        </p:txBody>
      </p:sp>
      <p:sp>
        <p:nvSpPr>
          <p:cNvPr id="5" name="Прямоугольник 20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ru-RU"/>
          </a:p>
        </p:txBody>
      </p:sp>
      <p:sp>
        <p:nvSpPr>
          <p:cNvPr id="6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ru-RU"/>
          </a:p>
        </p:txBody>
      </p:sp>
      <p:sp>
        <p:nvSpPr>
          <p:cNvPr id="7" name="Прямоугольник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Овал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Овал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2E469-9C93-45BF-9B49-61B6FD2E759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C70E8-C925-4AB3-A51F-68CAF1CD1940}" type="datetimeFigureOut">
              <a:rPr lang="ru-RU"/>
              <a:pPr>
                <a:defRPr/>
              </a:pPr>
              <a:t>20.04.2022</a:t>
            </a:fld>
            <a:endParaRPr lang="ru-RU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2216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1625" y="1524000"/>
            <a:ext cx="8534400" cy="4598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791200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C33B4-E814-425B-A16E-0000BE07B24C}" type="datetimeFigureOut">
              <a:rPr lang="ru-RU"/>
              <a:pPr>
                <a:defRPr/>
              </a:pPr>
              <a:t>20.04.2022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10398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AD268B-DCF8-4B78-A176-87DC57B8BD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13961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AB372-8ACF-456C-A5CF-6195D1D66CD9}" type="datetimeFigureOut">
              <a:rPr lang="ru-RU"/>
              <a:pPr>
                <a:defRPr/>
              </a:pPr>
              <a:t>20.04.2022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DE698-1854-4899-89A6-8FA58966AF3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814251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ru-RU"/>
          </a:p>
        </p:txBody>
      </p:sp>
      <p:sp>
        <p:nvSpPr>
          <p:cNvPr id="5" name="Прямоугольник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ru-RU"/>
          </a:p>
        </p:txBody>
      </p:sp>
      <p:sp>
        <p:nvSpPr>
          <p:cNvPr id="6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ru-RU"/>
          </a:p>
        </p:txBody>
      </p:sp>
      <p:sp>
        <p:nvSpPr>
          <p:cNvPr id="7" name="Прямоугольник 24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ru-RU"/>
          </a:p>
        </p:txBody>
      </p:sp>
      <p:sp>
        <p:nvSpPr>
          <p:cNvPr id="8" name="Прямоугольник 25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ru-RU"/>
          </a:p>
        </p:txBody>
      </p:sp>
      <p:sp>
        <p:nvSpPr>
          <p:cNvPr id="9" name="Прямоугольник 26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ru-RU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6A2D4-4DCE-4C2A-9421-9A587E2CE894}" type="datetimeFigureOut">
              <a:rPr lang="ru-RU"/>
              <a:pPr>
                <a:defRPr/>
              </a:pPr>
              <a:t>20.04.2022</a:t>
            </a:fld>
            <a:endParaRPr lang="ru-RU"/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B5D2FF47-4342-4EAE-926A-DD3D82C7F2B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507092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19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A103D-D183-42B0-8A94-F4203E129098}" type="datetimeFigureOut">
              <a:rPr lang="ru-RU"/>
              <a:pPr>
                <a:defRPr/>
              </a:pPr>
              <a:t>20.04.2022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39BE7-4F77-4346-9056-1A1D98B0113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705611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ru-RU"/>
          </a:p>
        </p:txBody>
      </p:sp>
      <p:sp>
        <p:nvSpPr>
          <p:cNvPr id="9" name="Прямоугольник 2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ru-RU"/>
          </a:p>
        </p:txBody>
      </p:sp>
      <p:sp>
        <p:nvSpPr>
          <p:cNvPr id="10" name="Прямоугольник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ru-RU"/>
          </a:p>
        </p:txBody>
      </p:sp>
      <p:sp>
        <p:nvSpPr>
          <p:cNvPr id="11" name="Прямоугольник 2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6" name="Овал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7" name="Овал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78CEA-2FE3-4A37-A8BA-D7A3E74D0D89}" type="datetimeFigureOut">
              <a:rPr lang="ru-RU"/>
              <a:pPr>
                <a:defRPr/>
              </a:pPr>
              <a:t>20.04.2022</a:t>
            </a:fld>
            <a:endParaRPr lang="ru-RU"/>
          </a:p>
        </p:txBody>
      </p:sp>
      <p:sp>
        <p:nvSpPr>
          <p:cNvPr id="19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BC62DA16-91A3-46C1-919D-D7C3A184AD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67222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2B42A-32A6-4863-BB20-F3B3EA46BE7D}" type="datetimeFigureOut">
              <a:rPr lang="ru-RU"/>
              <a:pPr>
                <a:defRPr/>
              </a:pPr>
              <a:t>20.04.2022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A254D-9204-4943-9A2F-3C485182EE1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05204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ru-RU"/>
          </a:p>
        </p:txBody>
      </p:sp>
      <p:sp>
        <p:nvSpPr>
          <p:cNvPr id="3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ru-RU"/>
          </a:p>
        </p:txBody>
      </p:sp>
      <p:sp>
        <p:nvSpPr>
          <p:cNvPr id="4" name="Прямоугольник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ru-RU"/>
          </a:p>
        </p:txBody>
      </p:sp>
      <p:sp>
        <p:nvSpPr>
          <p:cNvPr id="5" name="Прямоугольник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ru-RU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6085A-68B4-4965-87CA-2C883517E796}" type="datetimeFigureOut">
              <a:rPr lang="ru-RU"/>
              <a:pPr>
                <a:defRPr/>
              </a:pPr>
              <a:t>20.04.2022</a:t>
            </a:fld>
            <a:endParaRPr lang="ru-RU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E66BA2F-7279-4798-9017-4092A78F968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09834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ru-RU"/>
          </a:p>
        </p:txBody>
      </p:sp>
      <p:sp>
        <p:nvSpPr>
          <p:cNvPr id="7" name="Прямоугольник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ru-RU"/>
          </a:p>
        </p:txBody>
      </p:sp>
      <p:sp>
        <p:nvSpPr>
          <p:cNvPr id="8" name="Прямоугольник 24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ru-RU"/>
          </a:p>
        </p:txBody>
      </p:sp>
      <p:sp>
        <p:nvSpPr>
          <p:cNvPr id="9" name="Прямоугольник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Овал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CFF6E796-639C-45CB-A4A6-F83C5421B0E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FB7CC-86A7-42A5-AEB7-315F247219BC}" type="datetimeFigureOut">
              <a:rPr lang="ru-RU"/>
              <a:pPr>
                <a:defRPr/>
              </a:pPr>
              <a:t>20.04.2022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4738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ru-RU"/>
          </a:p>
        </p:txBody>
      </p:sp>
      <p:sp>
        <p:nvSpPr>
          <p:cNvPr id="7" name="Прямоугольник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ru-RU"/>
          </a:p>
        </p:txBody>
      </p:sp>
      <p:sp>
        <p:nvSpPr>
          <p:cNvPr id="8" name="Прямоугольник 24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ru-RU"/>
          </a:p>
        </p:txBody>
      </p:sp>
      <p:sp>
        <p:nvSpPr>
          <p:cNvPr id="9" name="Прямоугольник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ru-RU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Овал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FA112-F0A8-46DB-A971-39F40CF154B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497D5-50A5-4F90-8457-0BA4D30ACFEC}" type="datetimeFigureOut">
              <a:rPr lang="ru-RU"/>
              <a:pPr>
                <a:defRPr/>
              </a:pPr>
              <a:t>20.04.2022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942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ru-RU"/>
          </a:p>
        </p:txBody>
      </p:sp>
      <p:sp>
        <p:nvSpPr>
          <p:cNvPr id="1027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ru-RU"/>
          </a:p>
        </p:txBody>
      </p:sp>
      <p:sp>
        <p:nvSpPr>
          <p:cNvPr id="102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ru-RU"/>
          </a:p>
        </p:txBody>
      </p:sp>
      <p:sp>
        <p:nvSpPr>
          <p:cNvPr id="102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ru-RU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8D6152D-9388-45CC-BA99-C48CDF0D4286}" type="datetimeFigureOut">
              <a:rPr lang="ru-RU"/>
              <a:pPr>
                <a:defRPr/>
              </a:pPr>
              <a:t>20.04.2022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Овал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C3669CE9-7FBC-4CE0-95CA-D25D4D05320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38" name="Заголовок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39" name="Текст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83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6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563813" y="4292600"/>
            <a:ext cx="6400800" cy="1752600"/>
          </a:xfrm>
        </p:spPr>
        <p:txBody>
          <a:bodyPr>
            <a:normAutofit lnSpcReduction="10000"/>
          </a:bodyPr>
          <a:lstStyle/>
          <a:p>
            <a:pPr algn="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Выполнили:</a:t>
            </a:r>
          </a:p>
          <a:p>
            <a:pPr algn="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Бегларян Эрик </a:t>
            </a:r>
            <a:r>
              <a:rPr lang="ru-RU" cap="non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Арменович</a:t>
            </a:r>
            <a:endParaRPr lang="ru-RU" cap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Филимонов Илья Сергеевич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pPr algn="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Научный руководитель: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Гагарина Галина Викторовна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15" name="Заголовок 2"/>
          <p:cNvSpPr>
            <a:spLocks noGrp="1"/>
          </p:cNvSpPr>
          <p:nvPr>
            <p:ph type="ctrTitle"/>
          </p:nvPr>
        </p:nvSpPr>
        <p:spPr>
          <a:xfrm>
            <a:off x="685800" y="2708275"/>
            <a:ext cx="7772400" cy="1225550"/>
          </a:xfrm>
        </p:spPr>
        <p:txBody>
          <a:bodyPr/>
          <a:lstStyle/>
          <a:p>
            <a:r>
              <a:rPr lang="ru-RU" altLang="ru-RU" sz="4400" smtClean="0">
                <a:solidFill>
                  <a:srgbClr val="002060"/>
                </a:solidFill>
              </a:rPr>
              <a:t>Книга памяти героев </a:t>
            </a:r>
            <a:br>
              <a:rPr lang="ru-RU" altLang="ru-RU" sz="4400" smtClean="0">
                <a:solidFill>
                  <a:srgbClr val="002060"/>
                </a:solidFill>
              </a:rPr>
            </a:br>
            <a:r>
              <a:rPr lang="ru-RU" altLang="ru-RU" sz="4400" smtClean="0">
                <a:solidFill>
                  <a:srgbClr val="002060"/>
                </a:solidFill>
              </a:rPr>
              <a:t>школы № 42 города Твери</a:t>
            </a:r>
          </a:p>
        </p:txBody>
      </p:sp>
      <p:sp>
        <p:nvSpPr>
          <p:cNvPr id="13316" name="Прямоугольник 3"/>
          <p:cNvSpPr>
            <a:spLocks noChangeArrowheads="1"/>
          </p:cNvSpPr>
          <p:nvPr/>
        </p:nvSpPr>
        <p:spPr bwMode="auto">
          <a:xfrm>
            <a:off x="179388" y="190500"/>
            <a:ext cx="8785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>
                <a:solidFill>
                  <a:srgbClr val="002060"/>
                </a:solidFill>
              </a:rPr>
              <a:t>МУНИЦИПАЛЬНОЕ БЮДЖЕТНОЕ ОБЩЕОБРАЗОВАТЕЛЬНОЕ УЧРЕЖДЕНИЕ </a:t>
            </a:r>
            <a:br>
              <a:rPr lang="ru-RU" altLang="ru-RU">
                <a:solidFill>
                  <a:srgbClr val="002060"/>
                </a:solidFill>
              </a:rPr>
            </a:br>
            <a:r>
              <a:rPr lang="ru-RU" altLang="ru-RU">
                <a:solidFill>
                  <a:srgbClr val="002060"/>
                </a:solidFill>
              </a:rPr>
              <a:t>"СРЕДНЯЯ ОБЩЕОБРАЗОВАТЕЛЬНАЯ ШКОЛА №42"</a:t>
            </a:r>
          </a:p>
        </p:txBody>
      </p:sp>
      <p:sp>
        <p:nvSpPr>
          <p:cNvPr id="13317" name="Заголовок 2"/>
          <p:cNvSpPr txBox="1">
            <a:spLocks/>
          </p:cNvSpPr>
          <p:nvPr/>
        </p:nvSpPr>
        <p:spPr bwMode="auto">
          <a:xfrm>
            <a:off x="179388" y="1196975"/>
            <a:ext cx="87852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5400" dirty="0">
                <a:solidFill>
                  <a:schemeClr val="accent1"/>
                </a:solidFill>
                <a:latin typeface="Georgia" pitchFamily="18" charset="0"/>
              </a:rPr>
              <a:t>Информационный проект</a:t>
            </a:r>
          </a:p>
        </p:txBody>
      </p:sp>
      <p:grpSp>
        <p:nvGrpSpPr>
          <p:cNvPr id="13318" name="Группа 5"/>
          <p:cNvGrpSpPr>
            <a:grpSpLocks/>
          </p:cNvGrpSpPr>
          <p:nvPr/>
        </p:nvGrpSpPr>
        <p:grpSpPr bwMode="auto">
          <a:xfrm>
            <a:off x="-1189038" y="3521075"/>
            <a:ext cx="6170613" cy="2805113"/>
            <a:chOff x="-1188640" y="3520855"/>
            <a:chExt cx="6170662" cy="2805409"/>
          </a:xfrm>
        </p:grpSpPr>
        <p:pic>
          <p:nvPicPr>
            <p:cNvPr id="1331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373" b="18134"/>
            <a:stretch>
              <a:fillRect/>
            </a:stretch>
          </p:blipFill>
          <p:spPr bwMode="auto">
            <a:xfrm>
              <a:off x="-1188640" y="3520855"/>
              <a:ext cx="6170662" cy="2743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320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80" t="62396" r="16148" b="16676"/>
            <a:stretch>
              <a:fillRect/>
            </a:stretch>
          </p:blipFill>
          <p:spPr bwMode="auto">
            <a:xfrm>
              <a:off x="0" y="5445224"/>
              <a:ext cx="4092745" cy="8810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 descr="https://catherineasquithgallery.com/uploads/posts/2021-02/1613705335_12-p-rossiiskie-foni-dlya-prezentatsii-1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21507" name="AutoShape 4" descr="https://catherineasquithgallery.com/uploads/posts/2021-02/1613705335_12-p-rossiiskie-foni-dlya-prezentatsii-1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21508" name="AutoShape 6" descr="https://catherineasquithgallery.com/uploads/posts/2021-02/1613705335_12-p-rossiiskie-foni-dlya-prezentatsii-1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21509" name="AutoShape 8" descr="https://catherineasquithgallery.com/uploads/posts/2021-02/1613705335_12-p-rossiiskie-foni-dlya-prezentatsii-1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21510" name="AutoShape 10" descr="https://catherineasquithgallery.com/uploads/posts/2021-02/1613705335_12-p-rossiiskie-foni-dlya-prezentatsii-1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pic>
        <p:nvPicPr>
          <p:cNvPr id="21511" name="Picture 11" descr="C:\Users\User\Desktop\1613705335_12-p-rossiiskie-foni-dlya-prezentatsii-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Rectangle 1"/>
          <p:cNvSpPr>
            <a:spLocks noChangeArrowheads="1"/>
          </p:cNvSpPr>
          <p:nvPr/>
        </p:nvSpPr>
        <p:spPr bwMode="auto">
          <a:xfrm>
            <a:off x="-36513" y="3201988"/>
            <a:ext cx="5316538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>
                <a:solidFill>
                  <a:srgbClr val="0070C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В Республике Афганистан с декабря 1979 года. Служил старшим стрелком 860-гоотдельного мотострелкового полка (войсковая часть полевая почта 89933; город Файзабад, провинция Бадахшан). Неоднократно участвовал в боях. Проявил себя смелыми мужественным воином.</a:t>
            </a:r>
            <a:endParaRPr lang="ru-RU" altLang="ru-RU" sz="2400">
              <a:solidFill>
                <a:srgbClr val="0070C0"/>
              </a:solidFill>
              <a:ea typeface="Arial" charset="0"/>
              <a:cs typeface="Times New Roman" pitchFamily="18" charset="0"/>
            </a:endParaRPr>
          </a:p>
        </p:txBody>
      </p:sp>
      <p:sp>
        <p:nvSpPr>
          <p:cNvPr id="21513" name="Rectangle 3"/>
          <p:cNvSpPr>
            <a:spLocks noChangeArrowheads="1"/>
          </p:cNvSpPr>
          <p:nvPr/>
        </p:nvSpPr>
        <p:spPr bwMode="auto">
          <a:xfrm>
            <a:off x="3976688" y="695325"/>
            <a:ext cx="514667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3200" b="1">
                <a:solidFill>
                  <a:srgbClr val="0070C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  Ромашко </a:t>
            </a:r>
            <a:br>
              <a:rPr lang="ru-RU" altLang="ru-RU" sz="3200" b="1">
                <a:solidFill>
                  <a:srgbClr val="0070C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</a:br>
            <a:r>
              <a:rPr lang="ru-RU" altLang="ru-RU" sz="3200" b="1">
                <a:solidFill>
                  <a:srgbClr val="0070C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Владимир Владимирович</a:t>
            </a:r>
            <a:endParaRPr lang="ru-RU" altLang="ru-RU" sz="2800" i="1">
              <a:solidFill>
                <a:srgbClr val="0070C0"/>
              </a:solidFill>
              <a:ea typeface="Arial" charset="0"/>
              <a:cs typeface="Times New Roman" pitchFamily="18" charset="0"/>
            </a:endParaRPr>
          </a:p>
        </p:txBody>
      </p:sp>
      <p:pic>
        <p:nvPicPr>
          <p:cNvPr id="11" name="Picture 2" descr="https://i.ibb.co/dJStBFH/line-ornament-png-8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956" y="1412776"/>
            <a:ext cx="4788024" cy="152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i.ibb.co/dJStBFH/line-ornament-png-8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155982" y="-328098"/>
            <a:ext cx="4788024" cy="152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6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025" y="2924175"/>
            <a:ext cx="3765550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 descr="https://catherineasquithgallery.com/uploads/posts/2021-02/1613705335_12-p-rossiiskie-foni-dlya-prezentatsii-1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22531" name="AutoShape 4" descr="https://catherineasquithgallery.com/uploads/posts/2021-02/1613705335_12-p-rossiiskie-foni-dlya-prezentatsii-1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22532" name="AutoShape 6" descr="https://catherineasquithgallery.com/uploads/posts/2021-02/1613705335_12-p-rossiiskie-foni-dlya-prezentatsii-1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22533" name="AutoShape 8" descr="https://catherineasquithgallery.com/uploads/posts/2021-02/1613705335_12-p-rossiiskie-foni-dlya-prezentatsii-1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22534" name="AutoShape 10" descr="https://catherineasquithgallery.com/uploads/posts/2021-02/1613705335_12-p-rossiiskie-foni-dlya-prezentatsii-1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pic>
        <p:nvPicPr>
          <p:cNvPr id="22535" name="Picture 11" descr="C:\Users\User\Desktop\1613705335_12-p-rossiiskie-foni-dlya-prezentatsii-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6" name="Rectangle 1"/>
          <p:cNvSpPr>
            <a:spLocks noChangeArrowheads="1"/>
          </p:cNvSpPr>
          <p:nvPr/>
        </p:nvSpPr>
        <p:spPr bwMode="auto">
          <a:xfrm>
            <a:off x="4067175" y="2903538"/>
            <a:ext cx="5076825" cy="347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 charset="0"/>
                <a:cs typeface="Times New Roman" pitchFamily="18" charset="0"/>
              </a:rPr>
              <a:t>3 сентября 1980 года мотострелковая рота, в составе которой он проходил службу, продвигалась по дороге в ущелье. В районе населенного пункта </a:t>
            </a:r>
            <a:r>
              <a:rPr lang="ru-RU" altLang="ru-RU" sz="20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 charset="0"/>
                <a:cs typeface="Times New Roman" pitchFamily="18" charset="0"/>
              </a:rPr>
              <a:t>Бахаран</a:t>
            </a:r>
            <a:r>
              <a:rPr lang="ru-RU" altLang="ru-RU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 charset="0"/>
                <a:cs typeface="Times New Roman" pitchFamily="18" charset="0"/>
              </a:rPr>
              <a:t> противник устроил завал и со склонов гор открыл огонь по остановившейся колонне. В завязавшемся бою ефрейтор Ромашко, заняв удобную позицию, огнем из личного оружия уничтожил четверых </a:t>
            </a:r>
            <a:r>
              <a:rPr lang="ru-RU" altLang="ru-RU" sz="20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 charset="0"/>
                <a:cs typeface="Times New Roman" pitchFamily="18" charset="0"/>
              </a:rPr>
              <a:t>душманов</a:t>
            </a:r>
            <a:r>
              <a:rPr lang="ru-RU" altLang="ru-RU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 charset="0"/>
                <a:cs typeface="Times New Roman" pitchFamily="18" charset="0"/>
              </a:rPr>
              <a:t>. Был тяжело ранен, но продолжал вести огонь. Умер на поле боя от тяжелого ранения.</a:t>
            </a:r>
            <a:endParaRPr lang="ru-RU" altLang="ru-RU" sz="2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" charset="0"/>
              <a:cs typeface="Times New Roman" pitchFamily="18" charset="0"/>
            </a:endParaRPr>
          </a:p>
        </p:txBody>
      </p:sp>
      <p:pic>
        <p:nvPicPr>
          <p:cNvPr id="7177" name="Picture 3" descr="https://avatars.mds.yandex.net/get-zen_doc/1634555/pub_5fc23359d57ee9275267a0c4_5fc2337463d5740415d5583b/scale_12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3357563"/>
            <a:ext cx="3757613" cy="28130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8" name="Rectangle 3"/>
          <p:cNvSpPr>
            <a:spLocks noChangeArrowheads="1"/>
          </p:cNvSpPr>
          <p:nvPr/>
        </p:nvSpPr>
        <p:spPr bwMode="auto">
          <a:xfrm>
            <a:off x="3976688" y="695325"/>
            <a:ext cx="514667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3200" b="1">
                <a:solidFill>
                  <a:srgbClr val="0070C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  Ромашко </a:t>
            </a:r>
            <a:br>
              <a:rPr lang="ru-RU" altLang="ru-RU" sz="3200" b="1">
                <a:solidFill>
                  <a:srgbClr val="0070C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</a:br>
            <a:r>
              <a:rPr lang="ru-RU" altLang="ru-RU" sz="3200" b="1">
                <a:solidFill>
                  <a:srgbClr val="0070C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Владимир Владимирович</a:t>
            </a:r>
            <a:endParaRPr lang="ru-RU" altLang="ru-RU" sz="2800" i="1">
              <a:solidFill>
                <a:srgbClr val="0070C0"/>
              </a:solidFill>
              <a:ea typeface="Arial" charset="0"/>
              <a:cs typeface="Times New Roman" pitchFamily="18" charset="0"/>
            </a:endParaRPr>
          </a:p>
        </p:txBody>
      </p:sp>
      <p:pic>
        <p:nvPicPr>
          <p:cNvPr id="11" name="Picture 2" descr="https://i.ibb.co/dJStBFH/line-ornament-png-8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956" y="1412776"/>
            <a:ext cx="4788024" cy="152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i.ibb.co/dJStBFH/line-ornament-png-8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155982" y="-328098"/>
            <a:ext cx="4788024" cy="152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1" descr="C:\Users\User\Desktop\1613705335_12-p-rossiiskie-foni-dlya-prezentatsii-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2" descr="C:\Users\User\Desktop\Федя\Ромашко ВВ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2628900"/>
            <a:ext cx="2965450" cy="37861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AutoShape 2" descr="https://catherineasquithgallery.com/uploads/posts/2021-02/1613705335_12-p-rossiiskie-foni-dlya-prezentatsii-1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23557" name="AutoShape 4" descr="https://catherineasquithgallery.com/uploads/posts/2021-02/1613705335_12-p-rossiiskie-foni-dlya-prezentatsii-1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23558" name="AutoShape 6" descr="https://catherineasquithgallery.com/uploads/posts/2021-02/1613705335_12-p-rossiiskie-foni-dlya-prezentatsii-1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23559" name="AutoShape 8" descr="https://catherineasquithgallery.com/uploads/posts/2021-02/1613705335_12-p-rossiiskie-foni-dlya-prezentatsii-1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23560" name="AutoShape 10" descr="https://catherineasquithgallery.com/uploads/posts/2021-02/1613705335_12-p-rossiiskie-foni-dlya-prezentatsii-1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23561" name="AutoShape 5" descr="https://forums-su.com/download/file.php?id=3188793&amp;mode=view/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23562" name="AutoShape 7" descr="https://forums-su.com/download/file.php?id=3188793&amp;mode=view/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23563" name="AutoShape 9" descr="https://forums-su.com/download/file.php?id=3188793&amp;mode=view/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23564" name="AutoShape 11" descr="https://forums-su.com/download/file.php?id=3188793&amp;mode=view/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23565" name="AutoShape 13" descr="https://cdn.moypolk.ru/static/resize/w800/soldiers/awards/2019/05/07/fd038f4686c1790a36d5aa918df711a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23566" name="AutoShape 15" descr="https://forum.ww2.ru/uploads/monthly_12_2013/post-4845-0-26311400-1386845033_thum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23567" name="AutoShape 17" descr="https://konspekta.net/studopediaru/baza26/3459766818253.files/image00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pic>
        <p:nvPicPr>
          <p:cNvPr id="8210" name="Picture 19" descr="https://konspekta.net/studopediaru/baza26/3459766818253.files/image0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6100" y="2420938"/>
            <a:ext cx="3657600" cy="35147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9" name="Rectangle 3"/>
          <p:cNvSpPr>
            <a:spLocks noChangeArrowheads="1"/>
          </p:cNvSpPr>
          <p:nvPr/>
        </p:nvSpPr>
        <p:spPr bwMode="auto">
          <a:xfrm>
            <a:off x="3976688" y="695325"/>
            <a:ext cx="514667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3200" b="1">
                <a:solidFill>
                  <a:srgbClr val="0070C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  Ромашко </a:t>
            </a:r>
            <a:br>
              <a:rPr lang="ru-RU" altLang="ru-RU" sz="3200" b="1">
                <a:solidFill>
                  <a:srgbClr val="0070C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</a:br>
            <a:r>
              <a:rPr lang="ru-RU" altLang="ru-RU" sz="3200" b="1">
                <a:solidFill>
                  <a:srgbClr val="0070C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Владимир Владимирович</a:t>
            </a:r>
            <a:endParaRPr lang="ru-RU" altLang="ru-RU" sz="2800" i="1">
              <a:solidFill>
                <a:srgbClr val="0070C0"/>
              </a:solidFill>
              <a:ea typeface="Arial" charset="0"/>
              <a:cs typeface="Times New Roman" pitchFamily="18" charset="0"/>
            </a:endParaRPr>
          </a:p>
        </p:txBody>
      </p:sp>
      <p:pic>
        <p:nvPicPr>
          <p:cNvPr id="20" name="Picture 2" descr="https://i.ibb.co/dJStBFH/line-ornament-png-8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956" y="1412776"/>
            <a:ext cx="4788024" cy="152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s://i.ibb.co/dJStBFH/line-ornament-png-8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155982" y="-328098"/>
            <a:ext cx="4788024" cy="152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72" name="Picture 4" descr="https://img-fotki.yandex.ru/get/9060/16969765.1dd/0_8b306_35e1032_ori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575" y="2638425"/>
            <a:ext cx="1470025" cy="377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3" name="Rectangle 3"/>
          <p:cNvSpPr>
            <a:spLocks noChangeArrowheads="1"/>
          </p:cNvSpPr>
          <p:nvPr/>
        </p:nvSpPr>
        <p:spPr bwMode="auto">
          <a:xfrm>
            <a:off x="450850" y="5861050"/>
            <a:ext cx="4000500" cy="830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 charset="0"/>
                <a:cs typeface="Times New Roman" pitchFamily="18" charset="0"/>
              </a:rPr>
              <a:t>Награжден орденом Красной Звезды (посмертно).</a:t>
            </a:r>
            <a:endParaRPr lang="ru-RU" altLang="ru-RU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" charset="0"/>
              <a:cs typeface="Times New Roman" pitchFamily="18" charset="0"/>
            </a:endParaRPr>
          </a:p>
        </p:txBody>
      </p:sp>
      <p:sp>
        <p:nvSpPr>
          <p:cNvPr id="23574" name="Rectangle 1"/>
          <p:cNvSpPr>
            <a:spLocks noChangeArrowheads="1"/>
          </p:cNvSpPr>
          <p:nvPr/>
        </p:nvSpPr>
        <p:spPr bwMode="auto">
          <a:xfrm>
            <a:off x="4992688" y="5861050"/>
            <a:ext cx="3852862" cy="830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 charset="0"/>
                <a:cs typeface="Times New Roman" pitchFamily="18" charset="0"/>
              </a:rPr>
              <a:t>Похоронен на кладбище «Лебедево» в г. Твери.</a:t>
            </a:r>
            <a:endParaRPr lang="ru-RU" altLang="ru-RU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 descr="https://catherineasquithgallery.com/uploads/posts/2021-02/1613705335_12-p-rossiiskie-foni-dlya-prezentatsii-1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24579" name="AutoShape 4" descr="https://catherineasquithgallery.com/uploads/posts/2021-02/1613705335_12-p-rossiiskie-foni-dlya-prezentatsii-1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24580" name="AutoShape 6" descr="https://catherineasquithgallery.com/uploads/posts/2021-02/1613705335_12-p-rossiiskie-foni-dlya-prezentatsii-1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24581" name="AutoShape 8" descr="https://catherineasquithgallery.com/uploads/posts/2021-02/1613705335_12-p-rossiiskie-foni-dlya-prezentatsii-1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24582" name="AutoShape 10" descr="https://catherineasquithgallery.com/uploads/posts/2021-02/1613705335_12-p-rossiiskie-foni-dlya-prezentatsii-1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pic>
        <p:nvPicPr>
          <p:cNvPr id="24583" name="Picture 11" descr="C:\Users\User\Desktop\1613705335_12-p-rossiiskie-foni-dlya-prezentatsii-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4" name="Rectangle 3"/>
          <p:cNvSpPr>
            <a:spLocks noChangeArrowheads="1"/>
          </p:cNvSpPr>
          <p:nvPr/>
        </p:nvSpPr>
        <p:spPr bwMode="auto">
          <a:xfrm>
            <a:off x="3995738" y="373063"/>
            <a:ext cx="5148262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3200" b="1">
                <a:solidFill>
                  <a:srgbClr val="0070C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  Мышкин</a:t>
            </a:r>
            <a:br>
              <a:rPr lang="ru-RU" altLang="ru-RU" sz="3200" b="1">
                <a:solidFill>
                  <a:srgbClr val="0070C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</a:br>
            <a:r>
              <a:rPr lang="ru-RU" altLang="ru-RU" sz="3200" b="1">
                <a:solidFill>
                  <a:srgbClr val="0070C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Владимир Олегович </a:t>
            </a:r>
            <a:br>
              <a:rPr lang="ru-RU" altLang="ru-RU" sz="3200" b="1">
                <a:solidFill>
                  <a:srgbClr val="0070C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</a:br>
            <a:r>
              <a:rPr lang="ru-RU" altLang="ru-RU" sz="3200">
                <a:solidFill>
                  <a:srgbClr val="0070C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— </a:t>
            </a:r>
            <a:br>
              <a:rPr lang="ru-RU" altLang="ru-RU" sz="3200">
                <a:solidFill>
                  <a:srgbClr val="0070C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</a:br>
            <a:r>
              <a:rPr lang="ru-RU" altLang="ru-RU" sz="2800" i="1">
                <a:solidFill>
                  <a:srgbClr val="0070C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сержант милиции.</a:t>
            </a:r>
            <a:endParaRPr lang="ru-RU" altLang="ru-RU" sz="2800" i="1">
              <a:solidFill>
                <a:srgbClr val="0070C0"/>
              </a:solidFill>
              <a:ea typeface="Arial" charset="0"/>
              <a:cs typeface="Times New Roman" pitchFamily="18" charset="0"/>
            </a:endParaRPr>
          </a:p>
        </p:txBody>
      </p:sp>
      <p:sp>
        <p:nvSpPr>
          <p:cNvPr id="24585" name="TextBox 7"/>
          <p:cNvSpPr txBox="1">
            <a:spLocks noChangeArrowheads="1"/>
          </p:cNvSpPr>
          <p:nvPr/>
        </p:nvSpPr>
        <p:spPr bwMode="auto">
          <a:xfrm>
            <a:off x="155575" y="3716338"/>
            <a:ext cx="55689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Володя родился 23 сентября 1976 года. Он рос очень понятливым. Возле него всегда было много друзей, которые к нему тянулись, -  он мог объединить и подружить. Защищал слабых.</a:t>
            </a:r>
          </a:p>
          <a:p>
            <a:pPr eaLnBrk="1" hangingPunct="1"/>
            <a:r>
              <a:rPr lang="ru-RU" alt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5" t="13567" r="4885" b="23266"/>
          <a:stretch/>
        </p:blipFill>
        <p:spPr bwMode="auto">
          <a:xfrm>
            <a:off x="6053211" y="2646427"/>
            <a:ext cx="2664296" cy="39682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 descr="https://catherineasquithgallery.com/uploads/posts/2021-02/1613705335_12-p-rossiiskie-foni-dlya-prezentatsii-1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26627" name="AutoShape 4" descr="https://catherineasquithgallery.com/uploads/posts/2021-02/1613705335_12-p-rossiiskie-foni-dlya-prezentatsii-1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26628" name="AutoShape 6" descr="https://catherineasquithgallery.com/uploads/posts/2021-02/1613705335_12-p-rossiiskie-foni-dlya-prezentatsii-1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26629" name="AutoShape 8" descr="https://catherineasquithgallery.com/uploads/posts/2021-02/1613705335_12-p-rossiiskie-foni-dlya-prezentatsii-1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26630" name="AutoShape 10" descr="https://catherineasquithgallery.com/uploads/posts/2021-02/1613705335_12-p-rossiiskie-foni-dlya-prezentatsii-1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pic>
        <p:nvPicPr>
          <p:cNvPr id="26631" name="Picture 11" descr="C:\Users\User\Desktop\1613705335_12-p-rossiiskie-foni-dlya-prezentatsii-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2" name="Прямоугольник 7"/>
          <p:cNvSpPr>
            <a:spLocks noChangeArrowheads="1"/>
          </p:cNvSpPr>
          <p:nvPr/>
        </p:nvSpPr>
        <p:spPr bwMode="auto">
          <a:xfrm>
            <a:off x="155575" y="3716338"/>
            <a:ext cx="4129088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>
                <a:solidFill>
                  <a:srgbClr val="0070C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• Окончил среднюю школу №42 города Калинин.</a:t>
            </a:r>
          </a:p>
          <a:p>
            <a:pPr algn="ctr" eaLnBrk="1" hangingPunct="1"/>
            <a:r>
              <a:rPr lang="ru-RU" altLang="ru-RU" sz="2400">
                <a:solidFill>
                  <a:srgbClr val="0070C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• Фамилия в детстве у Володи была Петухов.</a:t>
            </a:r>
          </a:p>
        </p:txBody>
      </p:sp>
      <p:pic>
        <p:nvPicPr>
          <p:cNvPr id="26633" name="Picture 2" descr="C:\Users\User\Desktop\Федя\Мышкин (Петухов) Владимир Олегович\воспоминание кл.рук.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66"/>
          <a:stretch>
            <a:fillRect/>
          </a:stretch>
        </p:blipFill>
        <p:spPr bwMode="auto">
          <a:xfrm>
            <a:off x="4500563" y="2605088"/>
            <a:ext cx="4244975" cy="424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4" name="Rectangle 3"/>
          <p:cNvSpPr>
            <a:spLocks noChangeArrowheads="1"/>
          </p:cNvSpPr>
          <p:nvPr/>
        </p:nvSpPr>
        <p:spPr bwMode="auto">
          <a:xfrm>
            <a:off x="3976688" y="695325"/>
            <a:ext cx="514667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3200" b="1">
                <a:solidFill>
                  <a:srgbClr val="0070C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  Мышкин </a:t>
            </a:r>
            <a:br>
              <a:rPr lang="ru-RU" altLang="ru-RU" sz="3200" b="1">
                <a:solidFill>
                  <a:srgbClr val="0070C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</a:br>
            <a:r>
              <a:rPr lang="ru-RU" altLang="ru-RU" sz="3200" b="1">
                <a:solidFill>
                  <a:srgbClr val="0070C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Владимир Олегович</a:t>
            </a:r>
            <a:endParaRPr lang="ru-RU" altLang="ru-RU" sz="2800" i="1">
              <a:solidFill>
                <a:srgbClr val="0070C0"/>
              </a:solidFill>
              <a:ea typeface="Arial" charset="0"/>
              <a:cs typeface="Times New Roman" pitchFamily="18" charset="0"/>
            </a:endParaRPr>
          </a:p>
        </p:txBody>
      </p:sp>
      <p:pic>
        <p:nvPicPr>
          <p:cNvPr id="12" name="Picture 2" descr="https://i.ibb.co/dJStBFH/line-ornament-png-8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956" y="1412776"/>
            <a:ext cx="4788024" cy="152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i.ibb.co/dJStBFH/line-ornament-png-8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155982" y="-328098"/>
            <a:ext cx="4788024" cy="152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 descr="https://catherineasquithgallery.com/uploads/posts/2021-02/1613705335_12-p-rossiiskie-foni-dlya-prezentatsii-1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27651" name="AutoShape 4" descr="https://catherineasquithgallery.com/uploads/posts/2021-02/1613705335_12-p-rossiiskie-foni-dlya-prezentatsii-1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27652" name="AutoShape 6" descr="https://catherineasquithgallery.com/uploads/posts/2021-02/1613705335_12-p-rossiiskie-foni-dlya-prezentatsii-1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27653" name="AutoShape 8" descr="https://catherineasquithgallery.com/uploads/posts/2021-02/1613705335_12-p-rossiiskie-foni-dlya-prezentatsii-1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27654" name="AutoShape 10" descr="https://catherineasquithgallery.com/uploads/posts/2021-02/1613705335_12-p-rossiiskie-foni-dlya-prezentatsii-1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pic>
        <p:nvPicPr>
          <p:cNvPr id="27655" name="Picture 11" descr="C:\Users\User\Desktop\1613705335_12-p-rossiiskie-foni-dlya-prezentatsii-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6" name="TextBox 7"/>
          <p:cNvSpPr txBox="1">
            <a:spLocks noChangeArrowheads="1"/>
          </p:cNvSpPr>
          <p:nvPr/>
        </p:nvSpPr>
        <p:spPr bwMode="auto">
          <a:xfrm>
            <a:off x="5200823" y="3573016"/>
            <a:ext cx="3922539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честь своей школы он играл в команде по футболу. Из пионерских лагерей привозил почетные грамоты за победы по настольному теннису, шахматам, шашкам. </a:t>
            </a:r>
          </a:p>
        </p:txBody>
      </p:sp>
      <p:pic>
        <p:nvPicPr>
          <p:cNvPr id="27660" name="Picture 10" descr="C:\Users\User\Desktop\федя 2\Мышкин (Петухов) Владимир Олегович\грамота 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12" y="2973766"/>
            <a:ext cx="2578100" cy="364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2" name="Picture 1" descr="C:\Users\User\Desktop\Федя\Мышкин (Петухов) Владимир Олегович\Володя Мышкин 14 лет 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552" y="3164733"/>
            <a:ext cx="2448272" cy="32591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3" name="Rectangle 3"/>
          <p:cNvSpPr>
            <a:spLocks noChangeArrowheads="1"/>
          </p:cNvSpPr>
          <p:nvPr/>
        </p:nvSpPr>
        <p:spPr bwMode="auto">
          <a:xfrm>
            <a:off x="3976688" y="695325"/>
            <a:ext cx="514667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3200" b="1" dirty="0" smtClean="0">
                <a:solidFill>
                  <a:srgbClr val="0070C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  Мышкин </a:t>
            </a:r>
            <a:br>
              <a:rPr lang="ru-RU" altLang="ru-RU" sz="3200" b="1" dirty="0" smtClean="0">
                <a:solidFill>
                  <a:srgbClr val="0070C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</a:br>
            <a:r>
              <a:rPr lang="ru-RU" altLang="ru-RU" sz="3200" b="1" dirty="0" smtClean="0">
                <a:solidFill>
                  <a:srgbClr val="0070C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Владимир Олегович</a:t>
            </a:r>
            <a:endParaRPr lang="ru-RU" altLang="ru-RU" sz="2800" i="1" dirty="0">
              <a:solidFill>
                <a:srgbClr val="0070C0"/>
              </a:solidFill>
              <a:ea typeface="Arial" charset="0"/>
              <a:cs typeface="Times New Roman" pitchFamily="18" charset="0"/>
            </a:endParaRPr>
          </a:p>
        </p:txBody>
      </p:sp>
      <p:pic>
        <p:nvPicPr>
          <p:cNvPr id="16" name="Picture 2" descr="https://i.ibb.co/dJStBFH/line-ornament-png-8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956" y="1412776"/>
            <a:ext cx="4788024" cy="152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 descr="https://catherineasquithgallery.com/uploads/posts/2021-02/1613705335_12-p-rossiiskie-foni-dlya-prezentatsii-1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28675" name="AutoShape 4" descr="https://catherineasquithgallery.com/uploads/posts/2021-02/1613705335_12-p-rossiiskie-foni-dlya-prezentatsii-1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28676" name="AutoShape 6" descr="https://catherineasquithgallery.com/uploads/posts/2021-02/1613705335_12-p-rossiiskie-foni-dlya-prezentatsii-1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28677" name="AutoShape 8" descr="https://catherineasquithgallery.com/uploads/posts/2021-02/1613705335_12-p-rossiiskie-foni-dlya-prezentatsii-1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28678" name="AutoShape 10" descr="https://catherineasquithgallery.com/uploads/posts/2021-02/1613705335_12-p-rossiiskie-foni-dlya-prezentatsii-1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pic>
        <p:nvPicPr>
          <p:cNvPr id="28679" name="Picture 11" descr="C:\Users\User\Desktop\1613705335_12-p-rossiiskie-foni-dlya-prezentatsii-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0" name="TextBox 7"/>
          <p:cNvSpPr txBox="1">
            <a:spLocks noChangeArrowheads="1"/>
          </p:cNvSpPr>
          <p:nvPr/>
        </p:nvSpPr>
        <p:spPr bwMode="auto">
          <a:xfrm>
            <a:off x="103851" y="3255878"/>
            <a:ext cx="4396141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Володе было интересно всё за что он брался. Занимался моделированием кораблей, самолетов, танков, собирал марки. Не умел скучать и всегда находил себе дело.</a:t>
            </a:r>
          </a:p>
        </p:txBody>
      </p:sp>
      <p:pic>
        <p:nvPicPr>
          <p:cNvPr id="28681" name="Picture 8" descr="C:\Users\User\Desktop\федя 2\Мышкин (Петухов) Владимир Олегович\марки 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9" t="5845" r="5159" b="8891"/>
          <a:stretch/>
        </p:blipFill>
        <p:spPr bwMode="auto">
          <a:xfrm>
            <a:off x="4538762" y="3573016"/>
            <a:ext cx="22098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3" name="Picture 10" descr="C:\Users\User\Desktop\федя 2\Мышкин (Петухов) Владимир Олегович\марки 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7" t="6411" r="3629" b="6922"/>
          <a:stretch/>
        </p:blipFill>
        <p:spPr bwMode="auto">
          <a:xfrm>
            <a:off x="6868145" y="2655891"/>
            <a:ext cx="222885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5" name="Rectangle 3"/>
          <p:cNvSpPr>
            <a:spLocks noChangeArrowheads="1"/>
          </p:cNvSpPr>
          <p:nvPr/>
        </p:nvSpPr>
        <p:spPr bwMode="auto">
          <a:xfrm>
            <a:off x="3976688" y="695325"/>
            <a:ext cx="514667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3200" b="1">
                <a:solidFill>
                  <a:srgbClr val="0070C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  Мышкин </a:t>
            </a:r>
            <a:br>
              <a:rPr lang="ru-RU" altLang="ru-RU" sz="3200" b="1">
                <a:solidFill>
                  <a:srgbClr val="0070C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</a:br>
            <a:r>
              <a:rPr lang="ru-RU" altLang="ru-RU" sz="3200" b="1">
                <a:solidFill>
                  <a:srgbClr val="0070C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Владимир Олегович</a:t>
            </a:r>
            <a:endParaRPr lang="ru-RU" altLang="ru-RU" sz="2800" i="1">
              <a:solidFill>
                <a:srgbClr val="0070C0"/>
              </a:solidFill>
              <a:ea typeface="Arial" charset="0"/>
              <a:cs typeface="Times New Roman" pitchFamily="18" charset="0"/>
            </a:endParaRPr>
          </a:p>
        </p:txBody>
      </p:sp>
      <p:pic>
        <p:nvPicPr>
          <p:cNvPr id="14" name="Picture 2" descr="https://i.ibb.co/dJStBFH/line-ornament-png-8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956" y="1412776"/>
            <a:ext cx="4788024" cy="152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i.ibb.co/dJStBFH/line-ornament-png-8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155982" y="-328098"/>
            <a:ext cx="4788024" cy="152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 descr="https://catherineasquithgallery.com/uploads/posts/2021-02/1613705335_12-p-rossiiskie-foni-dlya-prezentatsii-1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29699" name="AutoShape 4" descr="https://catherineasquithgallery.com/uploads/posts/2021-02/1613705335_12-p-rossiiskie-foni-dlya-prezentatsii-1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29700" name="AutoShape 6" descr="https://catherineasquithgallery.com/uploads/posts/2021-02/1613705335_12-p-rossiiskie-foni-dlya-prezentatsii-1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29701" name="AutoShape 8" descr="https://catherineasquithgallery.com/uploads/posts/2021-02/1613705335_12-p-rossiiskie-foni-dlya-prezentatsii-1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29702" name="AutoShape 10" descr="https://catherineasquithgallery.com/uploads/posts/2021-02/1613705335_12-p-rossiiskie-foni-dlya-prezentatsii-1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pic>
        <p:nvPicPr>
          <p:cNvPr id="29703" name="Picture 11" descr="C:\Users\User\Desktop\1613705335_12-p-rossiiskie-foni-dlya-prezentatsii-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4" name="TextBox 7"/>
          <p:cNvSpPr txBox="1">
            <a:spLocks noChangeArrowheads="1"/>
          </p:cNvSpPr>
          <p:nvPr/>
        </p:nvSpPr>
        <p:spPr bwMode="auto">
          <a:xfrm>
            <a:off x="4427984" y="2937626"/>
            <a:ext cx="4620493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Володя  занимался акробатикой, волейбол, параллельно учился в Морской школе ДОСАФ. </a:t>
            </a:r>
            <a:r>
              <a:rPr lang="ru-RU" alt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Ездил </a:t>
            </a:r>
            <a:r>
              <a:rPr lang="ru-RU" alt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 Морской школы в лагерь. </a:t>
            </a:r>
            <a:endParaRPr lang="ru-RU" altLang="ru-RU" sz="24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alt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августе 1989 года ходил в плавание на военном корабле «</a:t>
            </a:r>
            <a:r>
              <a:rPr lang="ru-RU" altLang="ru-RU" sz="24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Слайм</a:t>
            </a:r>
            <a:r>
              <a:rPr lang="ru-RU" alt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 и для него это было большим событием</a:t>
            </a:r>
          </a:p>
        </p:txBody>
      </p:sp>
      <p:pic>
        <p:nvPicPr>
          <p:cNvPr id="29705" name="Picture 8" descr="C:\Users\User\Desktop\федя 2\Мышкин (Петухов) Владимир Олегович\фото 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0" r="2615" b="3679"/>
          <a:stretch/>
        </p:blipFill>
        <p:spPr bwMode="auto">
          <a:xfrm>
            <a:off x="150892" y="3384795"/>
            <a:ext cx="4025064" cy="2881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6" name="Rectangle 3"/>
          <p:cNvSpPr>
            <a:spLocks noChangeArrowheads="1"/>
          </p:cNvSpPr>
          <p:nvPr/>
        </p:nvSpPr>
        <p:spPr bwMode="auto">
          <a:xfrm>
            <a:off x="3976688" y="695325"/>
            <a:ext cx="514667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3200" b="1">
                <a:solidFill>
                  <a:srgbClr val="0070C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  Мышкин </a:t>
            </a:r>
            <a:br>
              <a:rPr lang="ru-RU" altLang="ru-RU" sz="3200" b="1">
                <a:solidFill>
                  <a:srgbClr val="0070C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</a:br>
            <a:r>
              <a:rPr lang="ru-RU" altLang="ru-RU" sz="3200" b="1">
                <a:solidFill>
                  <a:srgbClr val="0070C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Владимир Олегович</a:t>
            </a:r>
            <a:endParaRPr lang="ru-RU" altLang="ru-RU" sz="2800" i="1">
              <a:solidFill>
                <a:srgbClr val="0070C0"/>
              </a:solidFill>
              <a:ea typeface="Arial" charset="0"/>
              <a:cs typeface="Times New Roman" pitchFamily="18" charset="0"/>
            </a:endParaRPr>
          </a:p>
        </p:txBody>
      </p:sp>
      <p:pic>
        <p:nvPicPr>
          <p:cNvPr id="11" name="Picture 2" descr="https://i.ibb.co/dJStBFH/line-ornament-png-8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956" y="1412776"/>
            <a:ext cx="4788024" cy="152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i.ibb.co/dJStBFH/line-ornament-png-8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155982" y="-328098"/>
            <a:ext cx="4788024" cy="152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C:\Users\User\Desktop\1613705335_12-p-rossiiskie-foni-dlya-prezentatsii-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976688" y="695325"/>
            <a:ext cx="514667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3200" b="1">
                <a:solidFill>
                  <a:srgbClr val="0070C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  Мышкин </a:t>
            </a:r>
            <a:br>
              <a:rPr lang="ru-RU" altLang="ru-RU" sz="3200" b="1">
                <a:solidFill>
                  <a:srgbClr val="0070C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</a:br>
            <a:r>
              <a:rPr lang="ru-RU" altLang="ru-RU" sz="3200" b="1">
                <a:solidFill>
                  <a:srgbClr val="0070C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Владимир Олегович</a:t>
            </a:r>
            <a:endParaRPr lang="ru-RU" altLang="ru-RU" sz="2800" i="1">
              <a:solidFill>
                <a:srgbClr val="0070C0"/>
              </a:solidFill>
              <a:ea typeface="Arial" charset="0"/>
              <a:cs typeface="Times New Roman" pitchFamily="18" charset="0"/>
            </a:endParaRPr>
          </a:p>
        </p:txBody>
      </p:sp>
      <p:pic>
        <p:nvPicPr>
          <p:cNvPr id="7" name="Picture 2" descr="https://i.ibb.co/dJStBFH/line-ornament-png-8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956" y="1412776"/>
            <a:ext cx="4788024" cy="152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i.ibb.co/dJStBFH/line-ornament-png-8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155982" y="-328098"/>
            <a:ext cx="4788024" cy="152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389484" y="3440807"/>
            <a:ext cx="462049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1994 – 1996 гг. проходил срочную службу в пограничных войсках Российской Федерации. Володя проявил себя за короткое время добросовестным и ответственным </a:t>
            </a:r>
            <a:endParaRPr lang="ru-RU" altLang="ru-RU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28184" y="4293096"/>
            <a:ext cx="2461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ФОТО С КР. ПАПКОЙ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25433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 descr="https://catherineasquithgallery.com/uploads/posts/2021-02/1613705335_12-p-rossiiskie-foni-dlya-prezentatsii-1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31747" name="AutoShape 4" descr="https://catherineasquithgallery.com/uploads/posts/2021-02/1613705335_12-p-rossiiskie-foni-dlya-prezentatsii-1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31748" name="AutoShape 6" descr="https://catherineasquithgallery.com/uploads/posts/2021-02/1613705335_12-p-rossiiskie-foni-dlya-prezentatsii-1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31749" name="AutoShape 8" descr="https://catherineasquithgallery.com/uploads/posts/2021-02/1613705335_12-p-rossiiskie-foni-dlya-prezentatsii-1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31750" name="AutoShape 10" descr="https://catherineasquithgallery.com/uploads/posts/2021-02/1613705335_12-p-rossiiskie-foni-dlya-prezentatsii-1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pic>
        <p:nvPicPr>
          <p:cNvPr id="31751" name="Picture 11" descr="C:\Users\User\Desktop\1613705335_12-p-rossiiskie-foni-dlya-prezentatsii-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2" name="Прямоугольник 7"/>
          <p:cNvSpPr>
            <a:spLocks noChangeArrowheads="1"/>
          </p:cNvSpPr>
          <p:nvPr/>
        </p:nvSpPr>
        <p:spPr bwMode="auto">
          <a:xfrm>
            <a:off x="4162611" y="3645024"/>
            <a:ext cx="468433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После армии Владимир Олегович связал свою жизнь с органами внутренних дел Тверской области</a:t>
            </a:r>
            <a:r>
              <a:rPr lang="ru-RU" alt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53" name="Rectangle 3"/>
          <p:cNvSpPr>
            <a:spLocks noChangeArrowheads="1"/>
          </p:cNvSpPr>
          <p:nvPr/>
        </p:nvSpPr>
        <p:spPr bwMode="auto">
          <a:xfrm>
            <a:off x="3976688" y="695325"/>
            <a:ext cx="514667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3200" b="1">
                <a:solidFill>
                  <a:srgbClr val="0070C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  Мышкин </a:t>
            </a:r>
            <a:br>
              <a:rPr lang="ru-RU" altLang="ru-RU" sz="3200" b="1">
                <a:solidFill>
                  <a:srgbClr val="0070C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</a:br>
            <a:r>
              <a:rPr lang="ru-RU" altLang="ru-RU" sz="3200" b="1">
                <a:solidFill>
                  <a:srgbClr val="0070C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Владимир Олегович</a:t>
            </a:r>
            <a:endParaRPr lang="ru-RU" altLang="ru-RU" sz="2800" i="1">
              <a:solidFill>
                <a:srgbClr val="0070C0"/>
              </a:solidFill>
              <a:ea typeface="Arial" charset="0"/>
              <a:cs typeface="Times New Roman" pitchFamily="18" charset="0"/>
            </a:endParaRPr>
          </a:p>
        </p:txBody>
      </p:sp>
      <p:pic>
        <p:nvPicPr>
          <p:cNvPr id="10" name="Picture 2" descr="https://i.ibb.co/dJStBFH/line-ornament-png-8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956" y="1412776"/>
            <a:ext cx="4788024" cy="152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i.ibb.co/dJStBFH/line-ornament-png-8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155982" y="-328098"/>
            <a:ext cx="4788024" cy="152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6000" smtClean="0">
                <a:solidFill>
                  <a:srgbClr val="7B9899"/>
                </a:solidFill>
              </a:rPr>
              <a:t>Цель проекта</a:t>
            </a:r>
          </a:p>
        </p:txBody>
      </p:sp>
      <p:sp>
        <p:nvSpPr>
          <p:cNvPr id="15363" name="Объект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1541463"/>
          </a:xfrm>
        </p:spPr>
        <p:txBody>
          <a:bodyPr/>
          <a:lstStyle/>
          <a:p>
            <a:pPr marL="0" indent="0" algn="ctr">
              <a:buFont typeface="Wingdings 2" pitchFamily="18" charset="2"/>
              <a:buNone/>
            </a:pPr>
            <a:r>
              <a:rPr lang="ru-RU" altLang="ru-RU" dirty="0" smtClean="0">
                <a:solidFill>
                  <a:srgbClr val="002060"/>
                </a:solidFill>
              </a:rPr>
              <a:t>Сохранить память о наших героях, в частности ветеранах, которых остаётся всё меньше и меньше; создать общую «Книгу Памяти» героев-выпускников МБОУ СОШ №42.</a:t>
            </a:r>
          </a:p>
        </p:txBody>
      </p:sp>
      <p:pic>
        <p:nvPicPr>
          <p:cNvPr id="15364" name="Picture 6" descr="https://ucare.timepad.ru/5ded0e62-a340-422c-bc87-0e2c741a0f2a/poster_event_4092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7" r="36880"/>
          <a:stretch>
            <a:fillRect/>
          </a:stretch>
        </p:blipFill>
        <p:spPr bwMode="auto">
          <a:xfrm>
            <a:off x="3059830" y="2996952"/>
            <a:ext cx="3415581" cy="3347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 descr="https://catherineasquithgallery.com/uploads/posts/2021-02/1613705335_12-p-rossiiskie-foni-dlya-prezentatsii-1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32771" name="AutoShape 4" descr="https://catherineasquithgallery.com/uploads/posts/2021-02/1613705335_12-p-rossiiskie-foni-dlya-prezentatsii-1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32772" name="AutoShape 6" descr="https://catherineasquithgallery.com/uploads/posts/2021-02/1613705335_12-p-rossiiskie-foni-dlya-prezentatsii-1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32773" name="AutoShape 8" descr="https://catherineasquithgallery.com/uploads/posts/2021-02/1613705335_12-p-rossiiskie-foni-dlya-prezentatsii-1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32774" name="AutoShape 10" descr="https://catherineasquithgallery.com/uploads/posts/2021-02/1613705335_12-p-rossiiskie-foni-dlya-prezentatsii-1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pic>
        <p:nvPicPr>
          <p:cNvPr id="32775" name="Picture 11" descr="C:\Users\User\Desktop\1613705335_12-p-rossiiskie-foni-dlya-prezentatsii-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154087" y="3212976"/>
            <a:ext cx="4502065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 charset="0"/>
                <a:cs typeface="Times New Roman" pitchFamily="18" charset="0"/>
              </a:rPr>
              <a:t>В соответствии с приказом УВД в </a:t>
            </a:r>
            <a:r>
              <a:rPr lang="ru-RU" alt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 charset="0"/>
                <a:cs typeface="Times New Roman" pitchFamily="18" charset="0"/>
              </a:rPr>
              <a:t>августе 2001 </a:t>
            </a:r>
            <a:r>
              <a:rPr lang="ru-RU" alt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 charset="0"/>
                <a:cs typeface="Times New Roman" pitchFamily="18" charset="0"/>
              </a:rPr>
              <a:t>года был направлен в служебную командировку в </a:t>
            </a:r>
            <a:r>
              <a:rPr lang="ru-RU" altLang="ru-RU" sz="24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 charset="0"/>
                <a:cs typeface="Times New Roman" pitchFamily="18" charset="0"/>
              </a:rPr>
              <a:t>Курчалоевский</a:t>
            </a:r>
            <a:r>
              <a:rPr lang="ru-RU" alt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 charset="0"/>
                <a:cs typeface="Times New Roman" pitchFamily="18" charset="0"/>
              </a:rPr>
              <a:t> район Чеченской Республики милиционером специальной огневой группы в составе Временного отдела внутренних дел Тверской области.</a:t>
            </a:r>
          </a:p>
        </p:txBody>
      </p:sp>
      <p:pic>
        <p:nvPicPr>
          <p:cNvPr id="32777" name="Picture 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5"/>
          <a:stretch/>
        </p:blipFill>
        <p:spPr bwMode="auto">
          <a:xfrm>
            <a:off x="4657640" y="3356992"/>
            <a:ext cx="4319263" cy="27837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8" name="Rectangle 3"/>
          <p:cNvSpPr>
            <a:spLocks noChangeArrowheads="1"/>
          </p:cNvSpPr>
          <p:nvPr/>
        </p:nvSpPr>
        <p:spPr bwMode="auto">
          <a:xfrm>
            <a:off x="3976688" y="695325"/>
            <a:ext cx="514667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3200" b="1">
                <a:solidFill>
                  <a:srgbClr val="0070C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  Мышкин </a:t>
            </a:r>
            <a:br>
              <a:rPr lang="ru-RU" altLang="ru-RU" sz="3200" b="1">
                <a:solidFill>
                  <a:srgbClr val="0070C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</a:br>
            <a:r>
              <a:rPr lang="ru-RU" altLang="ru-RU" sz="3200" b="1">
                <a:solidFill>
                  <a:srgbClr val="0070C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Владимир Олегович</a:t>
            </a:r>
            <a:endParaRPr lang="ru-RU" altLang="ru-RU" sz="2800" i="1">
              <a:solidFill>
                <a:srgbClr val="0070C0"/>
              </a:solidFill>
              <a:ea typeface="Arial" charset="0"/>
              <a:cs typeface="Times New Roman" pitchFamily="18" charset="0"/>
            </a:endParaRPr>
          </a:p>
        </p:txBody>
      </p:sp>
      <p:pic>
        <p:nvPicPr>
          <p:cNvPr id="11" name="Picture 2" descr="https://i.ibb.co/dJStBFH/line-ornament-png-8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956" y="1412776"/>
            <a:ext cx="4788024" cy="152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i.ibb.co/dJStBFH/line-ornament-png-8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155982" y="-328098"/>
            <a:ext cx="4788024" cy="152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2" descr="https://catherineasquithgallery.com/uploads/posts/2021-02/1613705335_12-p-rossiiskie-foni-dlya-prezentatsii-1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33795" name="AutoShape 4" descr="https://catherineasquithgallery.com/uploads/posts/2021-02/1613705335_12-p-rossiiskie-foni-dlya-prezentatsii-1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33796" name="AutoShape 6" descr="https://catherineasquithgallery.com/uploads/posts/2021-02/1613705335_12-p-rossiiskie-foni-dlya-prezentatsii-1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33797" name="AutoShape 8" descr="https://catherineasquithgallery.com/uploads/posts/2021-02/1613705335_12-p-rossiiskie-foni-dlya-prezentatsii-1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33798" name="AutoShape 10" descr="https://catherineasquithgallery.com/uploads/posts/2021-02/1613705335_12-p-rossiiskie-foni-dlya-prezentatsii-1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pic>
        <p:nvPicPr>
          <p:cNvPr id="33799" name="Picture 11" descr="C:\Users\User\Desktop\1613705335_12-p-rossiiskie-foni-dlya-prezentatsii-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2672681" y="3140968"/>
            <a:ext cx="644592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 charset="0"/>
                <a:cs typeface="Times New Roman" pitchFamily="18" charset="0"/>
              </a:rPr>
              <a:t>В ночь с 28 на 29 сентября 2001 г. п</a:t>
            </a:r>
            <a:r>
              <a:rPr lang="ru-RU" alt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 charset="0"/>
                <a:cs typeface="Times New Roman" pitchFamily="18" charset="0"/>
              </a:rPr>
              <a:t>ри </a:t>
            </a:r>
            <a:r>
              <a:rPr lang="ru-RU" alt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 charset="0"/>
                <a:cs typeface="Times New Roman" pitchFamily="18" charset="0"/>
              </a:rPr>
              <a:t>отражении вооруженного нападения банды террористов на временный отдел внутренних дел </a:t>
            </a:r>
            <a:r>
              <a:rPr lang="ru-RU" altLang="ru-RU" sz="24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 charset="0"/>
                <a:cs typeface="Times New Roman" pitchFamily="18" charset="0"/>
              </a:rPr>
              <a:t>Курчалоевского</a:t>
            </a:r>
            <a:r>
              <a:rPr lang="ru-RU" alt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 charset="0"/>
                <a:cs typeface="Times New Roman" pitchFamily="18" charset="0"/>
              </a:rPr>
              <a:t> района чеченской республики на 26-м году жизни героически погиб милиционер 1-го взвода 1-й роты отдельного батальона патрульно-постовой службы милиции, подведомственного УВД тверской области, сержант милиции.</a:t>
            </a:r>
          </a:p>
        </p:txBody>
      </p:sp>
      <p:sp>
        <p:nvSpPr>
          <p:cNvPr id="33804" name="Rectangle 3"/>
          <p:cNvSpPr>
            <a:spLocks noChangeArrowheads="1"/>
          </p:cNvSpPr>
          <p:nvPr/>
        </p:nvSpPr>
        <p:spPr bwMode="auto">
          <a:xfrm>
            <a:off x="3976688" y="695325"/>
            <a:ext cx="514667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3200" b="1">
                <a:solidFill>
                  <a:srgbClr val="0070C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  Мышкин </a:t>
            </a:r>
            <a:br>
              <a:rPr lang="ru-RU" altLang="ru-RU" sz="3200" b="1">
                <a:solidFill>
                  <a:srgbClr val="0070C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</a:br>
            <a:r>
              <a:rPr lang="ru-RU" altLang="ru-RU" sz="3200" b="1">
                <a:solidFill>
                  <a:srgbClr val="0070C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Владимир Олегович</a:t>
            </a:r>
            <a:endParaRPr lang="ru-RU" altLang="ru-RU" sz="2800" i="1">
              <a:solidFill>
                <a:srgbClr val="0070C0"/>
              </a:solidFill>
              <a:ea typeface="Arial" charset="0"/>
              <a:cs typeface="Times New Roman" pitchFamily="18" charset="0"/>
            </a:endParaRPr>
          </a:p>
        </p:txBody>
      </p:sp>
      <p:pic>
        <p:nvPicPr>
          <p:cNvPr id="13" name="Picture 2" descr="https://i.ibb.co/dJStBFH/line-ornament-png-8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956" y="1412776"/>
            <a:ext cx="4788024" cy="152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i.ibb.co/dJStBFH/line-ornament-png-8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155982" y="-328098"/>
            <a:ext cx="4788024" cy="152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 descr="https://catherineasquithgallery.com/uploads/posts/2021-02/1613705335_12-p-rossiiskie-foni-dlya-prezentatsii-1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34819" name="AutoShape 4" descr="https://catherineasquithgallery.com/uploads/posts/2021-02/1613705335_12-p-rossiiskie-foni-dlya-prezentatsii-1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34820" name="AutoShape 6" descr="https://catherineasquithgallery.com/uploads/posts/2021-02/1613705335_12-p-rossiiskie-foni-dlya-prezentatsii-1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34821" name="AutoShape 8" descr="https://catherineasquithgallery.com/uploads/posts/2021-02/1613705335_12-p-rossiiskie-foni-dlya-prezentatsii-1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34822" name="AutoShape 10" descr="https://catherineasquithgallery.com/uploads/posts/2021-02/1613705335_12-p-rossiiskie-foni-dlya-prezentatsii-1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pic>
        <p:nvPicPr>
          <p:cNvPr id="34823" name="Picture 11" descr="C:\Users\User\Desktop\1613705335_12-p-rossiiskie-foni-dlya-prezentatsii-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7938"/>
            <a:ext cx="9289032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155575" y="3717032"/>
            <a:ext cx="5294362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 charset="0"/>
                <a:cs typeface="Times New Roman" pitchFamily="18" charset="0"/>
              </a:rPr>
              <a:t> </a:t>
            </a:r>
            <a:r>
              <a:rPr lang="ru-RU" alt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 charset="0"/>
                <a:cs typeface="Times New Roman" pitchFamily="18" charset="0"/>
              </a:rPr>
              <a:t>Указом Президента России награжден орденом «Мужества» (посмертно). Приказом МВД России № 577 от </a:t>
            </a:r>
            <a:endParaRPr lang="ru-RU" altLang="ru-RU" sz="24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" charset="0"/>
              <a:cs typeface="Times New Roman" pitchFamily="18" charset="0"/>
            </a:endParaRPr>
          </a:p>
          <a:p>
            <a:pPr algn="ctr"/>
            <a:r>
              <a:rPr lang="ru-RU" alt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 charset="0"/>
                <a:cs typeface="Times New Roman" pitchFamily="18" charset="0"/>
              </a:rPr>
              <a:t>17 </a:t>
            </a:r>
            <a:r>
              <a:rPr lang="ru-RU" alt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 charset="0"/>
                <a:cs typeface="Times New Roman" pitchFamily="18" charset="0"/>
              </a:rPr>
              <a:t>сентября 2004 года навечно зачислен в списки личного состава УВД </a:t>
            </a:r>
            <a:r>
              <a:rPr lang="ru-RU" alt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 charset="0"/>
                <a:cs typeface="Times New Roman" pitchFamily="18" charset="0"/>
              </a:rPr>
              <a:t>Тверской </a:t>
            </a:r>
            <a:r>
              <a:rPr lang="ru-RU" alt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 charset="0"/>
                <a:cs typeface="Times New Roman" pitchFamily="18" charset="0"/>
              </a:rPr>
              <a:t>области.</a:t>
            </a:r>
          </a:p>
          <a:p>
            <a:pPr algn="ctr"/>
            <a:endParaRPr lang="ru-RU" altLang="ru-RU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" charset="0"/>
              <a:cs typeface="Times New Roman" pitchFamily="18" charset="0"/>
            </a:endParaRPr>
          </a:p>
        </p:txBody>
      </p:sp>
      <p:pic>
        <p:nvPicPr>
          <p:cNvPr id="34825" name="Picture 10" descr="Орден мужества - современная награда в России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219" y="2937626"/>
            <a:ext cx="3145097" cy="3659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6" name="Rectangle 3"/>
          <p:cNvSpPr>
            <a:spLocks noChangeArrowheads="1"/>
          </p:cNvSpPr>
          <p:nvPr/>
        </p:nvSpPr>
        <p:spPr bwMode="auto">
          <a:xfrm>
            <a:off x="3976688" y="695325"/>
            <a:ext cx="514667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3200" b="1">
                <a:solidFill>
                  <a:srgbClr val="0070C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  Мышкин </a:t>
            </a:r>
            <a:br>
              <a:rPr lang="ru-RU" altLang="ru-RU" sz="3200" b="1">
                <a:solidFill>
                  <a:srgbClr val="0070C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</a:br>
            <a:r>
              <a:rPr lang="ru-RU" altLang="ru-RU" sz="3200" b="1">
                <a:solidFill>
                  <a:srgbClr val="0070C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Владимир Олегович</a:t>
            </a:r>
            <a:endParaRPr lang="ru-RU" altLang="ru-RU" sz="2800" i="1">
              <a:solidFill>
                <a:srgbClr val="0070C0"/>
              </a:solidFill>
              <a:ea typeface="Arial" charset="0"/>
              <a:cs typeface="Times New Roman" pitchFamily="18" charset="0"/>
            </a:endParaRPr>
          </a:p>
        </p:txBody>
      </p:sp>
      <p:pic>
        <p:nvPicPr>
          <p:cNvPr id="11" name="Picture 2" descr="https://i.ibb.co/dJStBFH/line-ornament-png-8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956" y="1412776"/>
            <a:ext cx="4788024" cy="152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i.ibb.co/dJStBFH/line-ornament-png-8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155982" y="-328098"/>
            <a:ext cx="4788024" cy="152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C:\Users\User\Desktop\1613705335_12-p-rossiiskie-foni-dlya-prezentatsii-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976688" y="695325"/>
            <a:ext cx="514667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3200" b="1">
                <a:solidFill>
                  <a:srgbClr val="0070C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  Мышкин </a:t>
            </a:r>
            <a:br>
              <a:rPr lang="ru-RU" altLang="ru-RU" sz="3200" b="1">
                <a:solidFill>
                  <a:srgbClr val="0070C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</a:br>
            <a:r>
              <a:rPr lang="ru-RU" altLang="ru-RU" sz="3200" b="1">
                <a:solidFill>
                  <a:srgbClr val="0070C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Владимир Олегович</a:t>
            </a:r>
            <a:endParaRPr lang="ru-RU" altLang="ru-RU" sz="2800" i="1">
              <a:solidFill>
                <a:srgbClr val="0070C0"/>
              </a:solidFill>
              <a:ea typeface="Arial" charset="0"/>
              <a:cs typeface="Times New Roman" pitchFamily="18" charset="0"/>
            </a:endParaRPr>
          </a:p>
        </p:txBody>
      </p:sp>
      <p:pic>
        <p:nvPicPr>
          <p:cNvPr id="4" name="Picture 2" descr="https://i.ibb.co/dJStBFH/line-ornament-png-8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956" y="1340768"/>
            <a:ext cx="4788024" cy="152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i.ibb.co/dJStBFH/line-ornament-png-8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155982" y="-256090"/>
            <a:ext cx="4788024" cy="152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1" descr="C:\Users\User\Desktop\федя 2\Мышкин (Петухов) Владимир Олегович\газета 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554359"/>
            <a:ext cx="2946567" cy="208394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C:\Users\User\Desktop\федя 2\Мышкин (Петухов) Владимир Олегович\газета 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31975"/>
            <a:ext cx="3214688" cy="227488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 descr="C:\Users\User\Desktop\федя 2\Мышкин (Петухов) Владимир Олегович\газета 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093" y="4638309"/>
            <a:ext cx="3096344" cy="218994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9497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2" descr="https://catherineasquithgallery.com/uploads/posts/2021-02/1613705335_12-p-rossiiskie-foni-dlya-prezentatsii-1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35843" name="AutoShape 4" descr="https://catherineasquithgallery.com/uploads/posts/2021-02/1613705335_12-p-rossiiskie-foni-dlya-prezentatsii-1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35844" name="AutoShape 6" descr="https://catherineasquithgallery.com/uploads/posts/2021-02/1613705335_12-p-rossiiskie-foni-dlya-prezentatsii-1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35845" name="AutoShape 8" descr="https://catherineasquithgallery.com/uploads/posts/2021-02/1613705335_12-p-rossiiskie-foni-dlya-prezentatsii-1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35846" name="AutoShape 10" descr="https://catherineasquithgallery.com/uploads/posts/2021-02/1613705335_12-p-rossiiskie-foni-dlya-prezentatsii-1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pic>
        <p:nvPicPr>
          <p:cNvPr id="35847" name="Picture 11" descr="C:\Users\User\Desktop\1613705335_12-p-rossiiskie-foni-dlya-prezentatsii-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8" name="TextBox 7"/>
          <p:cNvSpPr txBox="1">
            <a:spLocks noChangeArrowheads="1"/>
          </p:cNvSpPr>
          <p:nvPr/>
        </p:nvSpPr>
        <p:spPr bwMode="auto">
          <a:xfrm>
            <a:off x="714375" y="5929313"/>
            <a:ext cx="79340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Похоронен на </a:t>
            </a:r>
            <a:r>
              <a:rPr lang="ru-RU" altLang="ru-RU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Дмитрово</a:t>
            </a:r>
            <a:r>
              <a:rPr lang="ru-RU" alt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Черкасском </a:t>
            </a:r>
            <a:r>
              <a:rPr lang="ru-RU" alt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кладбище в г. Твери.</a:t>
            </a:r>
          </a:p>
        </p:txBody>
      </p:sp>
      <p:sp>
        <p:nvSpPr>
          <p:cNvPr id="35850" name="Rectangle 3"/>
          <p:cNvSpPr>
            <a:spLocks noChangeArrowheads="1"/>
          </p:cNvSpPr>
          <p:nvPr/>
        </p:nvSpPr>
        <p:spPr bwMode="auto">
          <a:xfrm>
            <a:off x="3976688" y="695325"/>
            <a:ext cx="514667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3200" b="1">
                <a:solidFill>
                  <a:srgbClr val="0070C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  Мышкин </a:t>
            </a:r>
            <a:br>
              <a:rPr lang="ru-RU" altLang="ru-RU" sz="3200" b="1">
                <a:solidFill>
                  <a:srgbClr val="0070C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</a:br>
            <a:r>
              <a:rPr lang="ru-RU" altLang="ru-RU" sz="3200" b="1">
                <a:solidFill>
                  <a:srgbClr val="0070C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Владимир Олегович</a:t>
            </a:r>
            <a:endParaRPr lang="ru-RU" altLang="ru-RU" sz="2800" i="1">
              <a:solidFill>
                <a:srgbClr val="0070C0"/>
              </a:solidFill>
              <a:ea typeface="Arial" charset="0"/>
              <a:cs typeface="Times New Roman" pitchFamily="18" charset="0"/>
            </a:endParaRPr>
          </a:p>
        </p:txBody>
      </p:sp>
      <p:pic>
        <p:nvPicPr>
          <p:cNvPr id="11" name="Picture 2" descr="https://i.ibb.co/dJStBFH/line-ornament-png-8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956" y="1412776"/>
            <a:ext cx="4788024" cy="152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i.ibb.co/dJStBFH/line-ornament-png-8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155982" y="-328098"/>
            <a:ext cx="4788024" cy="152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6"/>
            <a:ext cx="9143999" cy="6856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78541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C:\Users\User\Desktop\1613705335_12-p-rossiiskie-foni-dlya-prezentatsii-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976688" y="941894"/>
            <a:ext cx="51466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3200" b="1" dirty="0">
                <a:solidFill>
                  <a:srgbClr val="0070C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  </a:t>
            </a:r>
            <a:r>
              <a:rPr lang="ru-RU" altLang="ru-RU" sz="3200" b="1" dirty="0" smtClean="0">
                <a:solidFill>
                  <a:srgbClr val="0070C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мое фото + текст с книги</a:t>
            </a:r>
            <a:endParaRPr lang="ru-RU" altLang="ru-RU" sz="2800" i="1" dirty="0">
              <a:solidFill>
                <a:srgbClr val="0070C0"/>
              </a:solidFill>
              <a:ea typeface="Arial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1781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 descr="C:\Users\User\Desktop\1613705335_12-p-rossiiskie-foni-dlya-prezentatsii-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301955" y="3457227"/>
            <a:ext cx="45400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r>
              <a:rPr lang="en-US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112817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301625" y="293688"/>
            <a:ext cx="8534400" cy="758825"/>
          </a:xfrm>
        </p:spPr>
        <p:txBody>
          <a:bodyPr/>
          <a:lstStyle/>
          <a:p>
            <a:r>
              <a:rPr lang="ru-RU" altLang="ru-RU" sz="6000" smtClean="0">
                <a:solidFill>
                  <a:srgbClr val="7B9899"/>
                </a:solidFill>
              </a:rPr>
              <a:t>Задачи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062413"/>
          </a:xfrm>
        </p:spPr>
        <p:txBody>
          <a:bodyPr>
            <a:normAutofit fontScale="92500" lnSpcReduction="20000"/>
          </a:bodyPr>
          <a:lstStyle/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•</a:t>
            </a:r>
            <a:r>
              <a:rPr lang="ru-RU" dirty="0" smtClean="0">
                <a:solidFill>
                  <a:srgbClr val="002060"/>
                </a:solidFill>
              </a:rPr>
              <a:t> Собрать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smtClean="0">
                <a:solidFill>
                  <a:srgbClr val="002060"/>
                </a:solidFill>
              </a:rPr>
              <a:t>обработать </a:t>
            </a:r>
            <a:r>
              <a:rPr lang="ru-RU" dirty="0">
                <a:solidFill>
                  <a:srgbClr val="002060"/>
                </a:solidFill>
              </a:rPr>
              <a:t>и </a:t>
            </a:r>
            <a:r>
              <a:rPr lang="ru-RU" dirty="0" smtClean="0">
                <a:solidFill>
                  <a:srgbClr val="002060"/>
                </a:solidFill>
              </a:rPr>
              <a:t>проанализировать </a:t>
            </a:r>
            <a:r>
              <a:rPr lang="ru-RU" dirty="0">
                <a:solidFill>
                  <a:srgbClr val="002060"/>
                </a:solidFill>
              </a:rPr>
              <a:t>литературу по теме </a:t>
            </a:r>
            <a:r>
              <a:rPr lang="ru-RU" dirty="0" smtClean="0">
                <a:solidFill>
                  <a:srgbClr val="002060"/>
                </a:solidFill>
              </a:rPr>
              <a:t>проекта;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>
                <a:solidFill>
                  <a:srgbClr val="002060"/>
                </a:solidFill>
              </a:rPr>
              <a:t>•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Приобщить родителей к участию в реализации </a:t>
            </a:r>
            <a:r>
              <a:rPr lang="ru-RU" dirty="0" smtClean="0">
                <a:solidFill>
                  <a:srgbClr val="002060"/>
                </a:solidFill>
              </a:rPr>
              <a:t>проекта; взять интервью;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•</a:t>
            </a:r>
            <a:r>
              <a:rPr lang="ru-RU" dirty="0" smtClean="0">
                <a:solidFill>
                  <a:srgbClr val="002060"/>
                </a:solidFill>
              </a:rPr>
              <a:t> Изучить </a:t>
            </a:r>
            <a:r>
              <a:rPr lang="ru-RU" dirty="0">
                <a:solidFill>
                  <a:srgbClr val="002060"/>
                </a:solidFill>
              </a:rPr>
              <a:t>биографию героев </a:t>
            </a:r>
            <a:r>
              <a:rPr lang="ru-RU" dirty="0" smtClean="0">
                <a:solidFill>
                  <a:srgbClr val="002060"/>
                </a:solidFill>
              </a:rPr>
              <a:t>войны;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rgbClr val="002060"/>
                </a:solidFill>
              </a:rPr>
              <a:t>• </a:t>
            </a:r>
            <a:r>
              <a:rPr lang="ru-RU" dirty="0" smtClean="0">
                <a:solidFill>
                  <a:srgbClr val="002060"/>
                </a:solidFill>
              </a:rPr>
              <a:t>Перенести все бумажные документы в электронный вид, отредактировать;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•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Составить презентацию «Мы помним, гордимся, </a:t>
            </a:r>
            <a:r>
              <a:rPr lang="ru-RU" dirty="0" smtClean="0">
                <a:solidFill>
                  <a:srgbClr val="002060"/>
                </a:solidFill>
              </a:rPr>
              <a:t>чтим»;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•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Спроектировать книгу «Книга памяти героев школы № 42  города Твери</a:t>
            </a:r>
            <a:r>
              <a:rPr lang="ru-RU" dirty="0" smtClean="0">
                <a:solidFill>
                  <a:srgbClr val="002060"/>
                </a:solidFill>
              </a:rPr>
              <a:t>».</a:t>
            </a:r>
            <a:endParaRPr lang="ru-RU" dirty="0">
              <a:solidFill>
                <a:srgbClr val="002060"/>
              </a:solidFill>
            </a:endParaRP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6388" name="Picture 8" descr="https://img2.freepng.ru/20180812/axs/kisspng-clip-art-portable-network-graphics-computer-icons-sfrdan-sonusuza-matematik-matcik-com-5b70a464671142.41562887153410877242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9" t="8568" r="11551" b="9785"/>
          <a:stretch>
            <a:fillRect/>
          </a:stretch>
        </p:blipFill>
        <p:spPr bwMode="auto">
          <a:xfrm>
            <a:off x="7524750" y="115888"/>
            <a:ext cx="1557338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12" descr="https://www.peopleplusonline.com/images/demo/portfolio-medical/services-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7" r="21864" b="20100"/>
          <a:stretch>
            <a:fillRect/>
          </a:stretch>
        </p:blipFill>
        <p:spPr bwMode="auto">
          <a:xfrm>
            <a:off x="3995936" y="5013176"/>
            <a:ext cx="1871662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6000" smtClean="0">
                <a:solidFill>
                  <a:srgbClr val="7B9899"/>
                </a:solidFill>
              </a:rPr>
              <a:t>Актуальность</a:t>
            </a:r>
            <a:r>
              <a:rPr lang="ru-RU" altLang="ru-RU" sz="5400" smtClean="0">
                <a:solidFill>
                  <a:srgbClr val="7B9899"/>
                </a:solidFill>
              </a:rPr>
              <a:t>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>
                <a:solidFill>
                  <a:srgbClr val="002060"/>
                </a:solidFill>
              </a:rPr>
              <a:t>«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</a:rPr>
              <a:t>Мы, родители, хотели, чтобы жизнь и гибель Володи для будущего поколения были небесполезны. 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</a:rPr>
              <a:t>Побольше 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</a:rPr>
              <a:t>бы нашей России таких ребят и им подобных, 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</a:rPr>
              <a:t>тогда 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</a:rPr>
              <a:t>и жизнь на земле была бы спокойнее. 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</a:rPr>
              <a:t>Любовь 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</a:rPr>
              <a:t>к  ближнему и уважение необходимы для всех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</a:rPr>
              <a:t>».</a:t>
            </a:r>
          </a:p>
          <a:p>
            <a:pPr marL="0" indent="0" algn="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</a:rPr>
              <a:t>Конева Ирина </a:t>
            </a:r>
            <a:r>
              <a:rPr lang="ru-RU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</a:rPr>
              <a:t>Сергеевна,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</a:rPr>
              <a:t>мать </a:t>
            </a:r>
            <a:r>
              <a:rPr lang="ru-RU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</a:rPr>
              <a:t>Мышкина В.О.</a:t>
            </a:r>
            <a:endParaRPr lang="ru-RU" dirty="0">
              <a:solidFill>
                <a:srgbClr val="002060"/>
              </a:solidFill>
            </a:endParaRP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ru-RU" dirty="0">
              <a:solidFill>
                <a:srgbClr val="002060"/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4340" name="Picture 2" descr="https://catherineasquithgallery.com/uploads/posts/2021-02/1613545351_16-p-kartinki-na-belom-fone-dlya-prezentatsii-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149725"/>
            <a:ext cx="21590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800" smtClean="0">
                <a:solidFill>
                  <a:srgbClr val="7B9899"/>
                </a:solidFill>
              </a:rPr>
              <a:t>Этапы реализации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625" y="1449388"/>
            <a:ext cx="8504238" cy="4572000"/>
          </a:xfrm>
        </p:spPr>
        <p:txBody>
          <a:bodyPr>
            <a:noAutofit/>
          </a:bodyPr>
          <a:lstStyle/>
          <a:p>
            <a:pPr marL="274320" indent="-274320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250" dirty="0" smtClean="0">
                <a:solidFill>
                  <a:srgbClr val="002060"/>
                </a:solidFill>
              </a:rPr>
              <a:t> 1 </a:t>
            </a:r>
            <a:r>
              <a:rPr lang="ru-RU" sz="2250" dirty="0">
                <a:solidFill>
                  <a:srgbClr val="002060"/>
                </a:solidFill>
              </a:rPr>
              <a:t>этап. – </a:t>
            </a:r>
            <a:r>
              <a:rPr lang="ru-RU" sz="2250" spc="600" dirty="0">
                <a:solidFill>
                  <a:srgbClr val="002060"/>
                </a:solidFill>
              </a:rPr>
              <a:t>ПОДГОТОВИТЕЛЬНЫЙ </a:t>
            </a:r>
            <a:r>
              <a:rPr lang="ru-RU" sz="2250" dirty="0">
                <a:solidFill>
                  <a:srgbClr val="002060"/>
                </a:solidFill>
              </a:rPr>
              <a:t/>
            </a:r>
            <a:br>
              <a:rPr lang="ru-RU" sz="2250" dirty="0">
                <a:solidFill>
                  <a:srgbClr val="002060"/>
                </a:solidFill>
              </a:rPr>
            </a:br>
            <a:r>
              <a:rPr lang="ru-RU" sz="2250" dirty="0">
                <a:solidFill>
                  <a:srgbClr val="002060"/>
                </a:solidFill>
              </a:rPr>
              <a:t>• Составили план работы над </a:t>
            </a:r>
            <a:r>
              <a:rPr lang="ru-RU" sz="2250" dirty="0" smtClean="0">
                <a:solidFill>
                  <a:srgbClr val="002060"/>
                </a:solidFill>
              </a:rPr>
              <a:t>проектом;</a:t>
            </a:r>
            <a:r>
              <a:rPr lang="ru-RU" sz="2250" dirty="0">
                <a:solidFill>
                  <a:srgbClr val="002060"/>
                </a:solidFill>
              </a:rPr>
              <a:t/>
            </a:r>
            <a:br>
              <a:rPr lang="ru-RU" sz="2250" dirty="0">
                <a:solidFill>
                  <a:srgbClr val="002060"/>
                </a:solidFill>
              </a:rPr>
            </a:br>
            <a:r>
              <a:rPr lang="ru-RU" sz="2250" dirty="0">
                <a:solidFill>
                  <a:srgbClr val="002060"/>
                </a:solidFill>
              </a:rPr>
              <a:t>• </a:t>
            </a:r>
            <a:r>
              <a:rPr lang="ru-RU" sz="2250" dirty="0" smtClean="0">
                <a:solidFill>
                  <a:srgbClr val="002060"/>
                </a:solidFill>
              </a:rPr>
              <a:t>Собрали информацию. </a:t>
            </a:r>
            <a:r>
              <a:rPr lang="ru-RU" sz="2250" dirty="0">
                <a:solidFill>
                  <a:srgbClr val="002060"/>
                </a:solidFill>
              </a:rPr>
              <a:t>(Книги, </a:t>
            </a:r>
            <a:r>
              <a:rPr lang="ru-RU" sz="2250" dirty="0" err="1" smtClean="0">
                <a:solidFill>
                  <a:srgbClr val="002060"/>
                </a:solidFill>
              </a:rPr>
              <a:t>интернет-ресурсы</a:t>
            </a:r>
            <a:r>
              <a:rPr lang="ru-RU" sz="2250" dirty="0" smtClean="0">
                <a:solidFill>
                  <a:srgbClr val="002060"/>
                </a:solidFill>
              </a:rPr>
              <a:t>);</a:t>
            </a:r>
            <a:r>
              <a:rPr lang="ru-RU" sz="2250" dirty="0">
                <a:solidFill>
                  <a:srgbClr val="002060"/>
                </a:solidFill>
              </a:rPr>
              <a:t/>
            </a:r>
            <a:br>
              <a:rPr lang="ru-RU" sz="2250" dirty="0">
                <a:solidFill>
                  <a:srgbClr val="002060"/>
                </a:solidFill>
              </a:rPr>
            </a:br>
            <a:r>
              <a:rPr lang="ru-RU" sz="2250" dirty="0">
                <a:solidFill>
                  <a:srgbClr val="002060"/>
                </a:solidFill>
              </a:rPr>
              <a:t>• </a:t>
            </a:r>
            <a:r>
              <a:rPr lang="ru-RU" sz="2250" dirty="0" smtClean="0">
                <a:solidFill>
                  <a:srgbClr val="002060"/>
                </a:solidFill>
              </a:rPr>
              <a:t>Взяли интервью. 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250" dirty="0" smtClean="0">
                <a:solidFill>
                  <a:srgbClr val="002060"/>
                </a:solidFill>
              </a:rPr>
              <a:t> 2 </a:t>
            </a:r>
            <a:r>
              <a:rPr lang="ru-RU" sz="2250" dirty="0">
                <a:solidFill>
                  <a:srgbClr val="002060"/>
                </a:solidFill>
              </a:rPr>
              <a:t>этап. – </a:t>
            </a:r>
            <a:r>
              <a:rPr lang="ru-RU" sz="2250" spc="600" dirty="0">
                <a:solidFill>
                  <a:srgbClr val="002060"/>
                </a:solidFill>
              </a:rPr>
              <a:t>ПРАКТИЧЕСКИЙ </a:t>
            </a:r>
            <a:endParaRPr lang="ru-RU" sz="2250" dirty="0">
              <a:solidFill>
                <a:srgbClr val="002060"/>
              </a:solidFill>
            </a:endParaRPr>
          </a:p>
          <a:p>
            <a:pPr marL="0" lvl="0" indent="0" fontAlgn="auto">
              <a:spcAft>
                <a:spcPts val="0"/>
              </a:spcAft>
              <a:buClr>
                <a:srgbClr val="D16349"/>
              </a:buClr>
              <a:buNone/>
              <a:defRPr/>
            </a:pPr>
            <a:r>
              <a:rPr lang="ru-RU" sz="2250" dirty="0">
                <a:solidFill>
                  <a:srgbClr val="002060"/>
                </a:solidFill>
              </a:rPr>
              <a:t>• Разработали оглавление каждой главы</a:t>
            </a:r>
            <a:r>
              <a:rPr lang="ru-RU" sz="2250" dirty="0" smtClean="0">
                <a:solidFill>
                  <a:srgbClr val="002060"/>
                </a:solidFill>
              </a:rPr>
              <a:t>;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sz="2250" dirty="0" smtClean="0">
                <a:solidFill>
                  <a:srgbClr val="002060"/>
                </a:solidFill>
              </a:rPr>
              <a:t>• Продумали и оформили дизайн книги;</a:t>
            </a:r>
            <a:br>
              <a:rPr lang="ru-RU" sz="2250" dirty="0" smtClean="0">
                <a:solidFill>
                  <a:srgbClr val="002060"/>
                </a:solidFill>
              </a:rPr>
            </a:br>
            <a:r>
              <a:rPr lang="ru-RU" sz="2250" dirty="0" smtClean="0">
                <a:solidFill>
                  <a:srgbClr val="002060"/>
                </a:solidFill>
              </a:rPr>
              <a:t>• Обработали фотографии, которые будут представлены в книге; Вёрстка книги.</a:t>
            </a:r>
            <a:br>
              <a:rPr lang="ru-RU" sz="2250" dirty="0" smtClean="0">
                <a:solidFill>
                  <a:srgbClr val="002060"/>
                </a:solidFill>
              </a:rPr>
            </a:br>
            <a:r>
              <a:rPr lang="ru-RU" sz="2250" dirty="0" smtClean="0">
                <a:solidFill>
                  <a:srgbClr val="002060"/>
                </a:solidFill>
              </a:rPr>
              <a:t>3 этап. – </a:t>
            </a:r>
            <a:r>
              <a:rPr lang="ru-RU" sz="2250" spc="600" dirty="0" smtClean="0">
                <a:solidFill>
                  <a:srgbClr val="002060"/>
                </a:solidFill>
              </a:rPr>
              <a:t>ИТОГОВЫЙ </a:t>
            </a:r>
            <a:r>
              <a:rPr lang="ru-RU" sz="2250" dirty="0" smtClean="0">
                <a:solidFill>
                  <a:srgbClr val="002060"/>
                </a:solidFill>
              </a:rPr>
              <a:t/>
            </a:r>
            <a:br>
              <a:rPr lang="ru-RU" sz="2250" dirty="0" smtClean="0">
                <a:solidFill>
                  <a:srgbClr val="002060"/>
                </a:solidFill>
              </a:rPr>
            </a:br>
            <a:r>
              <a:rPr lang="ru-RU" sz="2250" dirty="0" smtClean="0">
                <a:solidFill>
                  <a:srgbClr val="002060"/>
                </a:solidFill>
              </a:rPr>
              <a:t>• Презентация готового проекта;</a:t>
            </a:r>
            <a:br>
              <a:rPr lang="ru-RU" sz="2250" dirty="0" smtClean="0">
                <a:solidFill>
                  <a:srgbClr val="002060"/>
                </a:solidFill>
              </a:rPr>
            </a:br>
            <a:r>
              <a:rPr lang="ru-RU" sz="2250" dirty="0" smtClean="0">
                <a:solidFill>
                  <a:srgbClr val="002060"/>
                </a:solidFill>
              </a:rPr>
              <a:t>• Ознакомление с книгой «Книга памяти героев школы № 42 города Твери» администрации и учащихся, а также их родителей в школьном музее.</a:t>
            </a:r>
            <a:r>
              <a:rPr lang="ru-RU" sz="2250" dirty="0">
                <a:solidFill>
                  <a:srgbClr val="002060"/>
                </a:solidFill>
              </a:rPr>
              <a:t/>
            </a:r>
            <a:br>
              <a:rPr lang="ru-RU" sz="2250" dirty="0">
                <a:solidFill>
                  <a:srgbClr val="002060"/>
                </a:solidFill>
              </a:rPr>
            </a:br>
            <a:endParaRPr lang="ru-RU" sz="225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1" descr="C:\Users\User\Desktop\1613705335_12-p-rossiiskie-foni-dlya-prezentatsii-1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AutoShape 2" descr="https://catherineasquithgallery.com/uploads/posts/2021-02/1613705335_12-p-rossiiskie-foni-dlya-prezentatsii-1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8436" name="AutoShape 4" descr="https://catherineasquithgallery.com/uploads/posts/2021-02/1613705335_12-p-rossiiskie-foni-dlya-prezentatsii-1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8437" name="AutoShape 6" descr="https://catherineasquithgallery.com/uploads/posts/2021-02/1613705335_12-p-rossiiskie-foni-dlya-prezentatsii-1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8438" name="AutoShape 8" descr="https://catherineasquithgallery.com/uploads/posts/2021-02/1613705335_12-p-rossiiskie-foni-dlya-prezentatsii-1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8439" name="AutoShape 10" descr="https://catherineasquithgallery.com/uploads/posts/2021-02/1613705335_12-p-rossiiskie-foni-dlya-prezentatsii-1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381125" y="6238875"/>
            <a:ext cx="295275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Ромашко  В.В.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103813" y="6238875"/>
            <a:ext cx="295275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Мышкин В.О.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18442" name="Picture 8" descr="https://regnum.ru/uploads/pictures/news/2019/11/22/regnum_picture_157443730352100_bi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213" y="3584575"/>
            <a:ext cx="1427162" cy="199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5" t="13567" r="4885" b="23266"/>
          <a:stretch/>
        </p:blipFill>
        <p:spPr bwMode="auto">
          <a:xfrm>
            <a:off x="5785738" y="3068960"/>
            <a:ext cx="2126755" cy="31676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5" t="12923" r="7980" b="23553"/>
          <a:stretch/>
        </p:blipFill>
        <p:spPr bwMode="auto">
          <a:xfrm>
            <a:off x="1609274" y="3068960"/>
            <a:ext cx="2098630" cy="32296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56088" y="1006475"/>
            <a:ext cx="4492625" cy="831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800" b="1" i="1" spc="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Наши герои:</a:t>
            </a:r>
          </a:p>
        </p:txBody>
      </p:sp>
      <p:pic>
        <p:nvPicPr>
          <p:cNvPr id="19" name="Picture 4" descr="https://www.clipartmax.com/png/full/61-611096_funeral-clipart-fancy-line-accent-fancy-line-break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941" y="1988840"/>
            <a:ext cx="4891109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s://www.clipartmax.com/png/full/61-611096_funeral-clipart-fancy-line-accent-fancy-line-break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056941" y="116632"/>
            <a:ext cx="4891109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C:\Users\User\Desktop\1613705335_12-p-rossiiskie-foni-dlya-prezentatsii-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976688" y="188640"/>
            <a:ext cx="51466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3200" b="1" dirty="0">
                <a:solidFill>
                  <a:srgbClr val="0070C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  </a:t>
            </a:r>
            <a:r>
              <a:rPr lang="ru-RU" altLang="ru-RU" sz="3200" b="1" dirty="0" smtClean="0">
                <a:solidFill>
                  <a:srgbClr val="0070C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Оглавление книги</a:t>
            </a:r>
            <a:endParaRPr lang="ru-RU" altLang="ru-RU" sz="2800" i="1" dirty="0">
              <a:solidFill>
                <a:srgbClr val="0070C0"/>
              </a:solidFill>
              <a:ea typeface="Arial" charset="0"/>
              <a:cs typeface="Times New Roman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619672" y="836066"/>
            <a:ext cx="7020272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620395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620395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620395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620395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620395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20395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20395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20395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20395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03950" algn="r"/>
              </a:tabLst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Наши герои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03950" algn="r"/>
              </a:tabLst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Ромашко Владимир Владимирович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03950" algn="r"/>
              </a:tabLst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Мышкин Владимир Олегович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03950" algn="r"/>
              </a:tabLst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Детские годы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03950" algn="r"/>
              </a:tabLst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Воспоминания классного руководителя о Володе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03950" algn="r"/>
              </a:tabLst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Свидетельство о перемене имени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03950" algn="r"/>
              </a:tabLst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Служебная характеристика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03950" algn="r"/>
              </a:tabLst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Обращение Главы города Твери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03950" algn="r"/>
              </a:tabLst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Примета времени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03950" algn="r"/>
              </a:tabLst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Интервью Арсеньева Александра Анатольевича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03950" algn="r"/>
              </a:tabLst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Курчалое бывает жарко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03950" algn="r"/>
              </a:tabLst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Праздник в зеленых фуражках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03950" algn="r"/>
              </a:tabLst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Скорбим о тяжелой утрате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03950" algn="r"/>
              </a:tabLst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Эта боль как первая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03950" algn="r"/>
              </a:tabLst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Над изданием работали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03950" algn="r"/>
              </a:tabLst>
            </a:pP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960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 descr="https://catherineasquithgallery.com/uploads/posts/2021-02/1613705335_12-p-rossiiskie-foni-dlya-prezentatsii-1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9459" name="AutoShape 4" descr="https://catherineasquithgallery.com/uploads/posts/2021-02/1613705335_12-p-rossiiskie-foni-dlya-prezentatsii-1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9460" name="AutoShape 6" descr="https://catherineasquithgallery.com/uploads/posts/2021-02/1613705335_12-p-rossiiskie-foni-dlya-prezentatsii-1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9461" name="AutoShape 8" descr="https://catherineasquithgallery.com/uploads/posts/2021-02/1613705335_12-p-rossiiskie-foni-dlya-prezentatsii-1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19462" name="AutoShape 10" descr="https://catherineasquithgallery.com/uploads/posts/2021-02/1613705335_12-p-rossiiskie-foni-dlya-prezentatsii-1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pic>
        <p:nvPicPr>
          <p:cNvPr id="19463" name="Picture 11" descr="C:\Users\User\Desktop\1613705335_12-p-rossiiskie-foni-dlya-prezentatsii-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Rectangle 3"/>
          <p:cNvSpPr>
            <a:spLocks noChangeArrowheads="1"/>
          </p:cNvSpPr>
          <p:nvPr/>
        </p:nvSpPr>
        <p:spPr bwMode="auto">
          <a:xfrm>
            <a:off x="3995738" y="373063"/>
            <a:ext cx="5148262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3200" b="1">
                <a:solidFill>
                  <a:srgbClr val="0070C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  Ромашко </a:t>
            </a:r>
            <a:br>
              <a:rPr lang="ru-RU" altLang="ru-RU" sz="3200" b="1">
                <a:solidFill>
                  <a:srgbClr val="0070C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</a:br>
            <a:r>
              <a:rPr lang="ru-RU" altLang="ru-RU" sz="3200" b="1">
                <a:solidFill>
                  <a:srgbClr val="0070C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Владимир Владимирович </a:t>
            </a:r>
            <a:r>
              <a:rPr lang="ru-RU" altLang="ru-RU" sz="3200">
                <a:solidFill>
                  <a:srgbClr val="0070C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— </a:t>
            </a:r>
            <a:br>
              <a:rPr lang="ru-RU" altLang="ru-RU" sz="3200">
                <a:solidFill>
                  <a:srgbClr val="0070C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</a:br>
            <a:r>
              <a:rPr lang="ru-RU" altLang="ru-RU" sz="2800" i="1">
                <a:solidFill>
                  <a:srgbClr val="0070C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старший стрелок, ефрейтор.</a:t>
            </a:r>
            <a:endParaRPr lang="ru-RU" altLang="ru-RU" sz="2800" i="1">
              <a:solidFill>
                <a:srgbClr val="0070C0"/>
              </a:solidFill>
              <a:ea typeface="Arial" charset="0"/>
              <a:cs typeface="Times New Roman" pitchFamily="18" charset="0"/>
            </a:endParaRPr>
          </a:p>
        </p:txBody>
      </p:sp>
      <p:sp>
        <p:nvSpPr>
          <p:cNvPr id="4106" name="Rectangle 4"/>
          <p:cNvSpPr>
            <a:spLocks noChangeArrowheads="1"/>
          </p:cNvSpPr>
          <p:nvPr/>
        </p:nvSpPr>
        <p:spPr bwMode="auto">
          <a:xfrm>
            <a:off x="214313" y="3000375"/>
            <a:ext cx="5857875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ru-RU" alt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 charset="0"/>
                <a:cs typeface="Times New Roman" pitchFamily="18" charset="0"/>
              </a:rPr>
              <a:t>Родился 28 августа 1960 года в деревне Рамешки (ныне посёлок городского типа) </a:t>
            </a:r>
            <a:r>
              <a:rPr lang="ru-RU" altLang="ru-RU" sz="24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 charset="0"/>
                <a:cs typeface="Times New Roman" pitchFamily="18" charset="0"/>
              </a:rPr>
              <a:t>Рамешковского</a:t>
            </a:r>
            <a:r>
              <a:rPr lang="ru-RU" alt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 charset="0"/>
                <a:cs typeface="Times New Roman" pitchFamily="18" charset="0"/>
              </a:rPr>
              <a:t> района Калининской (ныне Тверской) области (Россия). Русский. </a:t>
            </a:r>
            <a:br>
              <a:rPr lang="ru-RU" alt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 charset="0"/>
                <a:cs typeface="Times New Roman" pitchFamily="18" charset="0"/>
              </a:rPr>
            </a:br>
            <a:r>
              <a:rPr lang="ru-RU" alt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 charset="0"/>
                <a:cs typeface="Times New Roman" pitchFamily="18" charset="0"/>
              </a:rPr>
              <a:t>Жил в городе Калинин (ныне Тверь). Окончил среднюю школу №42 города Калинин. Работал электромонтажником на хлопчатобумажном комбинате.</a:t>
            </a:r>
            <a:endParaRPr lang="ru-RU" altLang="ru-RU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" charset="0"/>
              <a:cs typeface="Times New Roman" pitchFamily="18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5" t="12923" r="7980" b="23553"/>
          <a:stretch/>
        </p:blipFill>
        <p:spPr bwMode="auto">
          <a:xfrm>
            <a:off x="6156176" y="2576661"/>
            <a:ext cx="2537678" cy="3905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 descr="https://catherineasquithgallery.com/uploads/posts/2021-02/1613705335_12-p-rossiiskie-foni-dlya-prezentatsii-1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20483" name="AutoShape 4" descr="https://catherineasquithgallery.com/uploads/posts/2021-02/1613705335_12-p-rossiiskie-foni-dlya-prezentatsii-1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20484" name="AutoShape 6" descr="https://catherineasquithgallery.com/uploads/posts/2021-02/1613705335_12-p-rossiiskie-foni-dlya-prezentatsii-1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20485" name="AutoShape 8" descr="https://catherineasquithgallery.com/uploads/posts/2021-02/1613705335_12-p-rossiiskie-foni-dlya-prezentatsii-1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sp>
        <p:nvSpPr>
          <p:cNvPr id="20486" name="AutoShape 10" descr="https://catherineasquithgallery.com/uploads/posts/2021-02/1613705335_12-p-rossiiskie-foni-dlya-prezentatsii-1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pic>
        <p:nvPicPr>
          <p:cNvPr id="20487" name="Picture 11" descr="C:\Users\User\Desktop\1613705335_12-p-rossiiskie-foni-dlya-prezentatsii-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Rectangle 1"/>
          <p:cNvSpPr>
            <a:spLocks noChangeArrowheads="1"/>
          </p:cNvSpPr>
          <p:nvPr/>
        </p:nvSpPr>
        <p:spPr bwMode="auto">
          <a:xfrm>
            <a:off x="5043488" y="3109044"/>
            <a:ext cx="40005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ru-RU" alt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 charset="0"/>
                <a:cs typeface="Times New Roman" pitchFamily="18" charset="0"/>
              </a:rPr>
              <a:t>В Вооруженные Силы СССР призван 10 ноября 1978 года Центральным районным военкоматом города Калинина. </a:t>
            </a:r>
            <a:r>
              <a:rPr lang="en-US" alt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 charset="0"/>
                <a:cs typeface="Times New Roman" pitchFamily="18" charset="0"/>
              </a:rPr>
              <a:t/>
            </a:r>
            <a:br>
              <a:rPr lang="en-US" alt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 charset="0"/>
                <a:cs typeface="Times New Roman" pitchFamily="18" charset="0"/>
              </a:rPr>
            </a:br>
            <a:r>
              <a:rPr lang="ru-RU" alt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 charset="0"/>
                <a:cs typeface="Times New Roman" pitchFamily="18" charset="0"/>
              </a:rPr>
              <a:t>Служил </a:t>
            </a:r>
            <a:r>
              <a:rPr lang="ru-RU" alt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 charset="0"/>
                <a:cs typeface="Times New Roman" pitchFamily="18" charset="0"/>
              </a:rPr>
              <a:t>в Ленинградском </a:t>
            </a:r>
            <a:r>
              <a:rPr lang="en-US" alt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 charset="0"/>
                <a:cs typeface="Times New Roman" pitchFamily="18" charset="0"/>
              </a:rPr>
              <a:t/>
            </a:r>
            <a:br>
              <a:rPr lang="en-US" alt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 charset="0"/>
                <a:cs typeface="Times New Roman" pitchFamily="18" charset="0"/>
              </a:rPr>
            </a:br>
            <a:r>
              <a:rPr lang="ru-RU" alt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 charset="0"/>
                <a:cs typeface="Times New Roman" pitchFamily="18" charset="0"/>
              </a:rPr>
              <a:t>и </a:t>
            </a:r>
            <a:r>
              <a:rPr lang="ru-RU" alt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 charset="0"/>
                <a:cs typeface="Times New Roman" pitchFamily="18" charset="0"/>
              </a:rPr>
              <a:t>Среднеазиатском </a:t>
            </a:r>
            <a:r>
              <a:rPr lang="en-US" alt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 charset="0"/>
                <a:cs typeface="Times New Roman" pitchFamily="18" charset="0"/>
              </a:rPr>
              <a:t/>
            </a:r>
            <a:br>
              <a:rPr lang="en-US" alt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 charset="0"/>
                <a:cs typeface="Times New Roman" pitchFamily="18" charset="0"/>
              </a:rPr>
            </a:br>
            <a:r>
              <a:rPr lang="ru-RU" alt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 charset="0"/>
                <a:cs typeface="Times New Roman" pitchFamily="18" charset="0"/>
              </a:rPr>
              <a:t>(</a:t>
            </a:r>
            <a:r>
              <a:rPr lang="ru-RU" alt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 charset="0"/>
                <a:cs typeface="Times New Roman" pitchFamily="18" charset="0"/>
              </a:rPr>
              <a:t>город Ош Киргизской ССР) военных округах.</a:t>
            </a:r>
            <a:endParaRPr lang="ru-RU" altLang="ru-RU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" charset="0"/>
              <a:cs typeface="Times New Roman" pitchFamily="18" charset="0"/>
            </a:endParaRPr>
          </a:p>
        </p:txBody>
      </p:sp>
      <p:pic>
        <p:nvPicPr>
          <p:cNvPr id="5129" name="Picture 3" descr="https://avatars.mds.yandex.net/get-zen_doc/195447/pub_5b4892e98719a600a90b9dfe_5b48989e88b68f00a985fa9e/scale_12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8" y="3141663"/>
            <a:ext cx="4776787" cy="33813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Rectangle 3"/>
          <p:cNvSpPr>
            <a:spLocks noChangeArrowheads="1"/>
          </p:cNvSpPr>
          <p:nvPr/>
        </p:nvSpPr>
        <p:spPr bwMode="auto">
          <a:xfrm>
            <a:off x="3976688" y="695325"/>
            <a:ext cx="514667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3200" b="1">
                <a:solidFill>
                  <a:srgbClr val="0070C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  Ромашко </a:t>
            </a:r>
            <a:br>
              <a:rPr lang="ru-RU" altLang="ru-RU" sz="3200" b="1">
                <a:solidFill>
                  <a:srgbClr val="0070C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</a:br>
            <a:r>
              <a:rPr lang="ru-RU" altLang="ru-RU" sz="3200" b="1">
                <a:solidFill>
                  <a:srgbClr val="0070C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Владимир Владимирович</a:t>
            </a:r>
            <a:endParaRPr lang="ru-RU" altLang="ru-RU" sz="2800" i="1">
              <a:solidFill>
                <a:srgbClr val="0070C0"/>
              </a:solidFill>
              <a:ea typeface="Arial" charset="0"/>
              <a:cs typeface="Times New Roman" pitchFamily="18" charset="0"/>
            </a:endParaRPr>
          </a:p>
        </p:txBody>
      </p:sp>
      <p:pic>
        <p:nvPicPr>
          <p:cNvPr id="11" name="Picture 2" descr="https://i.ibb.co/dJStBFH/line-ornament-png-8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956" y="1412776"/>
            <a:ext cx="4788024" cy="152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i.ibb.co/dJStBFH/line-ornament-png-8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155982" y="-328098"/>
            <a:ext cx="4788024" cy="152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446</TotalTime>
  <Words>708</Words>
  <Application>Microsoft Office PowerPoint</Application>
  <PresentationFormat>Экран (4:3)</PresentationFormat>
  <Paragraphs>84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Официальная</vt:lpstr>
      <vt:lpstr>Книга памяти героев  школы № 42 города Твери</vt:lpstr>
      <vt:lpstr>Цель проекта</vt:lpstr>
      <vt:lpstr>Задачи проекта</vt:lpstr>
      <vt:lpstr>Актуальность проекта</vt:lpstr>
      <vt:lpstr>Этапы реализации проекта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79641654348</cp:lastModifiedBy>
  <cp:revision>46</cp:revision>
  <dcterms:created xsi:type="dcterms:W3CDTF">2021-08-09T09:14:26Z</dcterms:created>
  <dcterms:modified xsi:type="dcterms:W3CDTF">2022-04-19T21:05:59Z</dcterms:modified>
</cp:coreProperties>
</file>