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70" r:id="rId7"/>
    <p:sldId id="259" r:id="rId8"/>
    <p:sldId id="264" r:id="rId9"/>
    <p:sldId id="271" r:id="rId10"/>
    <p:sldId id="260" r:id="rId11"/>
    <p:sldId id="265" r:id="rId12"/>
    <p:sldId id="272" r:id="rId13"/>
    <p:sldId id="261" r:id="rId14"/>
    <p:sldId id="266" r:id="rId15"/>
    <p:sldId id="273" r:id="rId16"/>
    <p:sldId id="267" r:id="rId17"/>
    <p:sldId id="274" r:id="rId18"/>
    <p:sldId id="268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2D684-5FAD-4640-B5C8-89E7B7B0992C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ustutors.ru/itogovoe2020/prirodakultur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stutors.ru/itogovoe2020/duhorienti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ustutors.ru/itogovoe2020/semyaobshestvootechestv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424936" cy="1470025"/>
          </a:xfrm>
        </p:spPr>
        <p:txBody>
          <a:bodyPr>
            <a:noAutofit/>
          </a:bodyPr>
          <a:lstStyle/>
          <a:p>
            <a:r>
              <a:rPr lang="ru-RU" sz="4800" b="1" dirty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Итоговое </a:t>
            </a:r>
            <a: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сочинение</a:t>
            </a:r>
            <a:b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4800" b="1" dirty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2022-2023</a:t>
            </a:r>
            <a:r>
              <a:rPr lang="ru-RU" sz="4800" b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800" b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4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6" name="AutoShape 2" descr="Изменения в подходе к формированию тем итогового сочинения - 17 Августа  2022 - МОУ СШ № 9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Изменения в подходе к формированию тем итогового сочинения - 17 Августа  2022 - МОУ СШ № 9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itogovoe-sochinen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5951"/>
            <a:ext cx="9144000" cy="4972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atin typeface="Bookman Old Style" pitchFamily="18" charset="0"/>
                <a:hlinkClick r:id="rId2"/>
              </a:rPr>
              <a:t> </a:t>
            </a:r>
            <a:r>
              <a:rPr lang="ru-RU" b="1" dirty="0">
                <a:latin typeface="Bookman Old Style" pitchFamily="18" charset="0"/>
                <a:hlinkClick r:id="rId2"/>
              </a:rPr>
              <a:t>Природа и культура в жизни </a:t>
            </a:r>
            <a:r>
              <a:rPr lang="ru-RU" b="1" dirty="0" smtClean="0">
                <a:latin typeface="Bookman Old Style" pitchFamily="18" charset="0"/>
                <a:hlinkClick r:id="rId2"/>
              </a:rPr>
              <a:t>человека</a:t>
            </a:r>
            <a:endParaRPr lang="ru-RU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3.1. Природа и человек</a:t>
            </a:r>
            <a:r>
              <a:rPr lang="ru-RU" dirty="0" smtClean="0">
                <a:latin typeface="Bookman Old Style" pitchFamily="18" charset="0"/>
              </a:rPr>
              <a:t>.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3.2. Наука и человек.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3.3. Искусство и человек.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Bookman Old Style" pitchFamily="18" charset="0"/>
              </a:rPr>
              <a:t>Темы этого раздела:</a:t>
            </a:r>
            <a:endParaRPr lang="ru-RU" sz="4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485740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связаны с философскими, социальными, этическими, эстетическими проблемами, вопросами экологии; 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 нацеливают на рассуждение об искусстве и науке, о феномене таланта, ценности художественного творчества и научного поиска, о собственных предпочтениях или интересах в области искусства и науки; 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касаются миссии художника и ответственности человека науки, значения великих творений искусства и научных открытий (в том числе в связи с юбилейными датами);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 позволяют осмысливать роль культуры в жизни человека, важность исторической памяти, сохранения традиционных ценностей;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  побуждают задуматься о взаимодействии человека и природы, направлениях развития культуры, влиянии искусства и новых технологий на человека. </a:t>
            </a:r>
            <a:endParaRPr lang="ru-RU" sz="2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166307447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424936" cy="63367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В каждый комплект тем итогового сочинения будут включены по две темы </a:t>
            </a:r>
            <a:r>
              <a:rPr lang="ru-RU" dirty="0" smtClean="0">
                <a:latin typeface="Bookman Old Style" pitchFamily="18" charset="0"/>
              </a:rPr>
              <a:t>из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каждого </a:t>
            </a:r>
            <a:r>
              <a:rPr lang="ru-RU" dirty="0">
                <a:latin typeface="Bookman Old Style" pitchFamily="18" charset="0"/>
              </a:rPr>
              <a:t>раздела банка</a:t>
            </a:r>
            <a:r>
              <a:rPr lang="ru-RU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solidFill>
                  <a:srgbClr val="00B0F0"/>
                </a:solidFill>
                <a:latin typeface="Bookman Old Style" pitchFamily="18" charset="0"/>
              </a:rPr>
              <a:t>Темы 1, 2 «Духовно-нравственные ориентиры в жизни человека</a:t>
            </a:r>
            <a:r>
              <a:rPr lang="ru-RU" dirty="0" smtClean="0">
                <a:solidFill>
                  <a:srgbClr val="00B0F0"/>
                </a:solidFill>
                <a:latin typeface="Bookman Old Style" pitchFamily="18" charset="0"/>
              </a:rPr>
              <a:t>».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solidFill>
                  <a:srgbClr val="00B050"/>
                </a:solidFill>
                <a:latin typeface="Bookman Old Style" pitchFamily="18" charset="0"/>
              </a:rPr>
              <a:t>Темы 3, 4 «Семья, общество, Отечество в жизни человека</a:t>
            </a:r>
            <a:r>
              <a:rPr lang="ru-RU" dirty="0" smtClean="0">
                <a:solidFill>
                  <a:srgbClr val="00B050"/>
                </a:solidFill>
                <a:latin typeface="Bookman Old Style" pitchFamily="18" charset="0"/>
              </a:rPr>
              <a:t>».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Темы 5, 6 «Природа и культура в жизни человека».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26" name="AutoShape 2" descr="Каким будет итоговое сочинение 2022-2023? Темы и аргумен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ким будет итоговое сочинение 2022-2023? Темы и аргумен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itogovoe-sochinenie-po-literature-v-2023-godu-temy-napravleniya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5122"/>
            <a:ext cx="9144000" cy="565559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876256" y="5373216"/>
            <a:ext cx="2267744" cy="7200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17150">
            <a:off x="6313263" y="4445908"/>
            <a:ext cx="3005948" cy="260681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C00000"/>
                </a:solidFill>
                <a:latin typeface="Bookman Old Style" pitchFamily="18" charset="0"/>
              </a:rPr>
              <a:t>Требования к сочинению</a:t>
            </a:r>
            <a:br>
              <a:rPr lang="ru-RU" sz="49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445624" cy="56166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Сочинение должно соответствовать двум основным требованиям:</a:t>
            </a:r>
          </a:p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‍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  <a:t>Объём не менее 250 слов</a:t>
            </a:r>
            <a:endParaRPr lang="ru-RU" sz="44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    Рекомендуемый объём — 350 слов, максимальный не оговаривается, но чем больше вы напишете, тем лучше. Если в сочинении будет 250 слов или меньше, его просто не будут проверять.</a:t>
            </a:r>
          </a:p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‍</a:t>
            </a:r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  <a:t>Самостоятельность</a:t>
            </a:r>
            <a:endParaRPr lang="ru-RU" sz="44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    Сочинение должно быть написано самостоятельно, без подсказок, списывания или использования заученных фрагментов чужого текста. Важно излагать собственные мысли. Цитирование допускается в небольших количествах.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568860822_kriter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144000" cy="5143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12160" y="5085184"/>
            <a:ext cx="2915816" cy="8640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C00000"/>
                </a:solidFill>
                <a:latin typeface="Bookman Old Style" pitchFamily="18" charset="0"/>
              </a:rPr>
              <a:t>КАК ПОЛУЧИТЬ ЗАЧЁТ</a:t>
            </a:r>
            <a:br>
              <a:rPr lang="ru-RU" sz="49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4853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Чтобы получить </a:t>
            </a:r>
            <a:r>
              <a:rPr lang="ru-RU" b="1" dirty="0" smtClean="0">
                <a:latin typeface="Bookman Old Style" pitchFamily="18" charset="0"/>
              </a:rPr>
              <a:t>зачёт</a:t>
            </a:r>
            <a:r>
              <a:rPr lang="ru-RU" dirty="0" smtClean="0">
                <a:latin typeface="Bookman Old Style" pitchFamily="18" charset="0"/>
              </a:rPr>
              <a:t> за всё сочинение, необходимо получить </a:t>
            </a:r>
            <a:r>
              <a:rPr lang="ru-RU" b="1" dirty="0" smtClean="0">
                <a:latin typeface="Bookman Old Style" pitchFamily="18" charset="0"/>
              </a:rPr>
              <a:t>зачёт</a:t>
            </a:r>
            <a:r>
              <a:rPr lang="ru-RU" dirty="0" smtClean="0">
                <a:latin typeface="Bookman Old Style" pitchFamily="18" charset="0"/>
              </a:rPr>
              <a:t> по </a:t>
            </a:r>
            <a:r>
              <a:rPr lang="ru-RU" b="1" dirty="0" smtClean="0">
                <a:latin typeface="Bookman Old Style" pitchFamily="18" charset="0"/>
              </a:rPr>
              <a:t>трём критериям</a:t>
            </a:r>
            <a:r>
              <a:rPr lang="ru-RU" dirty="0" smtClean="0">
                <a:latin typeface="Bookman Old Style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sz="3000" i="1" dirty="0" smtClean="0">
                <a:latin typeface="Bookman Old Style" pitchFamily="18" charset="0"/>
              </a:rPr>
              <a:t>«Соответствие теме» 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latin typeface="Bookman Old Style" pitchFamily="18" charset="0"/>
              </a:rPr>
              <a:t> </a:t>
            </a:r>
            <a:r>
              <a:rPr lang="ru-RU" sz="3000" i="1" dirty="0" smtClean="0">
                <a:latin typeface="Bookman Old Style" pitchFamily="18" charset="0"/>
              </a:rPr>
              <a:t>«Аргументация. Привлечение литературного материала» (</a:t>
            </a:r>
            <a:r>
              <a:rPr lang="ru-RU" sz="2400" dirty="0" smtClean="0">
                <a:latin typeface="Bookman Old Style" pitchFamily="18" charset="0"/>
              </a:rPr>
              <a:t>в обязательном порядке),</a:t>
            </a: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а также </a:t>
            </a:r>
            <a:r>
              <a:rPr lang="ru-RU" i="1" dirty="0" smtClean="0">
                <a:latin typeface="Bookman Old Style" pitchFamily="18" charset="0"/>
              </a:rPr>
              <a:t>по </a:t>
            </a:r>
            <a:r>
              <a:rPr lang="ru-RU" i="1" u="sng" dirty="0" smtClean="0">
                <a:latin typeface="Bookman Old Style" pitchFamily="18" charset="0"/>
              </a:rPr>
              <a:t>одному </a:t>
            </a:r>
            <a:r>
              <a:rPr lang="ru-RU" i="1" dirty="0" smtClean="0">
                <a:latin typeface="Bookman Old Style" pitchFamily="18" charset="0"/>
              </a:rPr>
              <a:t>из других критериев</a:t>
            </a:r>
            <a:r>
              <a:rPr lang="ru-RU" dirty="0" smtClean="0">
                <a:latin typeface="Bookman Old Style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30724" name="Picture 4" descr="https://moi-portal.ru/proekty/test/zachet-nezachet/og-image.jpg"/>
          <p:cNvPicPr>
            <a:picLocks noChangeAspect="1" noChangeArrowheads="1"/>
          </p:cNvPicPr>
          <p:nvPr/>
        </p:nvPicPr>
        <p:blipFill>
          <a:blip r:embed="rId2" cstate="print"/>
          <a:srcRect t="8727" b="9333"/>
          <a:stretch>
            <a:fillRect/>
          </a:stretch>
        </p:blipFill>
        <p:spPr bwMode="auto">
          <a:xfrm>
            <a:off x="2627784" y="5201816"/>
            <a:ext cx="4042420" cy="165618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5fd4b2ebdfff9323891f5d30_2 (1).png"/>
          <p:cNvPicPr>
            <a:picLocks noChangeAspect="1"/>
          </p:cNvPicPr>
          <p:nvPr/>
        </p:nvPicPr>
        <p:blipFill>
          <a:blip r:embed="rId2" cstate="print"/>
          <a:srcRect l="5113" t="16581" r="9838" b="12126"/>
          <a:stretch>
            <a:fillRect/>
          </a:stretch>
        </p:blipFill>
        <p:spPr>
          <a:xfrm>
            <a:off x="0" y="602620"/>
            <a:ext cx="9144000" cy="54186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Бланки итогового сочинения (изложения) 2019/2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7573152" cy="623207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Расписание 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(</a:t>
            </a:r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дата проведения итогового сочинения) 2022-2023:</a:t>
            </a:r>
            <a:endParaRPr lang="ru-RU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96752"/>
            <a:ext cx="7643192" cy="4032448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44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7 декабря 2022 г.</a:t>
            </a:r>
          </a:p>
          <a:p>
            <a:pPr algn="ctr"/>
            <a:r>
              <a:rPr lang="ru-RU" sz="44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2 февраля 2023 г.</a:t>
            </a:r>
          </a:p>
          <a:p>
            <a:pPr algn="ctr"/>
            <a:r>
              <a:rPr lang="ru-RU" sz="44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4 мая 2023 г.</a:t>
            </a:r>
            <a:endParaRPr lang="ru-RU" sz="4400" b="1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122" name="Picture 2" descr="Итоговое сочинение 2022-2023 – всё о нём | Литрек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843" y="4365104"/>
            <a:ext cx="8520316" cy="2492896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dirty="0" smtClean="0">
                <a:latin typeface="Bookman Old Style" pitchFamily="18" charset="0"/>
              </a:rPr>
              <a:t>С </a:t>
            </a:r>
            <a:r>
              <a:rPr lang="ru-RU" dirty="0">
                <a:latin typeface="Bookman Old Style" pitchFamily="18" charset="0"/>
              </a:rPr>
              <a:t>2022/23 учебного года </a:t>
            </a:r>
            <a:r>
              <a:rPr lang="ru-RU" dirty="0" smtClean="0">
                <a:latin typeface="Bookman Old Style" pitchFamily="18" charset="0"/>
              </a:rPr>
              <a:t>меняется </a:t>
            </a:r>
            <a:r>
              <a:rPr lang="ru-RU" dirty="0">
                <a:latin typeface="Bookman Old Style" pitchFamily="18" charset="0"/>
              </a:rPr>
              <a:t>подход к формированию комплектов тем итогового сочинения: они будут формироваться из закрытого банка тем итогового сочинения, тех, которые использовались на итоговом сочинении в предыдущие годы (более 1500 тем).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В дальнейшем (с 2023 года) закрытый банк тем итогового сочинения будет ежегодно пополняться новыми темами.</a:t>
            </a:r>
          </a:p>
        </p:txBody>
      </p:sp>
      <p:pic>
        <p:nvPicPr>
          <p:cNvPr id="5" name="Рисунок 4" descr="Без названия.png"/>
          <p:cNvPicPr>
            <a:picLocks noChangeAspect="1"/>
          </p:cNvPicPr>
          <p:nvPr/>
        </p:nvPicPr>
        <p:blipFill>
          <a:blip r:embed="rId2" cstate="print"/>
          <a:srcRect b="5921"/>
          <a:stretch>
            <a:fillRect/>
          </a:stretch>
        </p:blipFill>
        <p:spPr>
          <a:xfrm>
            <a:off x="1907704" y="260648"/>
            <a:ext cx="2143125" cy="2016224"/>
          </a:xfrm>
          <a:prstGeom prst="rect">
            <a:avLst/>
          </a:prstGeom>
        </p:spPr>
      </p:pic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3" cstate="print"/>
          <a:srcRect b="3224"/>
          <a:stretch>
            <a:fillRect/>
          </a:stretch>
        </p:blipFill>
        <p:spPr>
          <a:xfrm>
            <a:off x="4355976" y="260648"/>
            <a:ext cx="3312368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36227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Тематические разделы и подразделы закрытого банка тем итогового сочинения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>
                <a:latin typeface="Bookman Old Style" pitchFamily="18" charset="0"/>
                <a:hlinkClick r:id="rId2"/>
              </a:rPr>
              <a:t>Духовно-нравственные ориентиры в жизни </a:t>
            </a:r>
            <a:r>
              <a:rPr lang="ru-RU" b="1" dirty="0" smtClean="0">
                <a:latin typeface="Bookman Old Style" pitchFamily="18" charset="0"/>
                <a:hlinkClick r:id="rId2"/>
              </a:rPr>
              <a:t>человека</a:t>
            </a:r>
            <a:endParaRPr lang="ru-RU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1.1. Внутренний мир человека и его личностные качества.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1.2. Отношение человека к другому человеку (окружению), нравственные идеалы и выбор между добром и злом.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1.3. Познание человеком самого себя.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1.4. Свобода человека и ее ограничения.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</a:rPr>
              <a:t>Темы этого раздела: </a:t>
            </a:r>
            <a:endParaRPr lang="ru-RU" sz="4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66124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связаны с вопросами, которые человек задаёт себе сам, в том числе в ситуации нравственного выбора;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 нацеливают на рассуждение о нравственных идеалах и моральных нормах, сиюминутном и вечном, добре и зле, о свободе и ответственности;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 касаются размышлений о смысле жизни, гуманном и антигуманном поступках, их мотивах, причинах внутреннего разлада и об угрызениях совести;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 позволяют задуматься об образе жизни человека, о выборе им жизненного пути, значимой цели и средствах её достижения, любви и дружбе;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 побуждают к самоанализу, осмыслению опыта других людей (или поступков литературных героев), стремящихся понять себя. 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166307447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hlinkClick r:id="rId2"/>
              </a:rPr>
              <a:t> </a:t>
            </a:r>
            <a:r>
              <a:rPr lang="ru-RU" b="1" dirty="0">
                <a:latin typeface="Bookman Old Style" pitchFamily="18" charset="0"/>
                <a:hlinkClick r:id="rId2"/>
              </a:rPr>
              <a:t>Семья, общество, </a:t>
            </a:r>
            <a:r>
              <a:rPr lang="ru-RU" b="1" dirty="0" smtClean="0">
                <a:latin typeface="Bookman Old Style" pitchFamily="18" charset="0"/>
                <a:hlinkClick r:id="rId2"/>
              </a:rPr>
              <a:t>Отечество</a:t>
            </a:r>
          </a:p>
          <a:p>
            <a:pPr>
              <a:buNone/>
            </a:pPr>
            <a:r>
              <a:rPr lang="ru-RU" b="1" dirty="0" smtClean="0">
                <a:latin typeface="Bookman Old Style" pitchFamily="18" charset="0"/>
                <a:hlinkClick r:id="rId2"/>
              </a:rPr>
              <a:t>  </a:t>
            </a:r>
            <a:r>
              <a:rPr lang="ru-RU" b="1" dirty="0">
                <a:latin typeface="Bookman Old Style" pitchFamily="18" charset="0"/>
                <a:hlinkClick r:id="rId2"/>
              </a:rPr>
              <a:t>в жизни человека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2.1. Семья, род; семейные ценности и традиции.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2.2. Человек и общество.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2.3. Родина, государство, гражданская позиция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</a:rPr>
              <a:t>Темы этого раздела: </a:t>
            </a:r>
            <a:endParaRPr lang="ru-RU" sz="4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892480" cy="507342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связаны со взглядом на человека как представителя семьи, социума, народа, поколения, эпохи;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  нацеливают на размышление о семейных и общественных ценностях, традициях и обычаях, межличностных отношениях и влиянии среды на человека;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  касаются вопросов исторического времени, гражданских идеалов, важности сохранения исторической памяти, роли личности в истории; 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позволяют задуматься о славе и бесславии, личном и общественном, своём вкладе в общественный прогресс;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  побуждают рассуждать об образовании и о воспитании, споре поколений и об общественном благополучии, о народном подвиге и направлениях развития общества</a:t>
            </a:r>
            <a:endParaRPr lang="ru-RU" sz="23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166307447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7016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735</Words>
  <Application>Microsoft Office PowerPoint</Application>
  <PresentationFormat>Экран (4:3)</PresentationFormat>
  <Paragraphs>52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Bookman Old Style</vt:lpstr>
      <vt:lpstr>Calibri</vt:lpstr>
      <vt:lpstr>Wingdings</vt:lpstr>
      <vt:lpstr>Тема Office</vt:lpstr>
      <vt:lpstr>Итоговое сочинение  2022-2023 </vt:lpstr>
      <vt:lpstr>Расписание  (дата проведения итогового сочинения) 2022-2023:</vt:lpstr>
      <vt:lpstr> </vt:lpstr>
      <vt:lpstr>Тематические разделы и подразделы закрытого банка тем итогового сочинения </vt:lpstr>
      <vt:lpstr>Темы этого раздела: </vt:lpstr>
      <vt:lpstr>Презентация PowerPoint</vt:lpstr>
      <vt:lpstr>Презентация PowerPoint</vt:lpstr>
      <vt:lpstr>Темы этого раздела: </vt:lpstr>
      <vt:lpstr>Презентация PowerPoint</vt:lpstr>
      <vt:lpstr>Презентация PowerPoint</vt:lpstr>
      <vt:lpstr>Темы этого раздела:</vt:lpstr>
      <vt:lpstr>Презентация PowerPoint</vt:lpstr>
      <vt:lpstr>Презентация PowerPoint</vt:lpstr>
      <vt:lpstr>Презентация PowerPoint</vt:lpstr>
      <vt:lpstr>Требования к сочинению </vt:lpstr>
      <vt:lpstr>Презентация PowerPoint</vt:lpstr>
      <vt:lpstr>КАК ПОЛУЧИТЬ ЗАЧЁТ 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  2022-2023</dc:title>
  <dc:creator>Алина</dc:creator>
  <cp:lastModifiedBy>admin</cp:lastModifiedBy>
  <cp:revision>23</cp:revision>
  <dcterms:created xsi:type="dcterms:W3CDTF">2022-09-21T18:52:54Z</dcterms:created>
  <dcterms:modified xsi:type="dcterms:W3CDTF">2022-11-29T06:52:25Z</dcterms:modified>
</cp:coreProperties>
</file>