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74" r:id="rId3"/>
    <p:sldId id="258" r:id="rId4"/>
    <p:sldId id="276" r:id="rId5"/>
    <p:sldId id="267" r:id="rId6"/>
    <p:sldId id="268" r:id="rId7"/>
    <p:sldId id="259" r:id="rId8"/>
    <p:sldId id="260" r:id="rId9"/>
    <p:sldId id="279" r:id="rId10"/>
    <p:sldId id="282" r:id="rId11"/>
    <p:sldId id="263" r:id="rId12"/>
    <p:sldId id="283" r:id="rId13"/>
    <p:sldId id="269" r:id="rId14"/>
    <p:sldId id="264" r:id="rId15"/>
    <p:sldId id="284" r:id="rId16"/>
    <p:sldId id="285" r:id="rId17"/>
    <p:sldId id="270" r:id="rId18"/>
    <p:sldId id="271" r:id="rId19"/>
    <p:sldId id="28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буллинг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0.87</c:v>
                </c:pt>
                <c:pt idx="1">
                  <c:v>0.66</c:v>
                </c:pt>
                <c:pt idx="2">
                  <c:v>0.28000000000000003</c:v>
                </c:pt>
                <c:pt idx="3">
                  <c:v>0.23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кибербуллинг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0.13</c:v>
                </c:pt>
                <c:pt idx="1">
                  <c:v>0.34</c:v>
                </c:pt>
                <c:pt idx="2">
                  <c:v>0.72</c:v>
                </c:pt>
                <c:pt idx="3">
                  <c:v>0.77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 3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7527424"/>
        <c:axId val="27529216"/>
        <c:axId val="0"/>
      </c:bar3DChart>
      <c:catAx>
        <c:axId val="2752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7529216"/>
        <c:crosses val="autoZero"/>
        <c:auto val="1"/>
        <c:lblAlgn val="ctr"/>
        <c:lblOffset val="100"/>
        <c:noMultiLvlLbl val="0"/>
      </c:catAx>
      <c:valAx>
        <c:axId val="2752921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7527424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9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Заголовок 1"/>
          <p:cNvSpPr>
            <a:spLocks noGrp="1"/>
          </p:cNvSpPr>
          <p:nvPr>
            <p:ph type="title"/>
          </p:nvPr>
        </p:nvSpPr>
        <p:spPr>
          <a:xfrm rot="21582792">
            <a:off x="429722" y="14703"/>
            <a:ext cx="8556631" cy="3041617"/>
          </a:xfrm>
        </p:spPr>
        <p:txBody>
          <a:bodyPr>
            <a:normAutofit fontScale="90000"/>
          </a:bodyPr>
          <a:lstStyle/>
          <a:p>
            <a:pPr algn="ctr"/>
            <a:r>
              <a:rPr lang="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en-US" altLang="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altLang="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среди</a:t>
            </a:r>
            <a:r>
              <a:rPr lang="en-US" altLang="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" altLang="ru" sz="7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подростков</a:t>
            </a:r>
            <a:endParaRPr lang="ru-RU" sz="7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70" name="Picture 2" descr="C:\Users\oem\Desktop\images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774" y="3925366"/>
            <a:ext cx="3094468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48672" name="TextBox 1048671"/>
          <p:cNvSpPr txBox="1"/>
          <p:nvPr/>
        </p:nvSpPr>
        <p:spPr>
          <a:xfrm>
            <a:off x="4571999" y="4238755"/>
            <a:ext cx="4392518" cy="218694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ru" sz="2800">
                <a:solidFill>
                  <a:srgbClr val="000000"/>
                </a:solidFill>
              </a:rPr>
              <a:t>Работу</a:t>
            </a:r>
            <a:r>
              <a:rPr lang="en-US" altLang="ru" sz="2800" dirty="0">
                <a:solidFill>
                  <a:srgbClr val="000000"/>
                </a:solidFill>
              </a:rPr>
              <a:t> </a:t>
            </a:r>
            <a:r>
              <a:rPr lang="ru" altLang="ru" sz="2800">
                <a:solidFill>
                  <a:srgbClr val="000000"/>
                </a:solidFill>
              </a:rPr>
              <a:t>подготовила</a:t>
            </a:r>
            <a:r>
              <a:rPr lang="en-US" altLang="ru" sz="2800" dirty="0">
                <a:solidFill>
                  <a:srgbClr val="000000"/>
                </a:solidFill>
              </a:rPr>
              <a:t>: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" altLang="ru" sz="2800">
                <a:solidFill>
                  <a:srgbClr val="000000"/>
                </a:solidFill>
              </a:rPr>
              <a:t>педагог</a:t>
            </a:r>
            <a:r>
              <a:rPr lang="en-US" altLang="ru" sz="2800" dirty="0">
                <a:solidFill>
                  <a:srgbClr val="000000"/>
                </a:solidFill>
              </a:rPr>
              <a:t>-</a:t>
            </a:r>
            <a:r>
              <a:rPr lang="ru" altLang="ru" sz="2800">
                <a:solidFill>
                  <a:srgbClr val="000000"/>
                </a:solidFill>
              </a:rPr>
              <a:t>психолог</a:t>
            </a:r>
            <a:r>
              <a:rPr lang="en-US" altLang="ru" sz="2800" dirty="0">
                <a:solidFill>
                  <a:srgbClr val="000000"/>
                </a:solidFill>
              </a:rPr>
              <a:t> </a:t>
            </a:r>
            <a:r>
              <a:rPr lang="ru" altLang="ru" sz="2800">
                <a:solidFill>
                  <a:srgbClr val="000000"/>
                </a:solidFill>
              </a:rPr>
              <a:t>МБОУСОШ</a:t>
            </a:r>
            <a:r>
              <a:rPr lang="en-US" altLang="ru" sz="2800" dirty="0">
                <a:solidFill>
                  <a:srgbClr val="000000"/>
                </a:solidFill>
              </a:rPr>
              <a:t> </a:t>
            </a:r>
            <a:r>
              <a:rPr lang="ru" altLang="ru" sz="2800">
                <a:solidFill>
                  <a:srgbClr val="000000"/>
                </a:solidFill>
              </a:rPr>
              <a:t>№</a:t>
            </a:r>
            <a:r>
              <a:rPr lang="en-US" altLang="ru" sz="2800" dirty="0">
                <a:solidFill>
                  <a:srgbClr val="000000"/>
                </a:solidFill>
              </a:rPr>
              <a:t>17 </a:t>
            </a:r>
            <a:r>
              <a:rPr lang="ru" altLang="ru" sz="2800">
                <a:solidFill>
                  <a:srgbClr val="000000"/>
                </a:solidFill>
              </a:rPr>
              <a:t>г</a:t>
            </a:r>
            <a:r>
              <a:rPr lang="en-US" altLang="ru" sz="2800" dirty="0">
                <a:solidFill>
                  <a:srgbClr val="000000"/>
                </a:solidFill>
              </a:rPr>
              <a:t>. </a:t>
            </a:r>
            <a:r>
              <a:rPr lang="ru" altLang="ru" sz="2800">
                <a:solidFill>
                  <a:srgbClr val="000000"/>
                </a:solidFill>
              </a:rPr>
              <a:t>Твери</a:t>
            </a:r>
            <a:endParaRPr lang="ru-RU" sz="2800" dirty="0">
              <a:solidFill>
                <a:srgbClr val="000000"/>
              </a:solidFill>
            </a:endParaRPr>
          </a:p>
          <a:p>
            <a:r>
              <a:rPr lang="ru" altLang="ru" sz="2800">
                <a:solidFill>
                  <a:srgbClr val="000000"/>
                </a:solidFill>
              </a:rPr>
              <a:t>Авдеева</a:t>
            </a:r>
            <a:r>
              <a:rPr lang="en-US" altLang="ru" sz="2800" dirty="0">
                <a:solidFill>
                  <a:srgbClr val="000000"/>
                </a:solidFill>
              </a:rPr>
              <a:t> </a:t>
            </a:r>
            <a:r>
              <a:rPr lang="ru" altLang="ru" sz="2800">
                <a:solidFill>
                  <a:srgbClr val="000000"/>
                </a:solidFill>
              </a:rPr>
              <a:t>Ольга</a:t>
            </a:r>
            <a:r>
              <a:rPr lang="en-US" altLang="ru" sz="2800" dirty="0">
                <a:solidFill>
                  <a:srgbClr val="000000"/>
                </a:solidFill>
              </a:rPr>
              <a:t> </a:t>
            </a:r>
            <a:r>
              <a:rPr lang="ru" altLang="ru" sz="2800">
                <a:solidFill>
                  <a:srgbClr val="000000"/>
                </a:solidFill>
              </a:rPr>
              <a:t>Владимировна</a:t>
            </a:r>
            <a:endParaRPr lang="ru-RU" sz="2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Понятие </a:t>
            </a:r>
            <a:r>
              <a:rPr lang="ru-RU" b="1" dirty="0" err="1">
                <a:solidFill>
                  <a:srgbClr val="4E3B30"/>
                </a:solidFill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….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хулиганские действия в сети через разные средства коммуникации….тоже самое что и «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троллинг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» или «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кибермоббинг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….осознанное и длительное причинение человеку вреда в сети…..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анонимность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делает агрессоров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раскованными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 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изощрёнными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в онлайн-оскорблениях…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….</a:t>
            </a:r>
            <a:r>
              <a:rPr lang="ru-RU" b="1" i="1" u="sng" dirty="0" err="1" smtClean="0">
                <a:solidFill>
                  <a:schemeClr val="tx2">
                    <a:lumMod val="50000"/>
                  </a:schemeClr>
                </a:solidFill>
              </a:rPr>
              <a:t>кибербуллеров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 может быть несколько, они выступают как от своего лица, так и анонимно…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41277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средства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кибербуллинга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4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001156" cy="5590404"/>
          </a:xfrm>
        </p:spPr>
        <p:txBody>
          <a:bodyPr>
            <a:normAutofit/>
          </a:bodyPr>
          <a:lstStyle/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обильная связь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ервисы мгновенных сообщений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аты и форумы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лектронная почта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веб-камеры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оциальные сети;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ервисы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видеохостинга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гровые сайты и виртуальные игровые миры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9" name="Picture 2" descr="H:\буллинг\Новая папка\fba86928600d996e970924d401abc7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2564904"/>
            <a:ext cx="3263154" cy="23109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Заголовок 1"/>
          <p:cNvSpPr>
            <a:spLocks noGrp="1"/>
          </p:cNvSpPr>
          <p:nvPr>
            <p:ph type="title"/>
          </p:nvPr>
        </p:nvSpPr>
        <p:spPr>
          <a:xfrm>
            <a:off x="-108520" y="0"/>
            <a:ext cx="9252520" cy="1412776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кибербуллинга</a:t>
            </a:r>
            <a:endParaRPr lang="ru-RU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4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5590404"/>
          </a:xfrm>
        </p:spPr>
        <p:txBody>
          <a:bodyPr>
            <a:normAutofit fontScale="92500"/>
          </a:bodyPr>
          <a:lstStyle/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лейминг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троллинг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endParaRPr lang="ru-RU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хейтинг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харассмент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киберсталкинг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(клевета)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рейпинг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кетфишинг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утинг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 разглашение персональных данных)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оциальная изоляция(бойкот)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рифинг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800100" indent="-457200">
              <a:buFont typeface="Wingdings" panose="05000000000000000000" pitchFamily="2" charset="2"/>
              <a:buChar char="v"/>
            </a:pPr>
            <a:r>
              <a:rPr lang="ru-RU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гроза физической расправы;</a:t>
            </a:r>
            <a:endParaRPr lang="ru-RU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43387" cy="2389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8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8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8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8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Возможные 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последствия</a:t>
            </a:r>
            <a:b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кибербуллинга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4" name="Объект 2"/>
          <p:cNvSpPr>
            <a:spLocks noGrp="1"/>
          </p:cNvSpPr>
          <p:nvPr>
            <p:ph idx="1"/>
          </p:nvPr>
        </p:nvSpPr>
        <p:spPr>
          <a:xfrm>
            <a:off x="179512" y="928670"/>
            <a:ext cx="8856984" cy="57150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i="1" u="sng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асстройства психики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асоциальное поведение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низкая самооценка, </a:t>
            </a:r>
            <a:r>
              <a:rPr lang="ru-RU" sz="2800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тревожныерасстройства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(депрессия),суицидальные мысли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ложности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взаимоотношениях</a:t>
            </a:r>
            <a:endParaRPr lang="ru-RU" i="1" u="sng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социальная изоляция (пострадавшие часто замыкаются в себе);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психосоматические заболевания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>
              <a:buNone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отрицательные эмоции и постоянный стресс ведут непосредственно  реальным заболеваниям и обострениям хронических недугов;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делать,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если вы стали жертвой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интернет-травли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 зафиксируйте (скриншот экрана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 </a:t>
            </a:r>
            <a:endParaRPr lang="ru-RU" sz="2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реагируйте на сообщение 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испытывайте вину или стыд(Помни: Жертвой может стать любой человек!);</a:t>
            </a:r>
            <a:endParaRPr lang="ru-RU" sz="2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Храните доказательства (для провайдера и правоохранительных органов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);</a:t>
            </a:r>
            <a:endParaRPr lang="ru-RU" sz="2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Заблокируйте </a:t>
            </a:r>
            <a:r>
              <a:rPr lang="ru-RU" sz="22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буллера</a:t>
            </a: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Расскажите родителям, классному руководителю, психологу, взрослому кому доверяешь. 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бойся требовать справедливости!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Пересмотрите своё поведение в сети!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Сядьте на цифровую диету!</a:t>
            </a:r>
          </a:p>
          <a:p>
            <a:pPr indent="0">
              <a:buFont typeface="Wingdings" pitchFamily="2" charset="2"/>
              <a:buChar char="v"/>
            </a:pPr>
            <a:r>
              <a:rPr lang="ru-RU" sz="22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Следуйте правилам цифровой грамотности и культуры!</a:t>
            </a:r>
            <a:endParaRPr lang="ru-RU" sz="22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sz="8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48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486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0486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 делать,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если вы стали жертвой </a:t>
            </a:r>
            <a:b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интернет-травли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ru-RU" sz="2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Вместе с родителями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постарайтесь разобраться в ситуации:</a:t>
            </a:r>
          </a:p>
          <a:p>
            <a:pPr indent="0">
              <a:buNone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чем конфликт, кто участник, что за причина, есть ли угроза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жизни.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Обратитесь за помощью:</a:t>
            </a: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администратору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ресурса;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травле участвуют ученики школы – к директору. </a:t>
            </a: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сли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угроза жизни – в правоохранительные органы, приложив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доказательства(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скриншоты,видео,аудио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материалы); 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роконсультируйтесь с узких специалистов: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i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юрист,психолог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262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48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8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48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Ответственность за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кибербуллинг</a:t>
            </a:r>
            <a:endParaRPr lang="ru-RU" sz="3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06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 indent="0">
              <a:buNone/>
            </a:pPr>
            <a:endParaRPr lang="ru-RU" sz="22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о КЛЕВЕТЕ (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129 УК РФ);</a:t>
            </a:r>
          </a:p>
          <a:p>
            <a:pPr marL="68580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о оскорблениях (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130 УК РФ);</a:t>
            </a:r>
          </a:p>
          <a:p>
            <a:pPr marL="68580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о неприкосновенности частной жизни (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137 УК РФ);</a:t>
            </a:r>
          </a:p>
          <a:p>
            <a:pPr marL="68580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об угрозах (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119 УК РФ);</a:t>
            </a:r>
          </a:p>
          <a:p>
            <a:pPr marL="685800">
              <a:buFont typeface="Wingdings" panose="05000000000000000000" pitchFamily="2" charset="2"/>
              <a:buChar char="v"/>
            </a:pP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685800">
              <a:buFont typeface="Wingdings" panose="05000000000000000000" pitchFamily="2" charset="2"/>
              <a:buChar char="v"/>
            </a:pPr>
            <a:r>
              <a:rPr lang="ru-RU" sz="2400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Статья доведения до самоубийства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(статья 110 УК РФ);</a:t>
            </a:r>
            <a:endParaRPr lang="ru-RU" sz="2400" b="1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67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401080" cy="6215106"/>
          </a:xfrm>
        </p:spPr>
        <p:txBody>
          <a:bodyPr>
            <a:normAutofit fontScale="9625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 должны осознавать всю ответственность за проступки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которые совершаете в своей жизни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Применение психологического и физического 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насилия над детьми также уголовно наказуемо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как и над взрослыми. </a:t>
            </a:r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i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3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еобходимо </a:t>
            </a:r>
            <a:r>
              <a:rPr lang="ru-RU" sz="4300" b="1" i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помнить</a:t>
            </a: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уголовная ответственность наступает с 14 </a:t>
            </a:r>
            <a:r>
              <a:rPr lang="ru-RU" sz="43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лет</a:t>
            </a:r>
            <a:endParaRPr lang="ru-RU" sz="4300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6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486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экстренная психологическая помощь детям, родителям</a:t>
            </a:r>
            <a:endParaRPr lang="ru-RU" sz="3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7" name="Содержимое 2"/>
          <p:cNvSpPr>
            <a:spLocks noGrp="1"/>
          </p:cNvSpPr>
          <p:nvPr>
            <p:ph idx="1"/>
          </p:nvPr>
        </p:nvSpPr>
        <p:spPr>
          <a:xfrm>
            <a:off x="107504" y="1428736"/>
            <a:ext cx="8928992" cy="4697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Всероссийский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Детский телефон доверия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8-800-2000-122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Горячая линия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вопросам интернет -безопасности </a:t>
            </a:r>
          </a:p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8 800 25 000 15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48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8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486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486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4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486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против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ноября</a:t>
            </a:r>
          </a:p>
          <a:p>
            <a:pPr marL="0" indent="0" algn="ctr">
              <a:buNone/>
            </a:pPr>
            <a:endParaRPr lang="ru-RU" sz="6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068960"/>
            <a:ext cx="5040560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234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86800" cy="50405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1.Буллинг</a:t>
            </a: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1.1.Буллеры(агрессоры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1.3.Жертва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буллинга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1.2.Виды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буллинга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2.Кибербуллинг</a:t>
            </a:r>
          </a:p>
          <a:p>
            <a:pPr marL="0" indent="0">
              <a:buNone/>
            </a:pP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2.1.Виды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кибербуллинга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763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Заголовок 1"/>
          <p:cNvSpPr>
            <a:spLocks noGrp="1"/>
          </p:cNvSpPr>
          <p:nvPr>
            <p:ph type="title"/>
          </p:nvPr>
        </p:nvSpPr>
        <p:spPr>
          <a:xfrm>
            <a:off x="214282" y="980728"/>
            <a:ext cx="8786874" cy="4752528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b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b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Берегите себя и родных!</a:t>
            </a:r>
            <a:endParaRPr lang="ru-RU" sz="4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617" name="Содержимое 2"/>
          <p:cNvSpPr>
            <a:spLocks noGrp="1"/>
          </p:cNvSpPr>
          <p:nvPr>
            <p:ph idx="1"/>
          </p:nvPr>
        </p:nvSpPr>
        <p:spPr>
          <a:xfrm>
            <a:off x="457200" y="4653136"/>
            <a:ext cx="802432" cy="201622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5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Понятие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6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….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запугивание, физический или психологический террор, направленный на то, чтобы вызвать у другого страх и тем самым подчинить его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себе.         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И. Н. Кон</a:t>
            </a:r>
          </a:p>
          <a:p>
            <a:pPr marL="0" indent="0" algn="ctr">
              <a:buNone/>
            </a:pPr>
            <a:r>
              <a:rPr lang="ru-RU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3212976"/>
            <a:ext cx="4605536" cy="3148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022" y="3789040"/>
            <a:ext cx="365581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Инициаторы травли </a:t>
            </a:r>
            <a:r>
              <a:rPr lang="ru-RU" sz="4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lang="ru-RU" sz="40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буллеры</a:t>
            </a:r>
            <a:endParaRPr lang="ru-RU" sz="8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596" name="Объект 7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i="1" u="sng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Буллеры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выступают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- два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ребенка, их цель самоутвердиться, обрести авторитет в коллективе, они стремятся к вниманию, желают занять роль лидера класса. </a:t>
            </a:r>
          </a:p>
        </p:txBody>
      </p:sp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4016" y="3551709"/>
            <a:ext cx="3656456" cy="25415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551709"/>
            <a:ext cx="3960440" cy="2541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275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97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9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Признаки ребенка агрессора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0" name="Объект 7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5472608"/>
          </a:xfrm>
        </p:spPr>
        <p:txBody>
          <a:bodyPr>
            <a:normAutofit fontScale="9375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неумение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конфликтные ситуации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при этом постоянное в них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обидчивость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обиды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сохраняются на долгое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проявление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жестокости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более слабых,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беззащитных;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постоянное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стремление доминировать (выделяться)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среди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самоконтроле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может заставить себя выполнять задания, склонность к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истерикам;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6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486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6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6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6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9807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Жертвой или объектом </a:t>
            </a:r>
            <a:r>
              <a:rPr lang="ru-RU" sz="3200" b="1" dirty="0" err="1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буллинга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часто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становятся </a:t>
            </a:r>
            <a:endParaRPr lang="ru-RU" sz="6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48612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94928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робкие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тихие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нередко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слабые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нестандартной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внешностью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особым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прилежанием в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учебе;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талантом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определенной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плохой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успеваемостью 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прогулами;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заниженной или наоборот с завышенной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самооценкой;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овенькие учащиеся;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чувствительные, не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способные постоять за себя, продемонстрировать уверенность,  отстоять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ее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2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эмоционально </a:t>
            </a:r>
            <a:r>
              <a:rPr lang="ru-RU" sz="22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болезненно реагирующие на любое замечание или </a:t>
            </a:r>
            <a:r>
              <a:rPr lang="ru-RU" sz="22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просьбу; </a:t>
            </a:r>
          </a:p>
          <a:p>
            <a:pPr marL="0" indent="0" algn="ctr">
              <a:buNone/>
            </a:pPr>
            <a:r>
              <a:rPr lang="ru-RU" b="1" i="1" u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Жертвой </a:t>
            </a:r>
            <a:r>
              <a:rPr lang="ru" altLang="ru" b="1" i="1" u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ru-RU" b="1" i="1" u="non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уллинга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" b="1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 же</a:t>
            </a:r>
            <a:r>
              <a:rPr lang="en-US" altLang="ru" b="1" i="1" u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" altLang="ru" b="1" i="1" u="none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кибербуллинга</a:t>
            </a:r>
            <a:r>
              <a:rPr lang="ru-RU" b="1" i="1" u="none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стать любой ученик!</a:t>
            </a:r>
            <a:endParaRPr lang="ru-RU" sz="2200" b="1" i="1" u="none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3600" b="1" i="1" u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8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486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6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6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6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6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6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4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4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6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4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4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6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4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4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6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04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4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86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857232"/>
          </a:xfrm>
        </p:spPr>
        <p:txBody>
          <a:bodyPr/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Виды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буллинга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8598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8929718" cy="59293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А. Психологическое (моральное) насилие: </a:t>
            </a:r>
          </a:p>
          <a:p>
            <a:pPr>
              <a:spcBef>
                <a:spcPts val="0"/>
              </a:spcBef>
              <a:buNone/>
            </a:pPr>
            <a:r>
              <a:rPr lang="ru-RU" b="1" i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вербальный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насмешки,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высмеивание, 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дразнилки;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присвоение кличек, оскорбления;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бесконечные замечания и необъективные оценки;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унижение в присутствии других детей;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угрозы физической расправы;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шантаж, угроза пожаловаться взрослым;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перестать дружить;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ымогательств; </a:t>
            </a:r>
          </a:p>
          <a:p>
            <a:pPr lvl="0"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оносительство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клевета на жертву; </a:t>
            </a:r>
          </a:p>
          <a:p>
            <a:pPr>
              <a:spcBef>
                <a:spcPts val="0"/>
              </a:spcBef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ридирки; 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97155" name="Picture 2" descr="C:\Users\oem\Desktop\88d65bd0-61b9-11e9-b0f9-5bf1dde21df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104" y="4437112"/>
            <a:ext cx="3071811" cy="2278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85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85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85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485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485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4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4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485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48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48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485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48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48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485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48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48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485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48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48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485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48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48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4859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048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48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4859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48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48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859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401080" cy="61436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социальное исключение 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ойкот;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тторжение;</a:t>
            </a:r>
          </a:p>
          <a:p>
            <a:pPr>
              <a:buFont typeface="Wingdings" pitchFamily="2" charset="2"/>
              <a:buChar char="v"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золяция; </a:t>
            </a: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b="1" i="1" u="sng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b="1" i="1" u="sng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кибербуллинг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– очень популярное среди подростков. </a:t>
            </a:r>
            <a:endParaRPr lang="ru-RU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F0A22E"/>
              </a:buClr>
              <a:buNone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Проявляется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травле (оскорбления, преследования и т.п.)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 помощи социальных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сетей, технических устройств.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80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97156" name="Picture 2" descr="C:\Users\oem\Desktop\Новая папка\shkolnyj-bullin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2120" y="476671"/>
            <a:ext cx="3124542" cy="2448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8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85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485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485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485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485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9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статистика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422084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30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117</TotalTime>
  <Words>593</Words>
  <Application>Microsoft Office PowerPoint</Application>
  <PresentationFormat>Экран (4:3)</PresentationFormat>
  <Paragraphs>142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Трек</vt:lpstr>
      <vt:lpstr>Кибербуллинг среди подростков</vt:lpstr>
      <vt:lpstr>Содержание</vt:lpstr>
      <vt:lpstr>Понятие буллинг</vt:lpstr>
      <vt:lpstr>Инициаторы травли - буллеры</vt:lpstr>
      <vt:lpstr>Признаки ребенка агрессора</vt:lpstr>
      <vt:lpstr>Жертвой или объектом буллинга  часто становятся </vt:lpstr>
      <vt:lpstr>Виды буллинга</vt:lpstr>
      <vt:lpstr>Презентация PowerPoint</vt:lpstr>
      <vt:lpstr>статистика</vt:lpstr>
      <vt:lpstr>Понятие кибербуллинг</vt:lpstr>
      <vt:lpstr>средства кибербуллинга</vt:lpstr>
      <vt:lpstr>виды кибербуллинга</vt:lpstr>
      <vt:lpstr>Возможные последствия кибербуллинга:</vt:lpstr>
      <vt:lpstr>Что делать,  если вы стали жертвой  интернет-травли</vt:lpstr>
      <vt:lpstr>Что делать,  если вы стали жертвой  интернет-травли</vt:lpstr>
      <vt:lpstr>Ответственность за кибербуллинг</vt:lpstr>
      <vt:lpstr>Презентация PowerPoint</vt:lpstr>
      <vt:lpstr>экстренная психологическая помощь детям, родителям</vt:lpstr>
      <vt:lpstr>День против кибербуллинга</vt:lpstr>
      <vt:lpstr>Благодарю  за  внимание  Берегите себя и родных!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БУЛЛИНГ. Что это?</dc:title>
  <dc:creator>oem</dc:creator>
  <cp:lastModifiedBy>Авдеева Ольга Владимировна</cp:lastModifiedBy>
  <cp:revision>15</cp:revision>
  <dcterms:created xsi:type="dcterms:W3CDTF">2020-02-11T20:32:27Z</dcterms:created>
  <dcterms:modified xsi:type="dcterms:W3CDTF">2022-11-11T15:41:10Z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59158a613352483591d81ec021b17536</vt:lpwstr>
  </property>
</Properties>
</file>