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275" r:id="rId4"/>
    <p:sldId id="306" r:id="rId5"/>
    <p:sldId id="307" r:id="rId6"/>
    <p:sldId id="308" r:id="rId7"/>
    <p:sldId id="315" r:id="rId8"/>
    <p:sldId id="309" r:id="rId9"/>
    <p:sldId id="316" r:id="rId10"/>
    <p:sldId id="310" r:id="rId11"/>
    <p:sldId id="317" r:id="rId12"/>
    <p:sldId id="318" r:id="rId13"/>
    <p:sldId id="312" r:id="rId14"/>
    <p:sldId id="278" r:id="rId15"/>
    <p:sldId id="287" r:id="rId16"/>
    <p:sldId id="288" r:id="rId17"/>
    <p:sldId id="289" r:id="rId18"/>
    <p:sldId id="279" r:id="rId19"/>
    <p:sldId id="280" r:id="rId20"/>
    <p:sldId id="281" r:id="rId21"/>
    <p:sldId id="282" r:id="rId22"/>
    <p:sldId id="263" r:id="rId23"/>
    <p:sldId id="264" r:id="rId24"/>
    <p:sldId id="265" r:id="rId25"/>
    <p:sldId id="266" r:id="rId26"/>
    <p:sldId id="267" r:id="rId27"/>
    <p:sldId id="268" r:id="rId28"/>
    <p:sldId id="283" r:id="rId29"/>
    <p:sldId id="284" r:id="rId30"/>
    <p:sldId id="285" r:id="rId31"/>
    <p:sldId id="290" r:id="rId32"/>
    <p:sldId id="291" r:id="rId33"/>
    <p:sldId id="313" r:id="rId3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s://shkola-10.edusite.ru/images/clip_imaige0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52664" cy="28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AutoShape 2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russian-guitars.ru/wp-content/uploads/2017/04/orange-top-gradient-background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3999" cy="687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7937"/>
            <a:ext cx="9143999" cy="6871835"/>
          </a:xfrm>
          <a:prstGeom prst="frame">
            <a:avLst>
              <a:gd name="adj1" fmla="val 831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 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           (2022-2023 учебный год)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ru-RU" sz="2400" dirty="0" smtClean="0"/>
          </a:p>
        </p:txBody>
      </p:sp>
      <p:pic>
        <p:nvPicPr>
          <p:cNvPr id="2052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50880"/>
            <a:ext cx="3003245" cy="30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73" y="538130"/>
            <a:ext cx="7889584" cy="89620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культура в жизни человека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920588" y="2365365"/>
            <a:ext cx="7574497" cy="650875"/>
            <a:chOff x="1250" y="1970"/>
            <a:chExt cx="3214" cy="41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24" y="2065"/>
              <a:ext cx="320" cy="26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680" y="1970"/>
              <a:ext cx="26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3.1</a:t>
              </a:r>
              <a:endParaRPr lang="en-US" sz="2400" b="1" dirty="0"/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955602" y="3550096"/>
            <a:ext cx="5105400" cy="590550"/>
            <a:chOff x="1248" y="2618"/>
            <a:chExt cx="3216" cy="372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18"/>
              <a:ext cx="5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3.</a:t>
              </a:r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044168" y="4756791"/>
            <a:ext cx="5105400" cy="555625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3.</a:t>
              </a:r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36701" y="2449766"/>
            <a:ext cx="3382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человек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6701" y="3564423"/>
            <a:ext cx="2954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и человек.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33977" y="4747983"/>
            <a:ext cx="3626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и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35258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022" y="857250"/>
            <a:ext cx="7462577" cy="113053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Литературные    аргументы   к   3  разделу: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382" y="1683327"/>
            <a:ext cx="7462577" cy="4317423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«451 по Фаренгейту» Р. </a:t>
            </a:r>
            <a:r>
              <a:rPr lang="ru-RU" sz="2400" b="1" dirty="0" err="1"/>
              <a:t>Брэдбери</a:t>
            </a:r>
            <a:endParaRPr lang="ru-RU" sz="2400" b="1" dirty="0"/>
          </a:p>
          <a:p>
            <a:r>
              <a:rPr lang="ru-RU" sz="2400" b="1" dirty="0"/>
              <a:t>«О дивный новый мир» О. Хаксли</a:t>
            </a:r>
          </a:p>
          <a:p>
            <a:r>
              <a:rPr lang="ru-RU" sz="2400" b="1" dirty="0"/>
              <a:t>«Отцы и дети» И. С. Тургенев</a:t>
            </a:r>
          </a:p>
          <a:p>
            <a:r>
              <a:rPr lang="ru-RU" sz="2400" b="1" dirty="0"/>
              <a:t>«1984» Дж. Оруэлл</a:t>
            </a:r>
          </a:p>
          <a:p>
            <a:r>
              <a:rPr lang="ru-RU" sz="2400" b="1" dirty="0"/>
              <a:t>«Мы» Е. И. Замятин</a:t>
            </a:r>
          </a:p>
          <a:p>
            <a:r>
              <a:rPr lang="ru-RU" sz="2400" b="1" dirty="0"/>
              <a:t>«Голодные игры» С. Коллинз</a:t>
            </a:r>
          </a:p>
          <a:p>
            <a:r>
              <a:rPr lang="ru-RU" sz="2400" b="1" dirty="0"/>
              <a:t>«Повелитель мух» У. </a:t>
            </a:r>
            <a:r>
              <a:rPr lang="ru-RU" sz="2400" b="1" dirty="0" err="1"/>
              <a:t>Голдинг</a:t>
            </a:r>
            <a:r>
              <a:rPr lang="ru-RU" sz="2400" b="1" dirty="0"/>
              <a:t> </a:t>
            </a:r>
          </a:p>
          <a:p>
            <a:r>
              <a:rPr lang="ru-RU" sz="2400" b="1" dirty="0"/>
              <a:t>«Прощание с Матёрой», «Уроки французского» В. Г. Распутин</a:t>
            </a:r>
          </a:p>
          <a:p>
            <a:r>
              <a:rPr lang="ru-RU" sz="2400" b="1" dirty="0"/>
              <a:t>«Цветы для </a:t>
            </a:r>
            <a:r>
              <a:rPr lang="ru-RU" sz="2400" b="1" dirty="0" err="1"/>
              <a:t>Элджернона</a:t>
            </a:r>
            <a:r>
              <a:rPr lang="ru-RU" sz="2400" b="1" dirty="0"/>
              <a:t>» </a:t>
            </a:r>
            <a:r>
              <a:rPr lang="ru-RU" sz="2400" b="1" dirty="0" err="1"/>
              <a:t>Дэниел</a:t>
            </a:r>
            <a:r>
              <a:rPr lang="ru-RU" sz="2400" b="1" dirty="0"/>
              <a:t> </a:t>
            </a:r>
            <a:r>
              <a:rPr lang="ru-RU" sz="2400" b="1" dirty="0" err="1"/>
              <a:t>Киз</a:t>
            </a:r>
            <a:endParaRPr lang="ru-RU" sz="2400" b="1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3737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016" y="1958790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каждый комплект тем итогового сочинения будут включены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две темы из каждого раздела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банка: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1, 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«Духовно-нравственные ориентиры в жизни человека».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3, 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«Семья, общество, Отечество в жизни человека».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5, 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и культура в жизни человека».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651" y="103403"/>
            <a:ext cx="66909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880"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СТРУКТУРА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ЗАКРЫТОГО БАНКА ТЕМ ИТОГОВОГО СОЧИНЕНИЯ</a:t>
            </a:r>
          </a:p>
        </p:txBody>
      </p:sp>
    </p:spTree>
    <p:extLst>
      <p:ext uri="{BB962C8B-B14F-4D97-AF65-F5344CB8AC3E}">
        <p14:creationId xmlns:p14="http://schemas.microsoft.com/office/powerpoint/2010/main" val="10786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363" y="266330"/>
            <a:ext cx="7886700" cy="8916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тем (ФИПИ: образец)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504362" y="1158029"/>
          <a:ext cx="814248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273">
                  <a:extLst>
                    <a:ext uri="{9D8B030D-6E8A-4147-A177-3AD203B41FA5}">
                      <a16:colId xmlns:a16="http://schemas.microsoft.com/office/drawing/2014/main" val="4292506072"/>
                    </a:ext>
                  </a:extLst>
                </a:gridCol>
                <a:gridCol w="6951214">
                  <a:extLst>
                    <a:ext uri="{9D8B030D-6E8A-4147-A177-3AD203B41FA5}">
                      <a16:colId xmlns:a16="http://schemas.microsoft.com/office/drawing/2014/main" val="1144067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Номер темы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Тема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7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1223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Как, по-Вашему, связаны понятия чести </a:t>
                      </a:r>
                    </a:p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совести?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93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1434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Вы вкладываете в понятие «счастье»?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47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2345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Семейные ценности и их место в жизни человека.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3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2456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чём может проявляться любовь к Отечеству?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73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3367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 ли, с Вашей точки зрения, явление культуры (книга, музыкальное произведение, фильм, спектакль) изменить взгляды человека на жизнь?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06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3167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Чему человек может научиться у природы?</a:t>
                      </a:r>
                      <a:endParaRPr lang="ru-RU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159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11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3600" b="1" dirty="0">
                <a:solidFill>
                  <a:srgbClr val="7030A0"/>
                </a:solidFill>
              </a:rPr>
              <a:t>С</a:t>
            </a:r>
            <a:r>
              <a:rPr lang="ru-RU" sz="3600" b="1" dirty="0" smtClean="0">
                <a:solidFill>
                  <a:srgbClr val="7030A0"/>
                </a:solidFill>
              </a:rPr>
              <a:t>роки проведения </a:t>
            </a:r>
            <a:r>
              <a:rPr lang="ru-RU" sz="3600" b="1" dirty="0">
                <a:solidFill>
                  <a:srgbClr val="7030A0"/>
                </a:solidFill>
              </a:rPr>
              <a:t>итогового сочинения</a:t>
            </a:r>
            <a:r>
              <a:rPr lang="ru-RU" sz="3600" b="1" dirty="0" smtClean="0">
                <a:solidFill>
                  <a:srgbClr val="7030A0"/>
                </a:solidFill>
              </a:rPr>
              <a:t>:</a:t>
            </a:r>
          </a:p>
          <a:p>
            <a:pPr marL="0" indent="0" algn="ctr" fontAlgn="base">
              <a:buNone/>
            </a:pPr>
            <a:endParaRPr lang="ru-RU" sz="3600" b="1" dirty="0"/>
          </a:p>
          <a:p>
            <a:pPr fontAlgn="base"/>
            <a:r>
              <a:rPr lang="ru-RU" sz="3600" b="1" dirty="0"/>
              <a:t>7</a:t>
            </a:r>
            <a:r>
              <a:rPr lang="ru-RU" sz="3600" b="1" dirty="0" smtClean="0"/>
              <a:t> </a:t>
            </a:r>
            <a:r>
              <a:rPr lang="ru-RU" sz="3600" b="1" dirty="0" smtClean="0"/>
              <a:t>декабря </a:t>
            </a:r>
            <a:r>
              <a:rPr lang="ru-RU" sz="3600" b="1" dirty="0" smtClean="0"/>
              <a:t>2022 </a:t>
            </a:r>
            <a:r>
              <a:rPr lang="ru-RU" sz="3600" b="1" dirty="0"/>
              <a:t>г.</a:t>
            </a:r>
          </a:p>
          <a:p>
            <a:pPr fontAlgn="base"/>
            <a:r>
              <a:rPr lang="ru-RU" sz="3600" b="1" dirty="0" smtClean="0"/>
              <a:t>2 февраля </a:t>
            </a:r>
            <a:r>
              <a:rPr lang="ru-RU" sz="3600" b="1" dirty="0" smtClean="0"/>
              <a:t>2023 </a:t>
            </a:r>
            <a:r>
              <a:rPr lang="ru-RU" sz="3600" b="1" dirty="0"/>
              <a:t>г.</a:t>
            </a:r>
          </a:p>
          <a:p>
            <a:pPr fontAlgn="base"/>
            <a:r>
              <a:rPr lang="ru-RU" sz="3600" b="1" dirty="0"/>
              <a:t>4</a:t>
            </a:r>
            <a:r>
              <a:rPr lang="ru-RU" sz="3600" b="1" dirty="0" smtClean="0"/>
              <a:t> </a:t>
            </a:r>
            <a:r>
              <a:rPr lang="ru-RU" sz="3600" b="1" dirty="0"/>
              <a:t>мая </a:t>
            </a:r>
            <a:r>
              <a:rPr lang="ru-RU" sz="3600" b="1" dirty="0" smtClean="0"/>
              <a:t>2023 </a:t>
            </a:r>
            <a:r>
              <a:rPr lang="ru-RU" sz="3600" b="1" dirty="0"/>
              <a:t>г.</a:t>
            </a:r>
          </a:p>
          <a:p>
            <a:endParaRPr lang="ru-RU" sz="3600" dirty="0"/>
          </a:p>
        </p:txBody>
      </p:sp>
      <p:pic>
        <p:nvPicPr>
          <p:cNvPr id="4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54" y="3140968"/>
            <a:ext cx="415699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dirty="0" smtClean="0"/>
              <a:t>Результатом итогового сочинения является </a:t>
            </a:r>
            <a:r>
              <a:rPr lang="ru-RU" b="1" dirty="0" smtClean="0"/>
              <a:t>«зачёт»</a:t>
            </a:r>
            <a:r>
              <a:rPr lang="ru-RU" dirty="0" smtClean="0"/>
              <a:t> или </a:t>
            </a:r>
            <a:r>
              <a:rPr lang="ru-RU" b="1" dirty="0" smtClean="0"/>
              <a:t>«незачёт»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К сдаче ЕГЭ допускаются только выпускники, получившие «</a:t>
            </a:r>
            <a:r>
              <a:rPr lang="ru-RU" b="1" dirty="0" smtClean="0"/>
              <a:t>зачёт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54" y="3717032"/>
            <a:ext cx="415699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Рекомендуемый объём сочинения – 350 слов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Максимальное количество слов не устанавливается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Время написания сочинения – </a:t>
            </a:r>
            <a:r>
              <a:rPr lang="ru-RU" b="1" dirty="0" smtClean="0"/>
              <a:t>3 часа 55 минут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Выпускнику разрешается пользоваться </a:t>
            </a:r>
            <a:r>
              <a:rPr lang="ru-RU" b="1" dirty="0" smtClean="0"/>
              <a:t>орфографическим</a:t>
            </a:r>
          </a:p>
          <a:p>
            <a:pPr>
              <a:buNone/>
            </a:pPr>
            <a:r>
              <a:rPr lang="ru-RU" b="1" dirty="0" smtClean="0"/>
              <a:t>   словарём</a:t>
            </a:r>
            <a:r>
              <a:rPr lang="ru-RU" dirty="0" smtClean="0"/>
              <a:t>, который выдадут в аудитории. </a:t>
            </a:r>
            <a:endParaRPr lang="ru-RU" dirty="0"/>
          </a:p>
        </p:txBody>
      </p:sp>
      <p:pic>
        <p:nvPicPr>
          <p:cNvPr id="4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7032"/>
            <a:ext cx="218110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Темы сочинений объявят выпускникам в день написания сочинения </a:t>
            </a:r>
            <a:r>
              <a:rPr lang="ru-RU" b="1" dirty="0" smtClean="0"/>
              <a:t>в 9.45</a:t>
            </a:r>
            <a:r>
              <a:rPr lang="ru-RU" dirty="0" smtClean="0"/>
              <a:t> (за 15 минут до начала работы). В это же время темы будут опубликованы на открытых информационных ресурсах (</a:t>
            </a:r>
            <a:r>
              <a:rPr lang="ru-RU" dirty="0" err="1" smtClean="0">
                <a:hlinkClick r:id="rId2"/>
              </a:rPr>
              <a:t>ege.edu.ru</a:t>
            </a:r>
            <a:r>
              <a:rPr lang="ru-RU" dirty="0" smtClean="0"/>
              <a:t>, </a:t>
            </a:r>
            <a:r>
              <a:rPr lang="ru-RU" dirty="0" err="1" smtClean="0">
                <a:hlinkClick r:id="rId3"/>
              </a:rPr>
              <a:t>fipi.ru</a:t>
            </a:r>
            <a:r>
              <a:rPr lang="ru-RU" dirty="0" smtClean="0"/>
              <a:t>). </a:t>
            </a:r>
            <a:endParaRPr lang="ru-RU" dirty="0"/>
          </a:p>
        </p:txBody>
      </p:sp>
      <p:pic>
        <p:nvPicPr>
          <p:cNvPr id="4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218110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  <a:latin typeface="+mn-lt"/>
              </a:rPr>
              <a:t>Критерии </a:t>
            </a:r>
            <a:r>
              <a:rPr lang="ru-RU" sz="3100" b="1" dirty="0">
                <a:solidFill>
                  <a:srgbClr val="7030A0"/>
                </a:solidFill>
                <a:latin typeface="+mn-lt"/>
              </a:rPr>
              <a:t>оценивания </a:t>
            </a:r>
            <a:r>
              <a:rPr lang="ru-RU" sz="31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7030A0"/>
                </a:solidFill>
                <a:latin typeface="+mn-lt"/>
              </a:rPr>
              <a:t>итогового </a:t>
            </a:r>
            <a:r>
              <a:rPr lang="ru-RU" sz="3100" b="1" dirty="0">
                <a:solidFill>
                  <a:srgbClr val="7030A0"/>
                </a:solidFill>
                <a:latin typeface="+mn-lt"/>
              </a:rPr>
              <a:t>сочинения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Требование № 1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«</a:t>
            </a:r>
            <a:r>
              <a:rPr lang="ru-RU" b="1" dirty="0"/>
              <a:t>Объем итогового сочинения»</a:t>
            </a:r>
          </a:p>
          <a:p>
            <a:pPr marL="0" indent="0">
              <a:buNone/>
            </a:pPr>
            <a:r>
              <a:rPr lang="ru-RU" b="1" dirty="0"/>
              <a:t>Рекомендуемое количество слов </a:t>
            </a:r>
            <a:r>
              <a:rPr lang="ru-RU" dirty="0"/>
              <a:t>– от </a:t>
            </a:r>
            <a:r>
              <a:rPr lang="ru-RU" dirty="0" smtClean="0"/>
              <a:t>350.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Максимальное количество слов </a:t>
            </a:r>
            <a:r>
              <a:rPr lang="ru-RU" dirty="0"/>
              <a:t>в сочинении не устанавливается. Если в </a:t>
            </a:r>
            <a:r>
              <a:rPr lang="ru-RU" dirty="0" smtClean="0"/>
              <a:t>сочинении менее </a:t>
            </a:r>
            <a:r>
              <a:rPr lang="ru-RU" dirty="0"/>
              <a:t>250 слов (в подсчет включаются все слова, в том числе и служебные), </a:t>
            </a:r>
            <a:r>
              <a:rPr lang="ru-RU" dirty="0" smtClean="0"/>
              <a:t>то выставляется </a:t>
            </a:r>
            <a:r>
              <a:rPr lang="ru-RU" dirty="0"/>
              <a:t>«незачет» за невыполнение требования № 1 и «незачет» за работу в </a:t>
            </a:r>
            <a:r>
              <a:rPr lang="ru-RU" dirty="0" smtClean="0"/>
              <a:t>целом (</a:t>
            </a:r>
            <a:r>
              <a:rPr lang="ru-RU" dirty="0"/>
              <a:t>такое сочинение не проверяется по критериям оценивания).</a:t>
            </a:r>
          </a:p>
          <a:p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+mn-lt"/>
              </a:rPr>
              <a:t>Критерии </a:t>
            </a:r>
            <a:r>
              <a:rPr lang="ru-RU" sz="2800" b="1" dirty="0">
                <a:solidFill>
                  <a:srgbClr val="7030A0"/>
                </a:solidFill>
                <a:latin typeface="+mn-lt"/>
              </a:rPr>
              <a:t>оценивания </a:t>
            </a:r>
            <a:br>
              <a:rPr lang="ru-RU" sz="2800" b="1" dirty="0">
                <a:solidFill>
                  <a:srgbClr val="7030A0"/>
                </a:solidFill>
                <a:latin typeface="+mn-lt"/>
              </a:rPr>
            </a:br>
            <a:r>
              <a:rPr lang="ru-RU" sz="2800" b="1" dirty="0">
                <a:solidFill>
                  <a:srgbClr val="7030A0"/>
                </a:solidFill>
                <a:latin typeface="+mn-lt"/>
              </a:rPr>
              <a:t>итогового сочинения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25658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b="1" dirty="0"/>
              <a:t>Требование № 2 </a:t>
            </a:r>
            <a:endParaRPr lang="ru-RU" sz="3400" b="1" dirty="0" smtClean="0"/>
          </a:p>
          <a:p>
            <a:pPr marL="0" indent="0" algn="ctr">
              <a:buNone/>
            </a:pPr>
            <a:r>
              <a:rPr lang="ru-RU" sz="3400" b="1" dirty="0" smtClean="0"/>
              <a:t>«</a:t>
            </a:r>
            <a:r>
              <a:rPr lang="ru-RU" sz="3400" b="1" dirty="0"/>
              <a:t>Самостоятельность написания итогового сочинения»</a:t>
            </a:r>
          </a:p>
          <a:p>
            <a:pPr marL="0" indent="0"/>
            <a:r>
              <a:rPr lang="ru-RU" sz="3400" dirty="0"/>
              <a:t>Итоговое сочинение выполняется самостоятельно. Не допускается </a:t>
            </a:r>
            <a:r>
              <a:rPr lang="ru-RU" sz="3400" dirty="0" smtClean="0"/>
              <a:t>списывание сочинения </a:t>
            </a:r>
            <a:r>
              <a:rPr lang="ru-RU" sz="3400" dirty="0"/>
              <a:t>(фрагментов сочинения) из какого-либо источника или воспроизведение </a:t>
            </a:r>
            <a:r>
              <a:rPr lang="ru-RU" sz="3400" dirty="0" smtClean="0"/>
              <a:t>по памяти </a:t>
            </a:r>
            <a:r>
              <a:rPr lang="ru-RU" sz="3400" dirty="0"/>
              <a:t>чужого текста (работа другого участника, текст, опубликованный в бумажном </a:t>
            </a:r>
            <a:r>
              <a:rPr lang="ru-RU" sz="3400" dirty="0" smtClean="0"/>
              <a:t>и (или</a:t>
            </a:r>
            <a:r>
              <a:rPr lang="ru-RU" sz="3400" dirty="0"/>
              <a:t>) электронном виде, и др.).</a:t>
            </a:r>
          </a:p>
          <a:p>
            <a:pPr marL="0" indent="0"/>
            <a:r>
              <a:rPr lang="ru-RU" sz="3400" dirty="0"/>
              <a:t>Допускается прямое или косвенное цитирование с обязательной ссылкой </a:t>
            </a:r>
            <a:r>
              <a:rPr lang="ru-RU" sz="3400" dirty="0" smtClean="0"/>
              <a:t>на источник </a:t>
            </a:r>
            <a:r>
              <a:rPr lang="ru-RU" sz="3400" dirty="0"/>
              <a:t>(ссылка дается в свободной форме). Объем цитирования не должен </a:t>
            </a:r>
            <a:r>
              <a:rPr lang="ru-RU" sz="3400" dirty="0" smtClean="0"/>
              <a:t>превышать объем </a:t>
            </a:r>
            <a:r>
              <a:rPr lang="ru-RU" sz="3400" dirty="0"/>
              <a:t>собственного текста участника.</a:t>
            </a:r>
          </a:p>
          <a:p>
            <a:pPr marL="0" indent="0"/>
            <a:r>
              <a:rPr lang="ru-RU" sz="3400" dirty="0"/>
              <a:t>Если сочинение признано несамостоятельным, то выставляется «незачет» </a:t>
            </a:r>
            <a:r>
              <a:rPr lang="ru-RU" sz="3400" dirty="0" smtClean="0"/>
              <a:t>за невыполнение </a:t>
            </a:r>
            <a:r>
              <a:rPr lang="ru-RU" sz="3400" dirty="0"/>
              <a:t>требования № 2 и «незачет» за работу в целом (такое сочинение </a:t>
            </a:r>
            <a:r>
              <a:rPr lang="ru-RU" sz="3400" dirty="0" smtClean="0"/>
              <a:t>не проверяется </a:t>
            </a:r>
            <a:r>
              <a:rPr lang="ru-RU" sz="3400" dirty="0"/>
              <a:t>по критериям оценивания).</a:t>
            </a:r>
          </a:p>
          <a:p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Бланки итогового сочинения (изложения) 2019/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573152" cy="623207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460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Итоговое сочинение,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соответствующее </a:t>
            </a:r>
            <a:r>
              <a:rPr lang="ru-RU" b="1" dirty="0">
                <a:solidFill>
                  <a:srgbClr val="7030A0"/>
                </a:solidFill>
              </a:rPr>
              <a:t>установленным требованиям, оценивается по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критериям:</a:t>
            </a:r>
          </a:p>
          <a:p>
            <a:r>
              <a:rPr lang="ru-RU" dirty="0" smtClean="0"/>
              <a:t> </a:t>
            </a:r>
            <a:r>
              <a:rPr lang="ru-RU" dirty="0"/>
              <a:t>«Соответствие теме»;</a:t>
            </a:r>
          </a:p>
          <a:p>
            <a:r>
              <a:rPr lang="ru-RU" dirty="0" smtClean="0"/>
              <a:t>«Аргументация</a:t>
            </a:r>
            <a:r>
              <a:rPr lang="ru-RU" dirty="0"/>
              <a:t>. Привлечение литературного материала»;</a:t>
            </a:r>
          </a:p>
          <a:p>
            <a:r>
              <a:rPr lang="ru-RU" dirty="0" smtClean="0"/>
              <a:t>«Композиция </a:t>
            </a:r>
            <a:r>
              <a:rPr lang="ru-RU" dirty="0"/>
              <a:t>и логика рассуждения»;</a:t>
            </a:r>
          </a:p>
          <a:p>
            <a:r>
              <a:rPr lang="ru-RU" dirty="0" smtClean="0"/>
              <a:t>«Качество </a:t>
            </a:r>
            <a:r>
              <a:rPr lang="ru-RU" dirty="0"/>
              <a:t>письменной речи»;</a:t>
            </a:r>
          </a:p>
          <a:p>
            <a:r>
              <a:rPr lang="ru-RU" dirty="0" smtClean="0"/>
              <a:t>«Грамотность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Критерии № 1 и № 2 </a:t>
            </a:r>
            <a:r>
              <a:rPr lang="ru-RU" dirty="0" smtClean="0"/>
              <a:t>являются </a:t>
            </a:r>
            <a:r>
              <a:rPr lang="ru-RU" dirty="0"/>
              <a:t>основными.</a:t>
            </a:r>
          </a:p>
          <a:p>
            <a:pPr marL="0" indent="0">
              <a:buNone/>
            </a:pPr>
            <a:r>
              <a:rPr lang="ru-RU" dirty="0"/>
              <a:t>Для получения «зачета» за итоговое сочинение необходимо получить «зачет» по</a:t>
            </a:r>
          </a:p>
          <a:p>
            <a:pPr marL="0" indent="0">
              <a:buNone/>
            </a:pPr>
            <a:r>
              <a:rPr lang="ru-RU" dirty="0"/>
              <a:t>критериям № 1 и № 2 (выставление «незачета» по одному из этих критериев</a:t>
            </a:r>
          </a:p>
          <a:p>
            <a:pPr marL="0" indent="0">
              <a:buNone/>
            </a:pPr>
            <a:r>
              <a:rPr lang="ru-RU" dirty="0"/>
              <a:t>автоматически ведет к «незачету» за работу в целом), а также дополнительно «зачет» по</a:t>
            </a:r>
          </a:p>
          <a:p>
            <a:pPr marL="0" indent="0">
              <a:buNone/>
            </a:pPr>
            <a:r>
              <a:rPr lang="ru-RU" dirty="0"/>
              <a:t>одному из других критериев.</a:t>
            </a:r>
          </a:p>
          <a:p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264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КРИТЕРИЙ №1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>
                <a:solidFill>
                  <a:srgbClr val="7030A0"/>
                </a:solidFill>
              </a:rPr>
              <a:t>СООТВЕТСТВИЕ ТЕМЕ»</a:t>
            </a:r>
            <a:r>
              <a:rPr lang="ru-RU" dirty="0">
                <a:solidFill>
                  <a:srgbClr val="7030A0"/>
                </a:solidFill>
              </a:rPr>
              <a:t>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3000" i="1" dirty="0"/>
              <a:t>Данный критерий нацеливает на проверку содержания сочинения. </a:t>
            </a:r>
            <a:br>
              <a:rPr lang="ru-RU" sz="3000" i="1" dirty="0"/>
            </a:br>
            <a:r>
              <a:rPr lang="ru-RU" sz="3000" i="1" dirty="0"/>
              <a:t>Участник должен рассуждать на предложенную тему, выбрав путь её раскрытия (например, отвечает на вопрос, поставленный в теме, или размышляет над предложенной проблемой и т.п.).</a:t>
            </a:r>
            <a:r>
              <a:rPr lang="ru-RU" sz="3000" dirty="0"/>
              <a:t> </a:t>
            </a:r>
            <a:br>
              <a:rPr lang="ru-RU" sz="3000" dirty="0"/>
            </a:br>
            <a:r>
              <a:rPr lang="ru-RU" dirty="0"/>
              <a:t>«Незачёт» ставится только в случае, если сочинение не соответствует теме или в нём не прослеживается конкретной цели высказывания, то есть коммуникативного замысла.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332656"/>
            <a:ext cx="8845990" cy="63367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</a:rPr>
              <a:t>КРИТЕРИЙ №</a:t>
            </a:r>
            <a:r>
              <a:rPr lang="ru-RU" sz="9600" b="1" dirty="0" smtClean="0">
                <a:solidFill>
                  <a:srgbClr val="7030A0"/>
                </a:solidFill>
              </a:rPr>
              <a:t>2</a:t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 </a:t>
            </a:r>
            <a:r>
              <a:rPr lang="ru-RU" sz="9600" b="1" dirty="0">
                <a:solidFill>
                  <a:srgbClr val="7030A0"/>
                </a:solidFill>
              </a:rPr>
              <a:t>«АРГУМЕНТАЦИЯ. ПРИВЛЕЧЕНИЕ </a:t>
            </a:r>
            <a:r>
              <a:rPr lang="ru-RU" sz="9600" b="1" dirty="0" smtClean="0">
                <a:solidFill>
                  <a:srgbClr val="7030A0"/>
                </a:solidFill>
              </a:rPr>
              <a:t/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dirty="0" smtClean="0">
                <a:solidFill>
                  <a:srgbClr val="7030A0"/>
                </a:solidFill>
              </a:rPr>
              <a:t>ЛИТЕРАТУРНОГО МАТЕРИАЛА»</a:t>
            </a:r>
            <a:r>
              <a:rPr lang="ru-RU" sz="9600" dirty="0" smtClean="0">
                <a:solidFill>
                  <a:srgbClr val="7030A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ru-RU" sz="10800" i="1" dirty="0" smtClean="0"/>
              <a:t>Данный </a:t>
            </a:r>
            <a:r>
              <a:rPr lang="ru-RU" sz="10800" i="1" dirty="0"/>
              <a:t>критерий нацеливает на проверку умения строить рассуждение, </a:t>
            </a:r>
            <a:r>
              <a:rPr lang="ru-RU" sz="10800" i="1" dirty="0" smtClean="0"/>
              <a:t>доказывать свою </a:t>
            </a:r>
            <a:r>
              <a:rPr lang="ru-RU" sz="10800" i="1" dirty="0"/>
              <a:t>позицию, подкрепляя аргументы примерами из литературного материала. </a:t>
            </a:r>
            <a:r>
              <a:rPr lang="ru-RU" sz="10800" i="1" dirty="0" smtClean="0"/>
              <a:t>Можно привлекать</a:t>
            </a:r>
            <a:r>
              <a:rPr lang="ru-RU" sz="10800" i="1" dirty="0"/>
              <a:t> </a:t>
            </a:r>
            <a:r>
              <a:rPr lang="ru-RU" sz="10800" i="1" dirty="0" smtClean="0"/>
              <a:t>художественные</a:t>
            </a:r>
            <a:r>
              <a:rPr lang="ru-RU" sz="10800" i="1" dirty="0"/>
              <a:t> </a:t>
            </a:r>
            <a:r>
              <a:rPr lang="ru-RU" sz="10800" i="1" dirty="0" smtClean="0"/>
              <a:t>произведения, дневники, мемуары, публицистику, произведения </a:t>
            </a:r>
            <a:r>
              <a:rPr lang="ru-RU" sz="10800" i="1" dirty="0"/>
              <a:t>устного народного творчества (за исключением малых жанров), </a:t>
            </a:r>
            <a:r>
              <a:rPr lang="ru-RU" sz="10800" i="1" dirty="0" smtClean="0"/>
              <a:t>другие источники </a:t>
            </a:r>
            <a:r>
              <a:rPr lang="ru-RU" sz="10800" i="1" dirty="0"/>
              <a:t>отечественной или мировой литературы (достаточно опоры на один текст).</a:t>
            </a:r>
          </a:p>
          <a:p>
            <a:pPr marL="0" indent="0" algn="ctr">
              <a:buNone/>
            </a:pPr>
            <a:r>
              <a:rPr lang="ru-RU" sz="11200" dirty="0" smtClean="0"/>
              <a:t>«Незачёт» ставится при условии, если сочинение написано без привлечения литературного материала или в нём существенно искажено содержание произведения, или литературные произведения лишь упоминаются в работе, не становясь опорой для аргументации. Во всех остальных случаях выставляется «зачёт». </a:t>
            </a:r>
            <a:endParaRPr lang="ru-RU" sz="12800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КРИТЕРИЙ №3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>
                <a:solidFill>
                  <a:srgbClr val="7030A0"/>
                </a:solidFill>
              </a:rPr>
              <a:t>КОМПОЗИЦИЯ И ЛОГИКА РАССУЖДЕНИЯ»</a:t>
            </a:r>
            <a:r>
              <a:rPr lang="ru-RU" dirty="0">
                <a:solidFill>
                  <a:srgbClr val="FF0000"/>
                </a:solidFill>
              </a:rPr>
              <a:t> 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/>
              <a:t>Данный критерий нацеливает на проверку умения логично выстраивать рассуждение на предложенную тему. Участник должен выдерживать соотношение между тезисом и доказательствами.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грубые логические нарушения мешают пониманию смысла сказанного или отсутствует </a:t>
            </a:r>
            <a:r>
              <a:rPr lang="ru-RU" dirty="0" err="1"/>
              <a:t>тезисно</a:t>
            </a:r>
            <a:r>
              <a:rPr lang="ru-RU" dirty="0"/>
              <a:t>-доказательная часть.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9766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7030A0"/>
                </a:solidFill>
              </a:rPr>
              <a:t>КРИТЕРИЙ №4 </a:t>
            </a:r>
            <a:r>
              <a:rPr lang="ru-RU" sz="2600" b="1" dirty="0" smtClean="0">
                <a:solidFill>
                  <a:srgbClr val="7030A0"/>
                </a:solidFill>
              </a:rPr>
              <a:t/>
            </a:r>
            <a:br>
              <a:rPr lang="ru-RU" sz="2600" b="1" dirty="0" smtClean="0">
                <a:solidFill>
                  <a:srgbClr val="7030A0"/>
                </a:solidFill>
              </a:rPr>
            </a:br>
            <a:r>
              <a:rPr lang="ru-RU" sz="2600" b="1" dirty="0" smtClean="0">
                <a:solidFill>
                  <a:srgbClr val="7030A0"/>
                </a:solidFill>
              </a:rPr>
              <a:t>«</a:t>
            </a:r>
            <a:r>
              <a:rPr lang="ru-RU" sz="2600" b="1" dirty="0">
                <a:solidFill>
                  <a:srgbClr val="7030A0"/>
                </a:solidFill>
              </a:rPr>
              <a:t>КАЧЕСТВО ПИСЬМЕННОЙ РЕЧИ»</a:t>
            </a:r>
            <a:r>
              <a:rPr lang="ru-RU" sz="3000" dirty="0">
                <a:solidFill>
                  <a:srgbClr val="FF0000"/>
                </a:solidFill>
              </a:rPr>
              <a:t> </a:t>
            </a:r>
            <a:br>
              <a:rPr lang="ru-RU" sz="3000" dirty="0">
                <a:solidFill>
                  <a:srgbClr val="FF0000"/>
                </a:solidFill>
              </a:rPr>
            </a:br>
            <a:r>
              <a:rPr lang="ru-RU" i="1" dirty="0"/>
              <a:t>Данный критерий нацеливает на проверку речевого оформления текста сочинения. </a:t>
            </a:r>
            <a:br>
              <a:rPr lang="ru-RU" i="1" dirty="0"/>
            </a:br>
            <a:r>
              <a:rPr lang="ru-RU" i="1" dirty="0"/>
              <a:t>Участник должен точно выражать мысли, используя разнообразную лексику и различные грамматические конструкции, при необходимости уместно употреблять термины.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низкое качество речи (в том числе речевые ошибки) существенно затрудняет понимание смысла сочинения.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КРИТЕРИЙ №5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«</a:t>
            </a:r>
            <a:r>
              <a:rPr lang="ru-RU" sz="2800" b="1" dirty="0">
                <a:solidFill>
                  <a:srgbClr val="7030A0"/>
                </a:solidFill>
              </a:rPr>
              <a:t>ГРАМОТНОСТЬ»</a:t>
            </a:r>
            <a:r>
              <a:rPr lang="ru-RU" sz="2800" dirty="0">
                <a:solidFill>
                  <a:srgbClr val="7030A0"/>
                </a:solidFill>
              </a:rPr>
              <a:t> 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i="1" dirty="0" smtClean="0"/>
              <a:t>Данный </a:t>
            </a:r>
            <a:r>
              <a:rPr lang="ru-RU" i="1" dirty="0"/>
              <a:t>критерий позволяет оценить грамотность выпускника.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на 100 слов приходится в сумме более пяти ошибок: грамматических, орфографических, пунктуационных.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4.infourok.ru/uploads/ex/089d/0004c38c-04e1801f/hello_html_m47255e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20162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7030A0"/>
                </a:solidFill>
              </a:rPr>
              <a:t>Итоговое </a:t>
            </a:r>
            <a:r>
              <a:rPr lang="ru-RU" b="1" dirty="0">
                <a:solidFill>
                  <a:srgbClr val="7030A0"/>
                </a:solidFill>
              </a:rPr>
              <a:t>сочинение оценивается зачётом, если:</a:t>
            </a:r>
            <a:r>
              <a:rPr lang="ru-RU" dirty="0">
                <a:solidFill>
                  <a:srgbClr val="7030A0"/>
                </a:solidFill>
              </a:rPr>
              <a:t> 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/>
              <a:t>получен </a:t>
            </a:r>
            <a:r>
              <a:rPr lang="ru-RU" dirty="0"/>
              <a:t>«зачёт» по </a:t>
            </a:r>
            <a:r>
              <a:rPr lang="ru-RU" dirty="0" smtClean="0"/>
              <a:t>критерию </a:t>
            </a:r>
            <a:r>
              <a:rPr lang="ru-RU" dirty="0"/>
              <a:t>№1. </a:t>
            </a:r>
            <a:br>
              <a:rPr lang="ru-RU" dirty="0"/>
            </a:br>
            <a:r>
              <a:rPr lang="ru-RU" dirty="0" smtClean="0"/>
              <a:t>получен </a:t>
            </a:r>
            <a:r>
              <a:rPr lang="ru-RU" dirty="0"/>
              <a:t>«зачёт» по </a:t>
            </a:r>
            <a:r>
              <a:rPr lang="ru-RU" dirty="0" smtClean="0"/>
              <a:t>критерию </a:t>
            </a:r>
            <a:r>
              <a:rPr lang="ru-RU" dirty="0"/>
              <a:t>№2. </a:t>
            </a:r>
            <a:br>
              <a:rPr lang="ru-RU" dirty="0"/>
            </a:br>
            <a:r>
              <a:rPr lang="ru-RU" dirty="0" smtClean="0"/>
              <a:t>получен </a:t>
            </a:r>
            <a:r>
              <a:rPr lang="ru-RU" dirty="0"/>
              <a:t>«зачёт» по одному из </a:t>
            </a:r>
            <a:r>
              <a:rPr lang="ru-RU" dirty="0" smtClean="0"/>
              <a:t>критериев </a:t>
            </a:r>
            <a:r>
              <a:rPr lang="ru-RU" dirty="0"/>
              <a:t>№3-5. </a:t>
            </a:r>
            <a:br>
              <a:rPr lang="ru-RU" dirty="0"/>
            </a:br>
            <a:r>
              <a:rPr lang="ru-RU" dirty="0" smtClean="0"/>
              <a:t>в сочинении </a:t>
            </a:r>
            <a:r>
              <a:rPr lang="ru-RU" dirty="0"/>
              <a:t>не менее 250 слов. </a:t>
            </a:r>
            <a:br>
              <a:rPr lang="ru-RU" dirty="0"/>
            </a:br>
            <a:r>
              <a:rPr lang="ru-RU" dirty="0" smtClean="0"/>
              <a:t>сочинение </a:t>
            </a:r>
            <a:r>
              <a:rPr lang="ru-RU" dirty="0"/>
              <a:t>не списано. </a:t>
            </a:r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900" b="1" dirty="0">
                <a:solidFill>
                  <a:srgbClr val="7030A0"/>
                </a:solidFill>
                <a:latin typeface="+mn-lt"/>
              </a:rPr>
              <a:t>На итоговом сочинение необходимо иметь:</a:t>
            </a:r>
            <a:r>
              <a:rPr lang="ru-RU" sz="4900" dirty="0">
                <a:solidFill>
                  <a:srgbClr val="7030A0"/>
                </a:solidFill>
                <a:latin typeface="+mn-lt"/>
              </a:rPr>
              <a:t> </a:t>
            </a:r>
            <a:r>
              <a:rPr lang="ru-RU" sz="49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900" dirty="0" smtClean="0">
                <a:solidFill>
                  <a:srgbClr val="7030A0"/>
                </a:solidFill>
                <a:latin typeface="+mn-lt"/>
              </a:rPr>
            </a:br>
            <a:r>
              <a:rPr lang="ru-RU" sz="49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4900" dirty="0">
                <a:solidFill>
                  <a:srgbClr val="7030A0"/>
                </a:solidFill>
                <a:latin typeface="+mn-lt"/>
              </a:rPr>
            </a:br>
            <a:endParaRPr lang="ru-RU" sz="49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88843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3600" dirty="0" err="1" smtClean="0"/>
              <a:t>гелевую</a:t>
            </a:r>
            <a:r>
              <a:rPr lang="ru-RU" sz="3600" dirty="0" smtClean="0"/>
              <a:t> </a:t>
            </a:r>
            <a:r>
              <a:rPr lang="ru-RU" sz="3600" dirty="0"/>
              <a:t>ручку черного </a:t>
            </a:r>
            <a:r>
              <a:rPr lang="ru-RU" sz="3600" dirty="0" smtClean="0"/>
              <a:t>цвета;</a:t>
            </a:r>
            <a:endParaRPr lang="ru-RU" sz="3600" dirty="0"/>
          </a:p>
          <a:p>
            <a:pPr>
              <a:lnSpc>
                <a:spcPct val="150000"/>
              </a:lnSpc>
            </a:pPr>
            <a:r>
              <a:rPr lang="ru-RU" sz="3600" dirty="0"/>
              <a:t>документ удостоверяющий личность (паспорт</a:t>
            </a:r>
            <a:r>
              <a:rPr lang="ru-RU" sz="3600" dirty="0" smtClean="0"/>
              <a:t>).</a:t>
            </a:r>
            <a:endParaRPr lang="ru-RU" sz="3600" dirty="0"/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3255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Во время итогового </a:t>
            </a:r>
            <a:br>
              <a:rPr lang="ru-RU" sz="36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сочинения запрещается:</a:t>
            </a:r>
            <a:r>
              <a:rPr lang="ru-RU" sz="4900" dirty="0">
                <a:solidFill>
                  <a:srgbClr val="FF0000"/>
                </a:solidFill>
                <a:latin typeface="+mn-lt"/>
              </a:rPr>
              <a:t> </a:t>
            </a:r>
            <a:br>
              <a:rPr lang="ru-RU" sz="4900" dirty="0">
                <a:solidFill>
                  <a:srgbClr val="FF0000"/>
                </a:solidFill>
                <a:latin typeface="+mn-lt"/>
              </a:rPr>
            </a:br>
            <a:endParaRPr lang="ru-RU" sz="49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иметь при себе средства связи;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письменные заметки и иные средства хранения и передачи информации;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справочные материалы;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 smtClean="0"/>
              <a:t>пользоваться текстами литературного материала;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собственными орфографическими и толковыми словарями;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пересаживаться с места на место;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ходить по аудитории, разговаривать с участниками сочинения.</a:t>
            </a:r>
            <a:endParaRPr lang="ru-RU" sz="2000" dirty="0"/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+mn-lt"/>
              </a:rPr>
              <a:t>Итоговое сочинение 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  </a:t>
            </a: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как </a:t>
            </a:r>
            <a:r>
              <a:rPr lang="ru-RU" sz="3200" b="1" dirty="0">
                <a:solidFill>
                  <a:srgbClr val="7030A0"/>
                </a:solidFill>
                <a:latin typeface="+mn-lt"/>
              </a:rPr>
              <a:t>условие допуска к ГИА-11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Итоговое сочинение </a:t>
            </a:r>
            <a:r>
              <a:rPr lang="ru-RU" dirty="0" smtClean="0"/>
              <a:t> </a:t>
            </a:r>
            <a:r>
              <a:rPr lang="ru-RU" dirty="0"/>
              <a:t>проводится для обучающихся 11 классов и является условием допуска к государственной итоговой аттестации по образовательным программам среднего общего образования (ГИА-11).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Итоговое сочинение в случае представления его при приеме на обучение по программам </a:t>
            </a:r>
            <a:r>
              <a:rPr lang="ru-RU" dirty="0" err="1"/>
              <a:t>бакалавриата</a:t>
            </a:r>
            <a:r>
              <a:rPr lang="ru-RU" dirty="0"/>
              <a:t> и программам </a:t>
            </a:r>
            <a:r>
              <a:rPr lang="ru-RU" dirty="0" err="1"/>
              <a:t>специалитета</a:t>
            </a:r>
            <a:r>
              <a:rPr lang="ru-RU" dirty="0"/>
              <a:t> действительно четыре года, следующих за годом написания такого сочинения. </a:t>
            </a:r>
          </a:p>
        </p:txBody>
      </p:sp>
    </p:spTree>
    <p:extLst>
      <p:ext uri="{BB962C8B-B14F-4D97-AF65-F5344CB8AC3E}">
        <p14:creationId xmlns:p14="http://schemas.microsoft.com/office/powerpoint/2010/main" val="2413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900" b="1" dirty="0">
                <a:solidFill>
                  <a:srgbClr val="7030A0"/>
                </a:solidFill>
                <a:latin typeface="+mn-lt"/>
              </a:rPr>
              <a:t>Итоговое сочинение проводится:</a:t>
            </a:r>
            <a:r>
              <a:rPr lang="ru-RU" sz="49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4900" dirty="0">
                <a:solidFill>
                  <a:srgbClr val="FF0000"/>
                </a:solidFill>
                <a:latin typeface="+mn-lt"/>
              </a:rPr>
            </a:br>
            <a:endParaRPr lang="ru-RU" sz="49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dirty="0"/>
          </a:p>
          <a:p>
            <a:pPr marL="0" indent="0">
              <a:lnSpc>
                <a:spcPct val="150000"/>
              </a:lnSpc>
              <a:buNone/>
            </a:pPr>
            <a:endParaRPr lang="ru-RU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/>
              <a:t>7</a:t>
            </a:r>
            <a:r>
              <a:rPr lang="ru-RU" sz="5400" b="1" dirty="0" smtClean="0"/>
              <a:t> </a:t>
            </a:r>
            <a:r>
              <a:rPr lang="ru-RU" sz="5400" b="1" dirty="0" smtClean="0"/>
              <a:t>декабря </a:t>
            </a:r>
            <a:r>
              <a:rPr lang="ru-RU" sz="5400" b="1" dirty="0" smtClean="0"/>
              <a:t>2022 </a:t>
            </a:r>
            <a:r>
              <a:rPr lang="ru-RU" sz="5400" b="1" dirty="0"/>
              <a:t>года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/>
              <a:t>в 10.00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/>
              <a:t>в МОУ СОШ №22</a:t>
            </a:r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+mn-lt"/>
              </a:rPr>
              <a:t>Повторный допуск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Получившие «незачет»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Не явившиеся </a:t>
            </a:r>
            <a:r>
              <a:rPr lang="ru-RU" dirty="0" smtClean="0"/>
              <a:t>на экзамен по </a:t>
            </a:r>
            <a:r>
              <a:rPr lang="ru-RU" dirty="0"/>
              <a:t>уважительной причине, </a:t>
            </a:r>
            <a:r>
              <a:rPr lang="ru-RU" dirty="0" smtClean="0"/>
              <a:t>подтвержденной </a:t>
            </a:r>
            <a:r>
              <a:rPr lang="ru-RU" dirty="0"/>
              <a:t>документально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Не завершившие  </a:t>
            </a:r>
            <a:r>
              <a:rPr lang="ru-RU" dirty="0" smtClean="0"/>
              <a:t>экзамен по </a:t>
            </a:r>
            <a:r>
              <a:rPr lang="ru-RU" dirty="0"/>
              <a:t>уважительным </a:t>
            </a:r>
            <a:r>
              <a:rPr lang="ru-RU" dirty="0" smtClean="0"/>
              <a:t>причинам, подтвержденной </a:t>
            </a:r>
            <a:r>
              <a:rPr lang="ru-RU" dirty="0"/>
              <a:t>документально </a:t>
            </a:r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5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7030A0"/>
                </a:solidFill>
                <a:latin typeface="+mn-lt"/>
              </a:rPr>
              <a:t>Повторный допуск </a:t>
            </a:r>
            <a:r>
              <a:rPr lang="ru-RU" sz="49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4900" dirty="0">
                <a:solidFill>
                  <a:srgbClr val="7030A0"/>
                </a:solidFill>
                <a:latin typeface="+mn-lt"/>
              </a:rPr>
            </a:br>
            <a:endParaRPr lang="ru-RU" sz="49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 smtClean="0"/>
              <a:t>02 </a:t>
            </a:r>
            <a:r>
              <a:rPr lang="ru-RU" sz="5400" b="1" dirty="0" smtClean="0"/>
              <a:t>февраля </a:t>
            </a:r>
            <a:r>
              <a:rPr lang="ru-RU" sz="5400" b="1" dirty="0" smtClean="0"/>
              <a:t>2023 </a:t>
            </a:r>
            <a:r>
              <a:rPr lang="ru-RU" sz="5400" b="1" dirty="0" smtClean="0"/>
              <a:t>года  </a:t>
            </a:r>
            <a:endParaRPr lang="ru-RU" sz="54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b="1" dirty="0" smtClean="0"/>
              <a:t>04 мая </a:t>
            </a:r>
            <a:r>
              <a:rPr lang="ru-RU" sz="5400" b="1" dirty="0" smtClean="0"/>
              <a:t>2023 </a:t>
            </a:r>
            <a:r>
              <a:rPr lang="ru-RU" sz="5400" b="1" dirty="0" smtClean="0"/>
              <a:t>года</a:t>
            </a:r>
            <a:endParaRPr lang="ru-RU" sz="5400" b="1" dirty="0"/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0997" y="2233037"/>
            <a:ext cx="727782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Желаю Вам и Вашим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детям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удачи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 подготовке к ИС ,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 также 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 самом экзамене!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862084">
            <a:off x="480757" y="980372"/>
            <a:ext cx="4839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научиться писать,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надо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писать.</a:t>
            </a:r>
          </a:p>
          <a:p>
            <a:pPr algn="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Рэй Брэдбери</a:t>
            </a:r>
          </a:p>
        </p:txBody>
      </p:sp>
    </p:spTree>
    <p:extLst>
      <p:ext uri="{BB962C8B-B14F-4D97-AF65-F5344CB8AC3E}">
        <p14:creationId xmlns:p14="http://schemas.microsoft.com/office/powerpoint/2010/main" val="303755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3455" y="1124744"/>
            <a:ext cx="8087009" cy="43652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>
                <a:latin typeface="Monotype Corsiva" panose="03010101010201010101" pitchFamily="66" charset="0"/>
              </a:rPr>
              <a:t>   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сочинение, с одной стороны, нацелено на проверку общих речевых компетенций обучающегося, выявление уровня его речевой культуры, оценку умения рассуждать по избранной теме, аргументировать свою позицию. С другой стороны, оно содержит требование построения аргументации с обязательным привлечением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примераов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литературного материала. </a:t>
            </a:r>
          </a:p>
        </p:txBody>
      </p:sp>
    </p:spTree>
    <p:extLst>
      <p:ext uri="{BB962C8B-B14F-4D97-AF65-F5344CB8AC3E}">
        <p14:creationId xmlns:p14="http://schemas.microsoft.com/office/powerpoint/2010/main" val="12170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87" y="301752"/>
            <a:ext cx="6888937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ИЗМЕНИЛОСЬ?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ФИПИ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687" y="1627315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/>
              <a:t>К</a:t>
            </a:r>
            <a:r>
              <a:rPr lang="ru-RU" dirty="0" smtClean="0"/>
              <a:t>омплекты </a:t>
            </a:r>
            <a:r>
              <a:rPr lang="ru-RU" dirty="0"/>
              <a:t>тем итогового сочинения с 2022/23  учебного  года  формируются  </a:t>
            </a:r>
            <a:r>
              <a:rPr lang="ru-RU" dirty="0" smtClean="0"/>
              <a:t>из закрытого  </a:t>
            </a:r>
            <a:r>
              <a:rPr lang="ru-RU" dirty="0"/>
              <a:t>банк  тем  итогового  сочинения.  Он  включает  </a:t>
            </a:r>
            <a:r>
              <a:rPr lang="ru-RU" b="1" dirty="0"/>
              <a:t>более  полутора  тысяч  </a:t>
            </a:r>
            <a:r>
              <a:rPr lang="ru-RU" dirty="0" smtClean="0"/>
              <a:t>тем сочинений </a:t>
            </a:r>
            <a:r>
              <a:rPr lang="ru-RU" dirty="0"/>
              <a:t>прошлых лет</a:t>
            </a:r>
            <a:r>
              <a:rPr lang="ru-RU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Выделено три раздела </a:t>
            </a:r>
            <a:r>
              <a:rPr lang="ru-RU" dirty="0"/>
              <a:t>и </a:t>
            </a:r>
            <a:r>
              <a:rPr lang="ru-RU" dirty="0" smtClean="0"/>
              <a:t>несколько подразделов: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в жизни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Семья, общество, Отечество в жизни человека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культура в жизни человека</a:t>
            </a:r>
          </a:p>
          <a:p>
            <a:pPr marL="514350" indent="-51435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73" y="538130"/>
            <a:ext cx="7889584" cy="89620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Духовно-нравственные ориентиры в жизни человека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1017455" y="5279412"/>
            <a:ext cx="5105400" cy="555625"/>
            <a:chOff x="1248" y="1440"/>
            <a:chExt cx="3216" cy="350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1.</a:t>
              </a:r>
              <a:r>
                <a:rPr lang="en-US" sz="2400" b="1" dirty="0" smtClean="0"/>
                <a:t>4</a:t>
              </a:r>
              <a:endParaRPr lang="en-US" sz="2400" b="1" dirty="0"/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935760" y="1582358"/>
            <a:ext cx="7924154" cy="954088"/>
            <a:chOff x="1250" y="1824"/>
            <a:chExt cx="3214" cy="601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24" y="2065"/>
              <a:ext cx="320" cy="26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608" y="1824"/>
              <a:ext cx="2687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Внутренний мир человека и 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его 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личностные качества</a:t>
              </a:r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1</a:t>
              </a:r>
              <a:r>
                <a:rPr lang="ru-RU" sz="2400" b="1" dirty="0" smtClean="0"/>
                <a:t>.1</a:t>
              </a:r>
              <a:endParaRPr lang="en-US" sz="2400" b="1" dirty="0"/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912424" y="2917550"/>
            <a:ext cx="5105400" cy="590550"/>
            <a:chOff x="1248" y="2618"/>
            <a:chExt cx="3216" cy="372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18"/>
              <a:ext cx="5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1.</a:t>
              </a:r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960948" y="4377145"/>
            <a:ext cx="5105400" cy="555625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1.</a:t>
              </a:r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521691" y="2590375"/>
            <a:ext cx="6853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человека к другому человеку (окружению), нравственные идеалы и выбор между добром и злом.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6271" y="4384925"/>
            <a:ext cx="5594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человеком самого себя.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6271" y="5333578"/>
            <a:ext cx="6039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человека и ее ограничения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46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460" y="260648"/>
            <a:ext cx="8709660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Литературные    аргументы   к   1   разделу: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ru-RU" sz="2400" b="1" i="1" dirty="0"/>
              <a:t>«Преступление и наказание» Ф. М. Достоевский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«Евгений Онегин» А. С. Пушкин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«Моцарт и Сальери» А. С. Пушкин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«Голодные игры» С. Коллинз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«Повелитель мух» У. </a:t>
            </a:r>
            <a:r>
              <a:rPr lang="ru-RU" sz="2400" b="1" i="1" dirty="0" err="1"/>
              <a:t>Голдинг</a:t>
            </a:r>
            <a:r>
              <a:rPr lang="ru-RU" sz="2400" b="1" i="1" dirty="0"/>
              <a:t> 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«Старуха </a:t>
            </a:r>
            <a:r>
              <a:rPr lang="ru-RU" sz="2400" b="1" i="1" dirty="0" err="1"/>
              <a:t>Изергиль</a:t>
            </a:r>
            <a:r>
              <a:rPr lang="ru-RU" sz="2400" b="1" i="1" dirty="0"/>
              <a:t>» М. Горький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«451 по Фаренгейту» Р. </a:t>
            </a:r>
            <a:r>
              <a:rPr lang="ru-RU" sz="2400" b="1" i="1" dirty="0" err="1"/>
              <a:t>Брэдбери</a:t>
            </a:r>
            <a:endParaRPr lang="ru-RU" sz="2400" b="1" i="1" dirty="0"/>
          </a:p>
          <a:p>
            <a:pPr>
              <a:lnSpc>
                <a:spcPct val="100000"/>
              </a:lnSpc>
            </a:pPr>
            <a:r>
              <a:rPr lang="ru-RU" sz="2400" b="1" i="1" dirty="0"/>
              <a:t>«Евгений Онегин» А. С. Пушкин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«Зеленая лампа» А. Грин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«Мастер и Маргарита» М. А. Булгаков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«Граф Монте-Кристо» А. Дюма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«Черный человек» С. Есенин</a:t>
            </a:r>
          </a:p>
          <a:p>
            <a:pPr>
              <a:lnSpc>
                <a:spcPct val="100000"/>
              </a:lnSpc>
            </a:pPr>
            <a:r>
              <a:rPr lang="ru-RU" sz="2400" b="1" i="1" dirty="0"/>
              <a:t>«Гранатовый браслет» А. И. Куприн</a:t>
            </a:r>
            <a:endParaRPr lang="ru-RU" sz="2400" b="1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37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673" y="538130"/>
            <a:ext cx="7889584" cy="89620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Семья, общество, Отечество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человека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920588" y="2365365"/>
            <a:ext cx="7574497" cy="650875"/>
            <a:chOff x="1250" y="1970"/>
            <a:chExt cx="3214" cy="41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24" y="2065"/>
              <a:ext cx="320" cy="26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680" y="1970"/>
              <a:ext cx="26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2.1</a:t>
              </a:r>
              <a:endParaRPr lang="en-US" sz="2400" b="1" dirty="0"/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955602" y="3550096"/>
            <a:ext cx="5105400" cy="590550"/>
            <a:chOff x="1248" y="2618"/>
            <a:chExt cx="3216" cy="372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18"/>
              <a:ext cx="5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2.</a:t>
              </a:r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044168" y="4756791"/>
            <a:ext cx="5105400" cy="555625"/>
            <a:chOff x="1248" y="3230"/>
            <a:chExt cx="3216" cy="350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/>
                <a:t>2</a:t>
              </a:r>
              <a:r>
                <a:rPr lang="ru-RU" sz="2400" b="1" dirty="0" smtClean="0"/>
                <a:t>.</a:t>
              </a:r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809271" y="2022376"/>
            <a:ext cx="53983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Семья, род;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и традиции.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25994" y="3474630"/>
            <a:ext cx="3545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9271" y="4433999"/>
            <a:ext cx="68552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Родина, государство,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6999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602" y="1154430"/>
            <a:ext cx="7462577" cy="454085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Литературные    аргументы   ко   2   разделу: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821" y="2132856"/>
            <a:ext cx="8461709" cy="3867894"/>
          </a:xfrm>
        </p:spPr>
        <p:txBody>
          <a:bodyPr/>
          <a:lstStyle/>
          <a:p>
            <a:r>
              <a:rPr lang="ru-RU" sz="2400" b="1" i="1" dirty="0"/>
              <a:t>«Война и мир» Л. Н. Толстой </a:t>
            </a:r>
          </a:p>
          <a:p>
            <a:r>
              <a:rPr lang="ru-RU" sz="2400" b="1" i="1" dirty="0"/>
              <a:t>«Анна Каренина» Л. Н. Толстой</a:t>
            </a:r>
          </a:p>
          <a:p>
            <a:r>
              <a:rPr lang="ru-RU" sz="2400" b="1" i="1" dirty="0"/>
              <a:t>«Над пропастью во ржи» Дж. Сэлинджер</a:t>
            </a:r>
          </a:p>
          <a:p>
            <a:r>
              <a:rPr lang="ru-RU" sz="2400" b="1" i="1" dirty="0"/>
              <a:t>«Герой нашего времени» М. Лермонтов</a:t>
            </a:r>
          </a:p>
          <a:p>
            <a:r>
              <a:rPr lang="ru-RU" sz="2400" b="1" i="1" dirty="0"/>
              <a:t>«Горе от ума» А. С. Грибоедов</a:t>
            </a:r>
          </a:p>
          <a:p>
            <a:r>
              <a:rPr lang="ru-RU" sz="2400" b="1" i="1" dirty="0"/>
              <a:t>«Тарас Бульба» Н. В. Гоголь</a:t>
            </a:r>
          </a:p>
          <a:p>
            <a:r>
              <a:rPr lang="ru-RU" sz="2400" b="1" i="1" dirty="0"/>
              <a:t>«Капитанская дочка» А.Пушкин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337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969</Words>
  <Application>Microsoft Office PowerPoint</Application>
  <PresentationFormat>Экран (4:3)</PresentationFormat>
  <Paragraphs>180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Monotype Corsiva</vt:lpstr>
      <vt:lpstr>Times New Roman</vt:lpstr>
      <vt:lpstr>Тема Office</vt:lpstr>
      <vt:lpstr>              (2022-2023 учебный год)</vt:lpstr>
      <vt:lpstr>Презентация PowerPoint</vt:lpstr>
      <vt:lpstr>Итоговое сочинение    как условие допуска к ГИА-11 </vt:lpstr>
      <vt:lpstr>Презентация PowerPoint</vt:lpstr>
      <vt:lpstr>ЧТО ИЗМЕНИЛОСЬ?  Ответы на сайте ФИПИ</vt:lpstr>
      <vt:lpstr>РАЗДЕЛ 1 Духовно-нравственные ориентиры в жизни человека</vt:lpstr>
      <vt:lpstr>Презентация PowerPoint</vt:lpstr>
      <vt:lpstr>РАЗДЕЛ 2 Семья, общество, Отечество  в жизни человека</vt:lpstr>
      <vt:lpstr>Литературные    аргументы   ко   2   разделу: </vt:lpstr>
      <vt:lpstr>РАЗДЕЛ 3 Природа и культура в жизни человека</vt:lpstr>
      <vt:lpstr>Литературные    аргументы   к   3  разделу: </vt:lpstr>
      <vt:lpstr>Презентация PowerPoint</vt:lpstr>
      <vt:lpstr>Комплект тем (ФИПИ: образец)</vt:lpstr>
      <vt:lpstr>Презентация PowerPoint</vt:lpstr>
      <vt:lpstr>Презентация PowerPoint</vt:lpstr>
      <vt:lpstr>Презентация PowerPoint</vt:lpstr>
      <vt:lpstr>Презентация PowerPoint</vt:lpstr>
      <vt:lpstr> Критерии оценивания  итогового сочинения </vt:lpstr>
      <vt:lpstr>Критерии оценивания  итогового сочинения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На итоговом сочинение необходимо иметь:   </vt:lpstr>
      <vt:lpstr>  Во время итогового  сочинения запрещается:  </vt:lpstr>
      <vt:lpstr>  Итоговое сочинение проводится: </vt:lpstr>
      <vt:lpstr>Повторный допуск </vt:lpstr>
      <vt:lpstr>  Повторный допуск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50</cp:revision>
  <cp:lastPrinted>2021-03-03T07:42:21Z</cp:lastPrinted>
  <dcterms:created xsi:type="dcterms:W3CDTF">2018-08-02T20:10:57Z</dcterms:created>
  <dcterms:modified xsi:type="dcterms:W3CDTF">2022-11-07T12:15:13Z</dcterms:modified>
</cp:coreProperties>
</file>