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4" r:id="rId4"/>
    <p:sldId id="281" r:id="rId5"/>
    <p:sldId id="258" r:id="rId6"/>
    <p:sldId id="260" r:id="rId7"/>
    <p:sldId id="261" r:id="rId8"/>
    <p:sldId id="262" r:id="rId9"/>
    <p:sldId id="264" r:id="rId10"/>
    <p:sldId id="259" r:id="rId11"/>
    <p:sldId id="280" r:id="rId12"/>
    <p:sldId id="275" r:id="rId13"/>
    <p:sldId id="267" r:id="rId14"/>
    <p:sldId id="268" r:id="rId15"/>
    <p:sldId id="270" r:id="rId16"/>
    <p:sldId id="273" r:id="rId17"/>
    <p:sldId id="276" r:id="rId18"/>
    <p:sldId id="277" r:id="rId19"/>
    <p:sldId id="278" r:id="rId20"/>
    <p:sldId id="265" r:id="rId21"/>
    <p:sldId id="279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3212B7E-4F06-45C7-AD99-8C744662B587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7588DF8-50C6-4C60-89F9-19128ECED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7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A8E3A1-C603-411F-A6ED-649ED3D4E6E3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3E553-1599-4BF1-ADE8-673F134D2422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Мониторинг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образовательных достижений </a:t>
            </a:r>
            <a:r>
              <a:rPr lang="ru-RU" b="1" dirty="0">
                <a:solidFill>
                  <a:srgbClr val="002060"/>
                </a:solidFill>
              </a:rPr>
              <a:t>обучающихся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 четверть 2022-2023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229600" cy="93610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Отличники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506970"/>
              </p:ext>
            </p:extLst>
          </p:nvPr>
        </p:nvGraphicFramePr>
        <p:xfrm>
          <a:off x="112621" y="692696"/>
          <a:ext cx="9022973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958"/>
                <a:gridCol w="703836"/>
                <a:gridCol w="3396609"/>
                <a:gridCol w="563831"/>
                <a:gridCol w="3783739"/>
              </a:tblGrid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ФИО     1 четверть 2022-2023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уч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год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итогам 2021-2022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2а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Дьячков</a:t>
                      </a:r>
                      <a:r>
                        <a:rPr lang="ru-RU" sz="2000" b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Г., Яковлева В.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2б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Волкодав М., </a:t>
                      </a:r>
                      <a:r>
                        <a:rPr lang="ru-RU" sz="20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Ледовский</a:t>
                      </a: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3а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Иванов М., Иванов Я., Павлов  А., Чернов М.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Иванов М., Иванов Я., Павлов А., Чернов 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3б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Томилов 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Донченко И., </a:t>
                      </a:r>
                      <a:r>
                        <a:rPr lang="ru-RU" sz="20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ЗавьяловаА</a:t>
                      </a: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2000" b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Ларенкова</a:t>
                      </a:r>
                      <a:r>
                        <a:rPr lang="ru-RU" sz="2000" b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Д., Маркова В., Сучкова М.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Донченко И., Завьялова  А.,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Ларенкова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Д,</a:t>
                      </a:r>
                      <a:r>
                        <a:rPr lang="ru-RU" sz="20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Маркова В., Симонова А., Сучкова М., Киселев  М.</a:t>
                      </a:r>
                      <a:endParaRPr lang="ru-RU" sz="20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Олейник А.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Бастаева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В., Емельянов М.,</a:t>
                      </a:r>
                      <a:r>
                        <a:rPr lang="ru-RU" sz="20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Олейник А.</a:t>
                      </a:r>
                      <a:endParaRPr lang="ru-RU" sz="20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Левченко О.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Кучик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А., Левченко 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286576"/>
              </p:ext>
            </p:extLst>
          </p:nvPr>
        </p:nvGraphicFramePr>
        <p:xfrm>
          <a:off x="124855" y="260648"/>
          <a:ext cx="8839634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275"/>
                <a:gridCol w="689535"/>
                <a:gridCol w="3266343"/>
                <a:gridCol w="613624"/>
                <a:gridCol w="3706857"/>
              </a:tblGrid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ФИО    2022-2023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уч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итогам 2021-2022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5а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Увайдуллаев</a:t>
                      </a: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В., Юнусова М.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5б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Орлова А.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6а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Олейник Н.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Громилина</a:t>
                      </a: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Е., Мироедов А., Олейник Н., Цыганова 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6б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Брыскин</a:t>
                      </a: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Е.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Брыскин</a:t>
                      </a: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Е., </a:t>
                      </a:r>
                      <a:r>
                        <a:rPr lang="ru-RU" sz="18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Бурлова</a:t>
                      </a: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А., Кузнецова Е., Суханова А., </a:t>
                      </a:r>
                      <a:r>
                        <a:rPr lang="ru-RU" sz="18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Шилин</a:t>
                      </a: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7а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Бессонова Е.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Бессонова 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7б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Веселова П., Панин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Воробьев В., Воробьев 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8б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Завьялова А.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Блохина М., Завьялова А., </a:t>
                      </a:r>
                      <a:r>
                        <a:rPr lang="ru-RU" sz="18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Рыскина</a:t>
                      </a: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8в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9а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Орлова С.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Орлова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9б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аттестация по полугодиям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аттестация по полугодиям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четверть 2022-2023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750658"/>
              </p:ext>
            </p:extLst>
          </p:nvPr>
        </p:nvGraphicFramePr>
        <p:xfrm>
          <a:off x="179512" y="980728"/>
          <a:ext cx="8856983" cy="572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728192"/>
                <a:gridCol w="1656184"/>
                <a:gridCol w="1584176"/>
                <a:gridCol w="1296143"/>
              </a:tblGrid>
              <a:tr h="6465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качества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Степень </a:t>
                      </a:r>
                      <a:r>
                        <a:rPr lang="ru-RU" sz="1600" dirty="0" err="1" smtClean="0"/>
                        <a:t>обученности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успеваемости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0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Фомина С.В.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2а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38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Лобачева С.А.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2б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38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Портнова А.В.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3а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441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Туманова А.М.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3б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Воробьева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Е.В.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0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Фомина С.В.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4б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0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Левченко Н.А.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4в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 школа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5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за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четверть 20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2-2023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34431"/>
              </p:ext>
            </p:extLst>
          </p:nvPr>
        </p:nvGraphicFramePr>
        <p:xfrm>
          <a:off x="179512" y="620688"/>
          <a:ext cx="8856982" cy="4942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1728192"/>
                <a:gridCol w="1584176"/>
                <a:gridCol w="1584176"/>
                <a:gridCol w="1440158"/>
              </a:tblGrid>
              <a:tr h="36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качества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</a:t>
                      </a: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обученности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успеваемости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52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Нилова О.В.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69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Щербакова Е.В.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5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260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Е.М.</a:t>
                      </a:r>
                      <a:endParaRPr lang="ru-RU" sz="17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Мутафакири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М.Б.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Молькова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О.М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Синицына Ж.А.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полугодиям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полугодиям</a:t>
                      </a:r>
                      <a:endParaRPr lang="ru-RU" sz="17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полугодиям</a:t>
                      </a:r>
                      <a:endParaRPr lang="ru-RU" sz="17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Михайлова Л.В.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Панфилова Е.А.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8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четверть 20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2-2023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576158"/>
              </p:ext>
            </p:extLst>
          </p:nvPr>
        </p:nvGraphicFramePr>
        <p:xfrm>
          <a:off x="323528" y="981074"/>
          <a:ext cx="8640960" cy="5634774"/>
        </p:xfrm>
        <a:graphic>
          <a:graphicData uri="http://schemas.openxmlformats.org/drawingml/2006/table">
            <a:tbl>
              <a:tblPr/>
              <a:tblGrid>
                <a:gridCol w="2088232"/>
                <a:gridCol w="2304256"/>
                <a:gridCol w="1512168"/>
                <a:gridCol w="1368152"/>
                <a:gridCol w="1368152"/>
              </a:tblGrid>
              <a:tr h="1000068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ФИО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предмет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Уровень качества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Степень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обученности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успеваемости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502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Астафьева И.В.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6073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0900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Т.П.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0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ин.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Мотова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Е.В.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4407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Михайлова Л.В.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 </a:t>
                      </a:r>
                      <a:endParaRPr lang="ru-RU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4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астрономия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полугодиям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полугодиям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полугодиям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Пестрякова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Ю.А. </a:t>
                      </a:r>
                    </a:p>
                  </a:txBody>
                  <a:tcPr marL="29607" marR="29607" marT="29607" marB="296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 rowSpan="3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Донченко Е.А. </a:t>
                      </a:r>
                    </a:p>
                  </a:txBody>
                  <a:tcPr marL="29607" marR="29607" marT="29607" marB="296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5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5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ОДНКНР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3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четверть 20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2-2023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84438"/>
              </p:ext>
            </p:extLst>
          </p:nvPr>
        </p:nvGraphicFramePr>
        <p:xfrm>
          <a:off x="107503" y="908050"/>
          <a:ext cx="8784977" cy="5444355"/>
        </p:xfrm>
        <a:graphic>
          <a:graphicData uri="http://schemas.openxmlformats.org/drawingml/2006/table">
            <a:tbl>
              <a:tblPr/>
              <a:tblGrid>
                <a:gridCol w="2274682"/>
                <a:gridCol w="2431556"/>
                <a:gridCol w="1568746"/>
                <a:gridCol w="1285857"/>
                <a:gridCol w="1224136"/>
              </a:tblGrid>
              <a:tr h="1148470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ФИО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качества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обученности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успеваемости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9352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Харитонова О.В.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352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Алиева П.Е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2072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Заманова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Б.Х.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ин.яз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11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Федорова Я.А.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9444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Семененко Д.В.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667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Туманова А.Е.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1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четверть 20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2-2023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432651"/>
              </p:ext>
            </p:extLst>
          </p:nvPr>
        </p:nvGraphicFramePr>
        <p:xfrm>
          <a:off x="251520" y="1124744"/>
          <a:ext cx="8784977" cy="5166859"/>
        </p:xfrm>
        <a:graphic>
          <a:graphicData uri="http://schemas.openxmlformats.org/drawingml/2006/table">
            <a:tbl>
              <a:tblPr/>
              <a:tblGrid>
                <a:gridCol w="2456816"/>
                <a:gridCol w="2382367"/>
                <a:gridCol w="1563428"/>
                <a:gridCol w="1302245"/>
                <a:gridCol w="1080121"/>
              </a:tblGrid>
              <a:tr h="53265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качества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3900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Панфилова Е.А.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1917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Клочкова С.Ю.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1917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Козлов Н.А.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6913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Ромашева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К.И.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 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286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Астафьева И.В.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645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Пестрякова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2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79600"/>
              </p:ext>
            </p:extLst>
          </p:nvPr>
        </p:nvGraphicFramePr>
        <p:xfrm>
          <a:off x="395532" y="620684"/>
          <a:ext cx="8424939" cy="6062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015"/>
                <a:gridCol w="730795"/>
                <a:gridCol w="1969582"/>
                <a:gridCol w="1262552"/>
                <a:gridCol w="1262552"/>
                <a:gridCol w="1246709"/>
                <a:gridCol w="1142734"/>
              </a:tblGrid>
              <a:tr h="936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учащихся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классного руководителя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пропущенных дней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en-US" sz="2000" dirty="0">
                          <a:effectLst/>
                        </a:rPr>
                        <a:t>I</a:t>
                      </a:r>
                      <a:r>
                        <a:rPr lang="ru-RU" sz="2000" dirty="0">
                          <a:effectLst/>
                        </a:rPr>
                        <a:t> четверти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по болезни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пропущенных уроков в </a:t>
                      </a:r>
                      <a:r>
                        <a:rPr lang="en-US" sz="2000" dirty="0">
                          <a:effectLst/>
                        </a:rPr>
                        <a:t>I</a:t>
                      </a:r>
                      <a:r>
                        <a:rPr lang="ru-RU" sz="2000" dirty="0">
                          <a:effectLst/>
                        </a:rPr>
                        <a:t> четверти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по болезни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Кравченко О.А.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905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905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1б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Левченко Н.А.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153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153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731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731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2а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Фомина С.В.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424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424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2б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Лобачева С.А.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113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113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510</a:t>
                      </a:r>
                      <a:endParaRPr lang="ru-RU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510</a:t>
                      </a:r>
                      <a:endParaRPr lang="ru-RU" b="0" dirty="0"/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Портнова А.В.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409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409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3б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Туманова А.М.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436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436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+mn-ea"/>
                        </a:rPr>
                        <a:t>4а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Воробьева Е.В.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113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113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507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507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4б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Фомина С.В.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312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312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4в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Левченко Н.А.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345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345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1003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1003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4579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4579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4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 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597056"/>
              </p:ext>
            </p:extLst>
          </p:nvPr>
        </p:nvGraphicFramePr>
        <p:xfrm>
          <a:off x="323528" y="548680"/>
          <a:ext cx="8568954" cy="6230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841"/>
                <a:gridCol w="742913"/>
                <a:gridCol w="2003637"/>
                <a:gridCol w="1283793"/>
                <a:gridCol w="1283793"/>
                <a:gridCol w="1267883"/>
                <a:gridCol w="1162094"/>
              </a:tblGrid>
              <a:tr h="936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учащихся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ФИО классного руководителя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пропущенных дней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ru-RU" sz="1800" dirty="0">
                          <a:effectLst/>
                        </a:rPr>
                        <a:t> четверти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по болезни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пропущенных уроков в </a:t>
                      </a: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ru-RU" sz="1800" dirty="0">
                          <a:effectLst/>
                        </a:rPr>
                        <a:t> четверти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по болезни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Харитонова О.В.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149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149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858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858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Козлов Н.А.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225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225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1178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1178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Удельнова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Е.М.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190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190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1140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1140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Панфилова Е.А.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152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152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907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907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Щербакова Е.В.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604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604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7б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Щербакова Е.В.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767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767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+mn-ea"/>
                        </a:rPr>
                        <a:t>8а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Михайлова Л.В.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714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714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8б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Туманова А.Е.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176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176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1163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1163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Пестрякова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789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789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Донченко Е.А.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134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134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874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874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Головнева</a:t>
                      </a: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О.В.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203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203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1348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1348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1673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1673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10342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10342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 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91030"/>
              </p:ext>
            </p:extLst>
          </p:nvPr>
        </p:nvGraphicFramePr>
        <p:xfrm>
          <a:off x="395536" y="620689"/>
          <a:ext cx="8280918" cy="4868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636"/>
                <a:gridCol w="664462"/>
                <a:gridCol w="1968302"/>
                <a:gridCol w="1152128"/>
                <a:gridCol w="1093657"/>
                <a:gridCol w="1270339"/>
                <a:gridCol w="1164394"/>
              </a:tblGrid>
              <a:tr h="2806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учащихся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классного руководителя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пропущенных дней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en-US" sz="2000" dirty="0">
                          <a:effectLst/>
                        </a:rPr>
                        <a:t>I</a:t>
                      </a:r>
                      <a:r>
                        <a:rPr lang="ru-RU" sz="2000" dirty="0">
                          <a:effectLst/>
                        </a:rPr>
                        <a:t> четверти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по болезни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пропущенных уроков в </a:t>
                      </a:r>
                      <a:r>
                        <a:rPr lang="en-US" sz="2000" dirty="0">
                          <a:effectLst/>
                        </a:rPr>
                        <a:t>I</a:t>
                      </a:r>
                      <a:r>
                        <a:rPr lang="ru-RU" sz="2000" dirty="0">
                          <a:effectLst/>
                        </a:rPr>
                        <a:t> четверти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по болезни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Нилова О.В.</a:t>
                      </a:r>
                      <a:endParaRPr lang="ru-RU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968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968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7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Астафьева И.В.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462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462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939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208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208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1430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1430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-630635" y="27812"/>
            <a:ext cx="98650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0066"/>
                </a:solidFill>
                <a:cs typeface="Times New Roman" pitchFamily="18" charset="0"/>
              </a:rPr>
              <a:t>Количественный состав учащихся в МОУ СОШ №</a:t>
            </a:r>
            <a:r>
              <a:rPr lang="ru-RU" altLang="ru-RU" b="1" dirty="0" smtClean="0">
                <a:solidFill>
                  <a:srgbClr val="000066"/>
                </a:solidFill>
                <a:cs typeface="Times New Roman" pitchFamily="18" charset="0"/>
              </a:rPr>
              <a:t>11</a:t>
            </a:r>
          </a:p>
          <a:p>
            <a:pPr algn="ctr" eaLnBrk="1" hangingPunct="1"/>
            <a:r>
              <a:rPr lang="ru-RU" altLang="ru-RU" b="1" dirty="0" smtClean="0">
                <a:solidFill>
                  <a:srgbClr val="000066"/>
                </a:solidFill>
                <a:cs typeface="Times New Roman" pitchFamily="18" charset="0"/>
              </a:rPr>
              <a:t> в 2022-2023  учебном году</a:t>
            </a:r>
            <a:endParaRPr lang="ru-RU" altLang="ru-RU" b="1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/>
            <a:endParaRPr lang="ru-RU" altLang="ru-RU" b="1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/>
            <a:endParaRPr lang="ru-RU" altLang="ru-RU" dirty="0">
              <a:cs typeface="Times New Roman" pitchFamily="18" charset="0"/>
            </a:endParaRPr>
          </a:p>
        </p:txBody>
      </p:sp>
      <p:graphicFrame>
        <p:nvGraphicFramePr>
          <p:cNvPr id="3512" name="Group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0661"/>
              </p:ext>
            </p:extLst>
          </p:nvPr>
        </p:nvGraphicFramePr>
        <p:xfrm>
          <a:off x="2339752" y="836712"/>
          <a:ext cx="3744416" cy="56807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23774">
                  <a:extLst>
                    <a:ext uri="{9D8B030D-6E8A-4147-A177-3AD203B41FA5}"/>
                  </a:extLst>
                </a:gridCol>
                <a:gridCol w="1410427">
                  <a:extLst>
                    <a:ext uri="{9D8B030D-6E8A-4147-A177-3AD203B41FA5}"/>
                  </a:extLst>
                </a:gridCol>
                <a:gridCol w="1210215"/>
              </a:tblGrid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Класс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4" marB="4571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Начало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четверти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14" marB="4571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Конец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четверти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14" marB="45714" horzOverflow="overflow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3-и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67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Итого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573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1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48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2022 - 2023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33631"/>
              </p:ext>
            </p:extLst>
          </p:nvPr>
        </p:nvGraphicFramePr>
        <p:xfrm>
          <a:off x="35497" y="1125798"/>
          <a:ext cx="9108503" cy="450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762063"/>
                <a:gridCol w="808836"/>
                <a:gridCol w="770460"/>
                <a:gridCol w="844740"/>
                <a:gridCol w="759042"/>
                <a:gridCol w="807387"/>
                <a:gridCol w="648072"/>
                <a:gridCol w="864096"/>
                <a:gridCol w="648072"/>
                <a:gridCol w="827584"/>
              </a:tblGrid>
              <a:tr h="6358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четверть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  <a:r>
                        <a:rPr lang="ru-RU" smtClean="0"/>
                        <a:t> </a:t>
                      </a:r>
                      <a:r>
                        <a:rPr lang="ru-RU" dirty="0" smtClean="0"/>
                        <a:t>четверть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четверть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четверть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82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звено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4579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звено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1673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10342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Старшее звено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208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1430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2884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16351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73325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На 1 ученика </a:t>
            </a:r>
            <a:r>
              <a:rPr lang="ru-RU" altLang="ru-RU" b="1" dirty="0" smtClean="0">
                <a:solidFill>
                  <a:srgbClr val="002060"/>
                </a:solidFill>
              </a:rPr>
              <a:t>за 1 четверть 2021 г </a:t>
            </a:r>
            <a:r>
              <a:rPr lang="en-US" altLang="ru-RU" b="1" dirty="0" smtClean="0"/>
              <a:t>~</a:t>
            </a:r>
            <a:r>
              <a:rPr lang="ru-RU" altLang="ru-RU" b="1" dirty="0" smtClean="0"/>
              <a:t>4,8 </a:t>
            </a:r>
            <a:r>
              <a:rPr lang="en-US" altLang="ru-RU" b="1" dirty="0" smtClean="0"/>
              <a:t> </a:t>
            </a:r>
            <a:r>
              <a:rPr lang="ru-RU" b="1" dirty="0" smtClean="0"/>
              <a:t>дня</a:t>
            </a:r>
            <a:r>
              <a:rPr lang="ru-RU" b="1" dirty="0"/>
              <a:t>,  </a:t>
            </a:r>
            <a:r>
              <a:rPr lang="ru-RU" b="1" dirty="0" smtClean="0"/>
              <a:t>27 </a:t>
            </a:r>
            <a:r>
              <a:rPr lang="ru-RU" b="1" dirty="0"/>
              <a:t>уроков</a:t>
            </a:r>
            <a:endParaRPr lang="ru-RU" altLang="ru-RU" b="1" dirty="0"/>
          </a:p>
          <a:p>
            <a:pPr algn="ctr"/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6149301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На 1 ученика за 1 </a:t>
            </a:r>
            <a:r>
              <a:rPr lang="ru-RU" altLang="ru-RU" b="1" dirty="0" smtClean="0">
                <a:solidFill>
                  <a:srgbClr val="002060"/>
                </a:solidFill>
              </a:rPr>
              <a:t>четверть 2022 г. </a:t>
            </a:r>
            <a:r>
              <a:rPr lang="en-US" altLang="ru-RU" b="1" dirty="0" smtClean="0"/>
              <a:t>~</a:t>
            </a:r>
            <a:r>
              <a:rPr lang="ru-RU" altLang="ru-RU" b="1" dirty="0" smtClean="0"/>
              <a:t>5</a:t>
            </a:r>
            <a:r>
              <a:rPr lang="ru-RU" b="1" dirty="0" smtClean="0"/>
              <a:t> дней,   28 уроков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3000" dirty="0" smtClean="0"/>
              <a:t>Решение педсовета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4741987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Определить одним из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приоритетных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направлений работы школы – совершенствование деятельности учителей-предметников по повышению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качества знаний учащихся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Администрации школы посредством посещения уроков оценить уровень применения </a:t>
            </a:r>
            <a:r>
              <a:rPr lang="ru-RU" sz="1650" dirty="0" err="1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подхода педагогами школы, выяснить имеющиеся у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учителей - предметников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затруднения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и спланировать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по их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устранению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Усилить контроль над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объективностью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выставления оценок.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Учителям-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предметникам 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активизировать самообразовательную работу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по изучению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современных образовательных технологий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, отвечающих требованиям ФГОС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ОО.</a:t>
            </a:r>
            <a:endParaRPr lang="ru-RU" sz="165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Учителям –предметникам учитывать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ФГОС ОО 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при построении современного урока на основе системно- </a:t>
            </a:r>
            <a:r>
              <a:rPr lang="ru-RU" sz="1650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подхода для получения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качественного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образования и развития ключевых компетенций обучающегося. </a:t>
            </a:r>
          </a:p>
          <a:p>
            <a:pPr marL="457200" indent="-457200" algn="just">
              <a:buAutoNum type="arabicPeriod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Учителям- предметникам 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обратить серьёзное внимание на низкий уровень качества знаний по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отдельным учебным предметам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Активизировать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работу над повышением качества обучения и степени </a:t>
            </a:r>
            <a:r>
              <a:rPr lang="ru-RU" sz="165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учащихся.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Обратить внимание на тщательное планирование и подготовку каждого урока. Продумывать каждый урок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Рационально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использовать время на уроке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для повышения мотивации учащихся к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обучению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Учителям-предметникам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усилить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в своей работе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индивидуализацию обучения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личностную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направленность образования. </a:t>
            </a:r>
          </a:p>
          <a:p>
            <a:pPr marL="457200" indent="-457200" algn="just">
              <a:buAutoNum type="arabicPeriod"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Учителям-предметникам составлять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карту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мониторинга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для отслеживания </a:t>
            </a:r>
            <a:r>
              <a:rPr lang="ru-RU" sz="165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, личных достижений, личного роста каждого ученика, или класса в целом; проводить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коррекцию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 знаний по результатам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89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234638"/>
              </p:ext>
            </p:extLst>
          </p:nvPr>
        </p:nvGraphicFramePr>
        <p:xfrm>
          <a:off x="107504" y="1052734"/>
          <a:ext cx="8928991" cy="469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477"/>
                <a:gridCol w="1863798"/>
                <a:gridCol w="1645330"/>
                <a:gridCol w="1644477"/>
                <a:gridCol w="2130909"/>
              </a:tblGrid>
              <a:tr h="1800202">
                <a:tc>
                  <a:txBody>
                    <a:bodyPr/>
                    <a:lstStyle/>
                    <a:p>
                      <a:pPr indent="-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indent="-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обучения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Кол-во  обучающихся на начало четверти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Прибыло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Выбыло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solidFill>
                            <a:schemeClr val="tx1"/>
                          </a:solidFill>
                          <a:effectLst/>
                        </a:rPr>
                        <a:t>Кол-во обучающихся на конец четверти</a:t>
                      </a:r>
                      <a:endParaRPr lang="ru-RU" sz="2400" kern="5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552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233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1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234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552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297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0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3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294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552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43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0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1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42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solidFill>
                            <a:schemeClr val="tx1"/>
                          </a:solidFill>
                          <a:effectLst/>
                        </a:rPr>
                        <a:t>Итого </a:t>
                      </a:r>
                      <a:endParaRPr lang="ru-RU" sz="2400" kern="5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573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5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570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238091"/>
            <a:ext cx="8315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Контингент обучающихся, движение обучающихся по степеням обучения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Критерий оценки показателей обучения</a:t>
            </a:r>
            <a:endParaRPr lang="ru-RU" sz="3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830805"/>
              </p:ext>
            </p:extLst>
          </p:nvPr>
        </p:nvGraphicFramePr>
        <p:xfrm>
          <a:off x="179512" y="1700808"/>
          <a:ext cx="828092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768"/>
                <a:gridCol w="2048537"/>
                <a:gridCol w="1972666"/>
                <a:gridCol w="17559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Качество знаний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СОУ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Средний балл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критический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менее 33%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менее 60%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менее 3,5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допустимый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33% - 49%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60% - 74%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3,5 – 3,99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оптимальный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50% - 74%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75% - 84%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4,0 – 4,49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высокий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75% - 100%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85% - 100%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4,5 – 5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68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46"/>
          <p:cNvSpPr>
            <a:spLocks noChangeArrowheads="1"/>
          </p:cNvSpPr>
          <p:nvPr/>
        </p:nvSpPr>
        <p:spPr bwMode="auto">
          <a:xfrm>
            <a:off x="107504" y="188640"/>
            <a:ext cx="8928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за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четверть 2022 - 2023 учебного года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(начальное звено)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842519"/>
              </p:ext>
            </p:extLst>
          </p:nvPr>
        </p:nvGraphicFramePr>
        <p:xfrm>
          <a:off x="323526" y="1052736"/>
          <a:ext cx="8640961" cy="5095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2"/>
                <a:gridCol w="864096"/>
                <a:gridCol w="1008112"/>
                <a:gridCol w="864096"/>
                <a:gridCol w="576064"/>
                <a:gridCol w="1080120"/>
                <a:gridCol w="1152128"/>
                <a:gridCol w="1143647"/>
                <a:gridCol w="1232616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Класс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 «4» и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 одной и двумя «3»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 «2»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 Всего учащихся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Уровень качества </a:t>
                      </a:r>
                      <a:r>
                        <a:rPr lang="ru-RU" sz="1800" dirty="0" err="1" smtClean="0">
                          <a:effectLst/>
                        </a:rPr>
                        <a:t>обуч-ти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(на «4» и «5»)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Степень </a:t>
                      </a:r>
                      <a:r>
                        <a:rPr lang="ru-RU" sz="1800" b="1" dirty="0" err="1" smtClean="0">
                          <a:effectLst/>
                        </a:rPr>
                        <a:t>обученности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Уровень </a:t>
                      </a:r>
                      <a:r>
                        <a:rPr lang="ru-RU" sz="1800" b="1" dirty="0" err="1">
                          <a:effectLst/>
                        </a:rPr>
                        <a:t>обученности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6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2б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55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86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3б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50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49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4б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62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4в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62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1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826194"/>
              </p:ext>
            </p:extLst>
          </p:nvPr>
        </p:nvGraphicFramePr>
        <p:xfrm>
          <a:off x="107505" y="2132856"/>
          <a:ext cx="8784976" cy="34429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78550">
                  <a:extLst>
                    <a:ext uri="{9D8B030D-6E8A-4147-A177-3AD203B41FA5}"/>
                  </a:extLst>
                </a:gridCol>
                <a:gridCol w="2402142">
                  <a:extLst>
                    <a:ext uri="{9D8B030D-6E8A-4147-A177-3AD203B41FA5}"/>
                  </a:extLst>
                </a:gridCol>
                <a:gridCol w="2402142">
                  <a:extLst>
                    <a:ext uri="{9D8B030D-6E8A-4147-A177-3AD203B41FA5}"/>
                  </a:extLst>
                </a:gridCol>
                <a:gridCol w="2402142">
                  <a:extLst>
                    <a:ext uri="{9D8B030D-6E8A-4147-A177-3AD203B41FA5}"/>
                  </a:extLst>
                </a:gridCol>
              </a:tblGrid>
              <a:tr h="1046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42" marR="48542" marT="629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/>
                        <a:t>Уровень качества </a:t>
                      </a:r>
                      <a:r>
                        <a:rPr lang="ru-RU" sz="1800" b="1" u="none" strike="noStrike" dirty="0" err="1" smtClean="0"/>
                        <a:t>обученности</a:t>
                      </a:r>
                      <a:r>
                        <a:rPr lang="ru-RU" sz="1800" b="1" u="none" strike="noStrike" dirty="0" smtClean="0"/>
                        <a:t> «4»,</a:t>
                      </a:r>
                      <a:r>
                        <a:rPr lang="ru-RU" sz="1800" b="1" u="none" strike="noStrike" baseline="0" dirty="0" smtClean="0"/>
                        <a:t> «</a:t>
                      </a:r>
                      <a:r>
                        <a:rPr lang="ru-RU" sz="1800" b="1" u="none" strike="noStrike" dirty="0" smtClean="0"/>
                        <a:t>5»</a:t>
                      </a:r>
                      <a:endParaRPr lang="ru-RU" sz="18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/>
                        <a:t>Степень </a:t>
                      </a:r>
                      <a:r>
                        <a:rPr lang="ru-RU" sz="1800" b="1" u="none" strike="noStrike" dirty="0" err="1" smtClean="0"/>
                        <a:t>обученности</a:t>
                      </a:r>
                      <a:endParaRPr lang="ru-RU" sz="1800" b="1" u="none" strike="noStrike" dirty="0" smtClean="0"/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</a:t>
                      </a:r>
                      <a:r>
                        <a:rPr lang="ru-RU" sz="1800" b="1" u="none" strike="noStrike" dirty="0" err="1"/>
                        <a:t>обученности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464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1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ч.</a:t>
                      </a:r>
                    </a:p>
                    <a:p>
                      <a:pPr algn="ctr" fontAlgn="b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2022-23 </a:t>
                      </a:r>
                    </a:p>
                    <a:p>
                      <a:pPr algn="ctr" fontAlgn="b"/>
                      <a:r>
                        <a:rPr lang="ru-RU" sz="22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уч</a:t>
                      </a:r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год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3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3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3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10464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u="none" strike="noStrike" dirty="0" smtClean="0"/>
                        <a:t>1</a:t>
                      </a:r>
                      <a:r>
                        <a:rPr lang="ru-RU" sz="4000" b="1" u="none" strike="noStrike" baseline="0" dirty="0" smtClean="0"/>
                        <a:t> </a:t>
                      </a:r>
                      <a:r>
                        <a:rPr lang="ru-RU" sz="4000" b="1" u="none" strike="noStrike" dirty="0" smtClean="0"/>
                        <a:t>ч.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2021-22 </a:t>
                      </a: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уч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год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03" name="Rectangle 446"/>
          <p:cNvSpPr>
            <a:spLocks noChangeArrowheads="1"/>
          </p:cNvSpPr>
          <p:nvPr/>
        </p:nvSpPr>
        <p:spPr bwMode="auto">
          <a:xfrm>
            <a:off x="107505" y="372448"/>
            <a:ext cx="87849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Результаты </a:t>
            </a: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</a:rPr>
              <a:t>аттестации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учащихся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1 четверть 2022 - 2023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 и 1 четверть 2021-2022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</a:rPr>
              <a:t>(начальное звено)</a:t>
            </a:r>
          </a:p>
        </p:txBody>
      </p:sp>
    </p:spTree>
    <p:extLst>
      <p:ext uri="{BB962C8B-B14F-4D97-AF65-F5344CB8AC3E}">
        <p14:creationId xmlns:p14="http://schemas.microsoft.com/office/powerpoint/2010/main" val="39184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46"/>
          <p:cNvSpPr>
            <a:spLocks noChangeArrowheads="1"/>
          </p:cNvSpPr>
          <p:nvPr/>
        </p:nvSpPr>
        <p:spPr bwMode="auto">
          <a:xfrm>
            <a:off x="-24261" y="-806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за </a:t>
            </a:r>
            <a:r>
              <a:rPr lang="en-US" altLang="ru-RU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четверть 2022 - 2023 </a:t>
            </a:r>
            <a:r>
              <a:rPr lang="ru-RU" altLang="ru-RU" b="1" dirty="0" err="1" smtClean="0">
                <a:solidFill>
                  <a:schemeClr val="tx2">
                    <a:lumMod val="75000"/>
                  </a:schemeClr>
                </a:solidFill>
              </a:rPr>
              <a:t>уч.года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(основная школа)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171513"/>
              </p:ext>
            </p:extLst>
          </p:nvPr>
        </p:nvGraphicFramePr>
        <p:xfrm>
          <a:off x="611560" y="764702"/>
          <a:ext cx="8280919" cy="5953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428"/>
                <a:gridCol w="917675"/>
                <a:gridCol w="917675"/>
                <a:gridCol w="993017"/>
                <a:gridCol w="582399"/>
                <a:gridCol w="1068360"/>
                <a:gridCol w="961373"/>
                <a:gridCol w="960619"/>
                <a:gridCol w="961373"/>
              </a:tblGrid>
              <a:tr h="100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«5»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«4» и «5»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од.  -</a:t>
                      </a:r>
                      <a:r>
                        <a:rPr lang="ru-RU" sz="1800" dirty="0" err="1">
                          <a:effectLst/>
                        </a:rPr>
                        <a:t>дв</a:t>
                      </a:r>
                      <a:r>
                        <a:rPr lang="ru-RU" sz="1800" dirty="0">
                          <a:effectLst/>
                        </a:rPr>
                        <a:t>. «3»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«2»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учащихся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качества </a:t>
                      </a:r>
                      <a:r>
                        <a:rPr lang="ru-RU" sz="1800" dirty="0" err="1">
                          <a:effectLst/>
                        </a:rPr>
                        <a:t>обуч-ти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 </a:t>
                      </a:r>
                      <a:r>
                        <a:rPr lang="ru-RU" sz="1800" dirty="0" smtClean="0">
                          <a:effectLst/>
                        </a:rPr>
                        <a:t>на «4»,»5»)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Степень </a:t>
                      </a:r>
                      <a:r>
                        <a:rPr lang="ru-RU" sz="1800" dirty="0" err="1" smtClean="0">
                          <a:effectLst/>
                        </a:rPr>
                        <a:t>обученности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  <a:r>
                        <a:rPr lang="ru-RU" sz="1800" dirty="0" err="1">
                          <a:effectLst/>
                        </a:rPr>
                        <a:t>обуч-ти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64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61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6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8в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0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0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29534"/>
              </p:ext>
            </p:extLst>
          </p:nvPr>
        </p:nvGraphicFramePr>
        <p:xfrm>
          <a:off x="454783" y="1988840"/>
          <a:ext cx="8316667" cy="33497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94400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</a:tblGrid>
              <a:tr h="15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43" marR="48543" marT="629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/>
                        <a:t>качества </a:t>
                      </a:r>
                      <a:r>
                        <a:rPr lang="ru-RU" sz="2000" b="1" u="none" strike="noStrike" dirty="0" err="1" smtClean="0"/>
                        <a:t>обученности</a:t>
                      </a:r>
                      <a:endParaRPr lang="ru-RU" sz="2000" b="1" u="none" strike="noStrike" dirty="0" smtClean="0"/>
                    </a:p>
                    <a:p>
                      <a:pPr algn="ctr" fontAlgn="ctr"/>
                      <a:r>
                        <a:rPr lang="ru-RU" sz="2000" b="1" u="none" strike="noStrike" dirty="0" smtClean="0"/>
                        <a:t>«4»,</a:t>
                      </a:r>
                      <a:r>
                        <a:rPr lang="ru-RU" sz="2000" b="1" u="none" strike="noStrike" baseline="0" dirty="0" smtClean="0"/>
                        <a:t> «</a:t>
                      </a:r>
                      <a:r>
                        <a:rPr lang="ru-RU" sz="2000" b="1" u="none" strike="noStrike" dirty="0" smtClean="0"/>
                        <a:t>5» </a:t>
                      </a: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/>
                        <a:t>Степень </a:t>
                      </a:r>
                      <a:r>
                        <a:rPr lang="ru-RU" sz="2000" b="1" u="none" strike="noStrike" dirty="0" err="1" smtClean="0"/>
                        <a:t>обученности</a:t>
                      </a:r>
                      <a:r>
                        <a:rPr lang="ru-RU" sz="2000" b="1" u="none" strike="noStrike" dirty="0" smtClean="0"/>
                        <a:t> </a:t>
                      </a: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 err="1"/>
                        <a:t>обученности</a:t>
                      </a:r>
                      <a:endParaRPr lang="ru-RU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0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/>
                        <a:t>1</a:t>
                      </a:r>
                      <a:r>
                        <a:rPr lang="ru-RU" sz="2000" b="1" u="none" strike="noStrike" baseline="0" dirty="0" smtClean="0"/>
                        <a:t> </a:t>
                      </a:r>
                      <a:r>
                        <a:rPr lang="ru-RU" sz="2000" b="1" u="none" strike="noStrike" dirty="0" smtClean="0"/>
                        <a:t>ч.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2022-2023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уч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90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/>
                        <a:t>1</a:t>
                      </a:r>
                      <a:r>
                        <a:rPr lang="ru-RU" sz="2000" b="1" u="none" strike="noStrike" baseline="0" dirty="0" smtClean="0"/>
                        <a:t> </a:t>
                      </a:r>
                      <a:r>
                        <a:rPr lang="ru-RU" sz="2000" b="1" u="none" strike="noStrike" dirty="0" smtClean="0"/>
                        <a:t>ч.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2021-2022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уч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год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351" name="Rectangle 446"/>
          <p:cNvSpPr>
            <a:spLocks noChangeArrowheads="1"/>
          </p:cNvSpPr>
          <p:nvPr/>
        </p:nvSpPr>
        <p:spPr bwMode="auto">
          <a:xfrm>
            <a:off x="129662" y="260648"/>
            <a:ext cx="864178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</a:t>
            </a:r>
          </a:p>
          <a:p>
            <a:pPr algn="ct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eaLnBrk="1" hangingPunct="1"/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</a:rPr>
              <a:t>1 четверть 2022 - 2023 </a:t>
            </a:r>
            <a:r>
              <a:rPr lang="ru-RU" altLang="ru-RU" sz="2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</a:rPr>
              <a:t>  и 1 четверть 2021-2022 </a:t>
            </a:r>
            <a:r>
              <a:rPr lang="ru-RU" altLang="ru-RU" sz="2200" b="1" dirty="0" err="1">
                <a:solidFill>
                  <a:schemeClr val="tx2">
                    <a:lumMod val="75000"/>
                  </a:schemeClr>
                </a:solidFill>
              </a:rPr>
              <a:t>уч.года</a:t>
            </a:r>
            <a:endParaRPr lang="ru-RU" alt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(основная школа)</a:t>
            </a:r>
            <a:endParaRPr lang="ru-RU" alt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4470"/>
              </p:ext>
            </p:extLst>
          </p:nvPr>
        </p:nvGraphicFramePr>
        <p:xfrm>
          <a:off x="251520" y="1500174"/>
          <a:ext cx="8712969" cy="428741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48553">
                  <a:extLst>
                    <a:ext uri="{9D8B030D-6E8A-4147-A177-3AD203B41FA5}"/>
                  </a:extLst>
                </a:gridCol>
                <a:gridCol w="807631">
                  <a:extLst>
                    <a:ext uri="{9D8B030D-6E8A-4147-A177-3AD203B41FA5}"/>
                  </a:extLst>
                </a:gridCol>
                <a:gridCol w="864096">
                  <a:extLst>
                    <a:ext uri="{9D8B030D-6E8A-4147-A177-3AD203B41FA5}"/>
                  </a:extLst>
                </a:gridCol>
                <a:gridCol w="936104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734685">
                  <a:extLst>
                    <a:ext uri="{9D8B030D-6E8A-4147-A177-3AD203B41FA5}"/>
                  </a:extLst>
                </a:gridCol>
                <a:gridCol w="1281539">
                  <a:extLst>
                    <a:ext uri="{9D8B030D-6E8A-4147-A177-3AD203B41FA5}"/>
                  </a:extLst>
                </a:gridCol>
                <a:gridCol w="1368152">
                  <a:extLst>
                    <a:ext uri="{9D8B030D-6E8A-4147-A177-3AD203B41FA5}"/>
                  </a:extLst>
                </a:gridCol>
                <a:gridCol w="1224137">
                  <a:extLst>
                    <a:ext uri="{9D8B030D-6E8A-4147-A177-3AD203B41FA5}"/>
                  </a:extLst>
                </a:gridCol>
              </a:tblGrid>
              <a:tr h="1403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Н</a:t>
                      </a:r>
                      <a:r>
                        <a:rPr lang="ru-RU" sz="1800" b="1" kern="1200" dirty="0" smtClean="0"/>
                        <a:t>а </a:t>
                      </a:r>
                      <a:r>
                        <a:rPr lang="ru-RU" sz="1800" b="1" kern="1200" dirty="0"/>
                        <a:t>«5»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Н</a:t>
                      </a:r>
                      <a:r>
                        <a:rPr lang="ru-RU" sz="1800" b="1" kern="1200" dirty="0" smtClean="0"/>
                        <a:t>а «4» </a:t>
                      </a:r>
                      <a:r>
                        <a:rPr lang="ru-RU" sz="1800" b="1" kern="1200" dirty="0"/>
                        <a:t>и </a:t>
                      </a:r>
                      <a:r>
                        <a:rPr lang="ru-RU" sz="1800" b="1" kern="1200" dirty="0" smtClean="0"/>
                        <a:t>«5»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С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/>
                        <a:t>одной и двумя «3»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с «2»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В</a:t>
                      </a:r>
                      <a:r>
                        <a:rPr lang="ru-RU" sz="1800" b="1" kern="1200" dirty="0" smtClean="0"/>
                        <a:t>сего </a:t>
                      </a:r>
                      <a:r>
                        <a:rPr lang="ru-RU" sz="1800" b="1" kern="1200" dirty="0"/>
                        <a:t>учащихся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Уровень качества </a:t>
                      </a:r>
                      <a:r>
                        <a:rPr lang="ru-RU" sz="1800" b="1" dirty="0" err="1" smtClean="0">
                          <a:effectLst/>
                        </a:rPr>
                        <a:t>обуч-ти</a:t>
                      </a:r>
                      <a:endParaRPr lang="ru-RU" sz="18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/>
                        <a:t>«4»,</a:t>
                      </a:r>
                      <a:r>
                        <a:rPr lang="ru-RU" sz="1800" b="1" u="none" strike="noStrike" baseline="0" dirty="0" smtClean="0"/>
                        <a:t> «</a:t>
                      </a:r>
                      <a:r>
                        <a:rPr lang="ru-RU" sz="1800" b="1" u="none" strike="noStrike" dirty="0" smtClean="0"/>
                        <a:t>5»</a:t>
                      </a:r>
                      <a:endParaRPr lang="ru-RU" sz="18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/>
                        <a:t>Степень </a:t>
                      </a:r>
                      <a:r>
                        <a:rPr lang="ru-RU" sz="1800" b="1" u="none" strike="noStrike" dirty="0" err="1" smtClean="0"/>
                        <a:t>обученности</a:t>
                      </a:r>
                      <a:endParaRPr lang="ru-RU" sz="1800" b="1" u="none" strike="noStrike" dirty="0" smtClean="0"/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обучен-</a:t>
                      </a:r>
                      <a:r>
                        <a:rPr lang="ru-RU" sz="1800" b="1" u="none" strike="noStrike" dirty="0" err="1" smtClean="0"/>
                        <a:t>ности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/>
                </a:tc>
                <a:extLst>
                  <a:ext uri="{0D108BD9-81ED-4DB2-BD59-A6C34878D82A}"/>
                </a:extLst>
              </a:tr>
              <a:tr h="899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1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ч.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2-9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кл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2022-23 </a:t>
                      </a:r>
                    </a:p>
                    <a:p>
                      <a:pPr algn="ctr" fontAlgn="b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уч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год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468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49%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/>
                </a:extLst>
              </a:tr>
              <a:tr h="9354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u="none" strike="noStrike" dirty="0" smtClean="0"/>
                        <a:t>1</a:t>
                      </a:r>
                      <a:r>
                        <a:rPr lang="ru-RU" sz="2200" b="1" u="none" strike="noStrike" baseline="0" dirty="0" smtClean="0"/>
                        <a:t> </a:t>
                      </a:r>
                      <a:r>
                        <a:rPr lang="ru-RU" sz="2200" b="1" u="none" strike="noStrike" dirty="0" smtClean="0"/>
                        <a:t>ч.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2-9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кл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2021-22 </a:t>
                      </a:r>
                    </a:p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уч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год</a:t>
                      </a:r>
                    </a:p>
                    <a:p>
                      <a:pPr algn="ctr" fontAlgn="b"/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</a:rPr>
                        <a:t>471</a:t>
                      </a:r>
                      <a:endParaRPr lang="ru-RU" sz="25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6387" name="Rectangle 446"/>
          <p:cNvSpPr>
            <a:spLocks noChangeArrowheads="1"/>
          </p:cNvSpPr>
          <p:nvPr/>
        </p:nvSpPr>
        <p:spPr bwMode="auto">
          <a:xfrm>
            <a:off x="395536" y="116632"/>
            <a:ext cx="84969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</a:t>
            </a:r>
            <a:endParaRPr lang="ru-RU" alt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за 1 четверть 2022 - 2023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и 1 четверть 2021-2022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( начальная  и основная школа)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2115</Words>
  <Application>Microsoft Office PowerPoint</Application>
  <PresentationFormat>Экран (4:3)</PresentationFormat>
  <Paragraphs>956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Мониторинг образовательных достижений обучающихся   I четверть 2022-2023 учебный год </vt:lpstr>
      <vt:lpstr>Презентация PowerPoint</vt:lpstr>
      <vt:lpstr>Презентация PowerPoint</vt:lpstr>
      <vt:lpstr>Критерий оценки показателей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Отличники</vt:lpstr>
      <vt:lpstr>Презентация PowerPoint</vt:lpstr>
      <vt:lpstr>Мониторинг среднего значения качества и степени обученности за I четверть 2022-2023 уч.года </vt:lpstr>
      <vt:lpstr>Мониторинг среднего значения качества и степени обученности             за I четверть 2022-2023 уч.года </vt:lpstr>
      <vt:lpstr>Мониторинг среднего значения качества и степени обученности за 1 четверть 2022-2023 уч.года </vt:lpstr>
      <vt:lpstr>Мониторинг среднего значения качества и степени обученности за 1 четверть 2022-2023 уч.года </vt:lpstr>
      <vt:lpstr>Мониторинг среднего значения качества и степени обученности за I четверть 2022-2023 уч.года </vt:lpstr>
      <vt:lpstr>Количество пропущенных уроков  в 2022 - 2023 уч.году</vt:lpstr>
      <vt:lpstr>Количество пропущенных уроков  в 2022 - 2023 уч.году</vt:lpstr>
      <vt:lpstr>Количество пропущенных уроков  в 2022 - 2023 уч.году</vt:lpstr>
      <vt:lpstr>Количество пропущенных уроков  в 2022 - 2023 уч.году</vt:lpstr>
      <vt:lpstr>Решение педсовета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Админ</cp:lastModifiedBy>
  <cp:revision>364</cp:revision>
  <cp:lastPrinted>2020-09-24T12:55:30Z</cp:lastPrinted>
  <dcterms:created xsi:type="dcterms:W3CDTF">2016-11-17T07:00:44Z</dcterms:created>
  <dcterms:modified xsi:type="dcterms:W3CDTF">2022-11-04T09:26:02Z</dcterms:modified>
</cp:coreProperties>
</file>