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2" r:id="rId2"/>
    <p:sldId id="256" r:id="rId3"/>
    <p:sldId id="257" r:id="rId4"/>
    <p:sldId id="274" r:id="rId5"/>
    <p:sldId id="258" r:id="rId6"/>
    <p:sldId id="260" r:id="rId7"/>
    <p:sldId id="261" r:id="rId8"/>
    <p:sldId id="262" r:id="rId9"/>
    <p:sldId id="279" r:id="rId10"/>
    <p:sldId id="280" r:id="rId11"/>
    <p:sldId id="264" r:id="rId12"/>
    <p:sldId id="259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3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3212B7E-4F06-45C7-AD99-8C744662B587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7588DF8-50C6-4C60-89F9-19128ECED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A8E3A1-C603-411F-A6ED-649ED3D4E6E3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3E553-1599-4BF1-ADE8-673F134D2422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3" indent="-2857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2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89" indent="-22857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3E553-1599-4BF1-ADE8-673F134D2422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1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7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5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9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2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66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89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1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6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0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813690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«Качество образования – это степень удовлетворенности  ожиданий участников образовательного процесса ( учащиеся, родители, учителя), иными словами  соотношение цели и результата, мера достижения цели»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   Марк Поташник, современный педагог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725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906806"/>
              </p:ext>
            </p:extLst>
          </p:nvPr>
        </p:nvGraphicFramePr>
        <p:xfrm>
          <a:off x="575814" y="1091644"/>
          <a:ext cx="8316667" cy="38897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94400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</a:tblGrid>
              <a:tr h="15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43" marR="48543" marT="629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/>
                        <a:t>качества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endParaRPr lang="ru-RU" sz="2000" b="1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/>
                        <a:t> «4»,</a:t>
                      </a:r>
                      <a:r>
                        <a:rPr lang="ru-RU" sz="2000" b="1" u="none" strike="noStrike" baseline="0" dirty="0" smtClean="0"/>
                        <a:t> «</a:t>
                      </a:r>
                      <a:r>
                        <a:rPr lang="ru-RU" sz="2000" b="1" u="none" strike="noStrike" dirty="0" smtClean="0"/>
                        <a:t>5»</a:t>
                      </a:r>
                      <a:endParaRPr lang="ru-RU" sz="2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2000" b="1" u="none" strike="noStrike" dirty="0" smtClean="0"/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/>
                        <a:t>качества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r>
                        <a:rPr lang="ru-RU" sz="2000" b="1" u="none" strike="noStrike" dirty="0" smtClean="0"/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/>
                        <a:t> (с 1 и 2 «3»)</a:t>
                      </a:r>
                      <a:endParaRPr lang="ru-RU" sz="2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 err="1"/>
                        <a:t>обученности</a:t>
                      </a:r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0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1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п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5832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2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п</a:t>
                      </a:r>
                    </a:p>
                    <a:p>
                      <a:pPr algn="ctr" fontAlgn="b"/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43%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52%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015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год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60%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57%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100%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351" name="Rectangle 446"/>
          <p:cNvSpPr>
            <a:spLocks noChangeArrowheads="1"/>
          </p:cNvSpPr>
          <p:nvPr/>
        </p:nvSpPr>
        <p:spPr bwMode="auto">
          <a:xfrm>
            <a:off x="646214" y="260648"/>
            <a:ext cx="76086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1-2 полугодие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2021 - 2022 </a:t>
            </a:r>
            <a:r>
              <a:rPr lang="ru-RU" alt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 (старшее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звено)</a:t>
            </a:r>
          </a:p>
        </p:txBody>
      </p:sp>
    </p:spTree>
    <p:extLst>
      <p:ext uri="{BB962C8B-B14F-4D97-AF65-F5344CB8AC3E}">
        <p14:creationId xmlns:p14="http://schemas.microsoft.com/office/powerpoint/2010/main" val="30789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342086"/>
              </p:ext>
            </p:extLst>
          </p:nvPr>
        </p:nvGraphicFramePr>
        <p:xfrm>
          <a:off x="287524" y="824518"/>
          <a:ext cx="8712968" cy="51574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8092">
                  <a:extLst>
                    <a:ext uri="{9D8B030D-6E8A-4147-A177-3AD203B41FA5}"/>
                  </a:extLst>
                </a:gridCol>
                <a:gridCol w="828091">
                  <a:extLst>
                    <a:ext uri="{9D8B030D-6E8A-4147-A177-3AD203B41FA5}"/>
                  </a:extLst>
                </a:gridCol>
                <a:gridCol w="864096">
                  <a:extLst>
                    <a:ext uri="{9D8B030D-6E8A-4147-A177-3AD203B41FA5}"/>
                  </a:extLst>
                </a:gridCol>
                <a:gridCol w="936104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734685">
                  <a:extLst>
                    <a:ext uri="{9D8B030D-6E8A-4147-A177-3AD203B41FA5}"/>
                  </a:extLst>
                </a:gridCol>
                <a:gridCol w="1291276">
                  <a:extLst>
                    <a:ext uri="{9D8B030D-6E8A-4147-A177-3AD203B41FA5}"/>
                  </a:extLst>
                </a:gridCol>
                <a:gridCol w="1430423">
                  <a:extLst>
                    <a:ext uri="{9D8B030D-6E8A-4147-A177-3AD203B41FA5}"/>
                  </a:extLst>
                </a:gridCol>
                <a:gridCol w="1152129">
                  <a:extLst>
                    <a:ext uri="{9D8B030D-6E8A-4147-A177-3AD203B41FA5}"/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Н</a:t>
                      </a:r>
                      <a:r>
                        <a:rPr lang="ru-RU" sz="1800" b="1" kern="1200" dirty="0" smtClean="0"/>
                        <a:t>а </a:t>
                      </a:r>
                      <a:r>
                        <a:rPr lang="ru-RU" sz="1800" b="1" kern="1200" dirty="0"/>
                        <a:t>«5»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Н</a:t>
                      </a:r>
                      <a:r>
                        <a:rPr lang="ru-RU" sz="1800" b="1" kern="1200" dirty="0" smtClean="0"/>
                        <a:t>а «4» </a:t>
                      </a:r>
                      <a:r>
                        <a:rPr lang="ru-RU" sz="1800" b="1" kern="1200" dirty="0"/>
                        <a:t>и </a:t>
                      </a:r>
                      <a:r>
                        <a:rPr lang="ru-RU" sz="1800" b="1" kern="1200" dirty="0" smtClean="0"/>
                        <a:t>«5»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С</a:t>
                      </a:r>
                      <a:r>
                        <a:rPr lang="ru-RU" sz="1800" b="1" kern="1200" dirty="0" smtClean="0"/>
                        <a:t> </a:t>
                      </a:r>
                      <a:r>
                        <a:rPr lang="ru-RU" sz="1800" b="1" kern="1200" dirty="0"/>
                        <a:t>одной и двумя «3»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с «2»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/>
                        <a:t>В</a:t>
                      </a:r>
                      <a:r>
                        <a:rPr lang="ru-RU" sz="1800" b="1" kern="1200" dirty="0" smtClean="0"/>
                        <a:t>сего </a:t>
                      </a:r>
                      <a:r>
                        <a:rPr lang="ru-RU" sz="1800" b="1" kern="1200" dirty="0"/>
                        <a:t>учащихся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543" marR="48543" marT="629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/>
                        <a:t>качества </a:t>
                      </a:r>
                      <a:r>
                        <a:rPr lang="ru-RU" sz="1800" b="1" u="none" strike="noStrike" dirty="0" smtClean="0"/>
                        <a:t>обучен-</a:t>
                      </a:r>
                      <a:r>
                        <a:rPr lang="ru-RU" sz="1800" b="1" u="none" strike="noStrike" dirty="0" err="1" smtClean="0"/>
                        <a:t>ности</a:t>
                      </a:r>
                      <a:r>
                        <a:rPr lang="ru-RU" sz="1800" b="1" u="none" strike="noStrike" dirty="0" smtClean="0"/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/>
                        <a:t>«4»,</a:t>
                      </a:r>
                      <a:r>
                        <a:rPr lang="ru-RU" sz="1800" b="1" u="none" strike="noStrike" baseline="0" dirty="0" smtClean="0"/>
                        <a:t> «</a:t>
                      </a:r>
                      <a:r>
                        <a:rPr lang="ru-RU" sz="1800" b="1" u="none" strike="noStrike" dirty="0" smtClean="0"/>
                        <a:t>5»</a:t>
                      </a:r>
                      <a:endParaRPr lang="ru-RU" sz="18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/>
                        <a:t>качества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r>
                        <a:rPr lang="ru-RU" sz="1800" b="1" u="none" strike="noStrike" dirty="0" smtClean="0"/>
                        <a:t>  с 1,2 «3»</a:t>
                      </a:r>
                      <a:endParaRPr lang="ru-RU" sz="18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обучен-</a:t>
                      </a:r>
                      <a:r>
                        <a:rPr lang="ru-RU" sz="1800" b="1" u="none" strike="noStrike" dirty="0" err="1" smtClean="0"/>
                        <a:t>ности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/>
                </a:extLst>
              </a:tr>
              <a:tr h="732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ч.   </a:t>
                      </a:r>
                    </a:p>
                    <a:p>
                      <a:pPr algn="ctr" fontAlgn="b"/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( 2-9 </a:t>
                      </a:r>
                      <a:r>
                        <a:rPr lang="ru-RU" sz="16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471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  <a:tr h="69687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ч.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(2-9 </a:t>
                      </a:r>
                      <a:r>
                        <a:rPr lang="ru-RU" sz="16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54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1п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( 2-11 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44%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51%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3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3 ч.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( 2-9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161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468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4 ч.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(2-9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</a:t>
                      </a:r>
                      <a:r>
                        <a:rPr lang="ru-RU" sz="1600" b="1" i="0" u="none" strike="noStrike" baseline="0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195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469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53%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54%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1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2п 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(2-11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кл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42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218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89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516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56%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55%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100%</a:t>
                      </a:r>
                      <a:endParaRPr lang="ru-RU" sz="2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387" name="Rectangle 446"/>
          <p:cNvSpPr>
            <a:spLocks noChangeArrowheads="1"/>
          </p:cNvSpPr>
          <p:nvPr/>
        </p:nvSpPr>
        <p:spPr bwMode="auto">
          <a:xfrm>
            <a:off x="395536" y="116632"/>
            <a:ext cx="84969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2021 - 2022 </a:t>
            </a:r>
            <a:r>
              <a:rPr lang="ru-RU" alt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( начальное,  среднее, старшее  звено)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Отличники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847229"/>
              </p:ext>
            </p:extLst>
          </p:nvPr>
        </p:nvGraphicFramePr>
        <p:xfrm>
          <a:off x="179512" y="476672"/>
          <a:ext cx="8820471" cy="6252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068"/>
                <a:gridCol w="1020550"/>
                <a:gridCol w="7143853"/>
              </a:tblGrid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кол-во учащихся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Иванов М., Иванов Я., Павлов А., Чернов М.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Томилов В.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Донченко И., Завьялова  А., </a:t>
                      </a:r>
                      <a:r>
                        <a:rPr lang="ru-RU" sz="1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Ларенкова</a:t>
                      </a:r>
                      <a:r>
                        <a:rPr lang="ru-RU" sz="1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Д,</a:t>
                      </a:r>
                      <a:r>
                        <a:rPr lang="ru-RU" sz="14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Маркова В., Симонова А., Сучкова М., Киселев </a:t>
                      </a:r>
                      <a:r>
                        <a:rPr lang="ru-RU" sz="14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Бастаева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В., Емельянов М.,</a:t>
                      </a:r>
                      <a:r>
                        <a:rPr lang="ru-RU" sz="1600" b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Олейник А.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Кучик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А., Левченко А.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Громилина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Е., 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Мироедов А., Олейник Н., 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Цыганова В.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Брыскин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Е.,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Бурлова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А., Кузнецова Е., Суханова А.,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Шилин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Бессонова </a:t>
                      </a:r>
                      <a:r>
                        <a:rPr lang="ru-RU" sz="1600" b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Веселова П., Панин Г.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7а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Воробьев В., Воробьев Я.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7б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Блохина М., Завьялова А.,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Рыскина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7в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Орлова С.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Крылов Д., Волкодав В.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Лукьянова Ю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1117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Белов К., Леонова Е., </a:t>
                      </a:r>
                      <a:r>
                        <a:rPr lang="ru-RU" sz="16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Слиз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М., Якубовский П.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 2021-2022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870377"/>
              </p:ext>
            </p:extLst>
          </p:nvPr>
        </p:nvGraphicFramePr>
        <p:xfrm>
          <a:off x="179512" y="980728"/>
          <a:ext cx="8856983" cy="572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728192"/>
                <a:gridCol w="1656184"/>
                <a:gridCol w="1584176"/>
                <a:gridCol w="1296143"/>
              </a:tblGrid>
              <a:tr h="6465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качества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Степень </a:t>
                      </a:r>
                      <a:r>
                        <a:rPr lang="ru-RU" sz="1600" dirty="0" err="1" smtClean="0"/>
                        <a:t>обученности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успеваемости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Портнова А.В.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38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Туманова А.М.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2б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3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Воробьева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Е.В.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4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Фомина С.В.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3б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Левченко Н.А.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3в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Кравченко О.А.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4а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0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Воробьева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Е.В.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4б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нач. школа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за  20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1-2022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01884"/>
              </p:ext>
            </p:extLst>
          </p:nvPr>
        </p:nvGraphicFramePr>
        <p:xfrm>
          <a:off x="179512" y="836712"/>
          <a:ext cx="8856982" cy="5570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1340"/>
                <a:gridCol w="1922384"/>
                <a:gridCol w="1254739"/>
                <a:gridCol w="1623780"/>
                <a:gridCol w="1254739"/>
              </a:tblGrid>
              <a:tr h="36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ФИО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Уровень качества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Степень </a:t>
                      </a:r>
                      <a:r>
                        <a:rPr lang="ru-RU" sz="1700" dirty="0" err="1">
                          <a:solidFill>
                            <a:schemeClr val="tx1"/>
                          </a:solidFill>
                          <a:effectLst/>
                        </a:rPr>
                        <a:t>обученности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успеваемости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52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Нилова О.В.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69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Щербакова Е.В.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26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Иванова Е.А.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03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Литвинова Е.М.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ОДНКНР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chemeClr val="tx1"/>
                          </a:solidFill>
                          <a:effectLst/>
                        </a:rPr>
                        <a:t>Скобеева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 В.В.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Синицына Ж.А.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Михайлова Л.В.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Панфилова Е.А.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1-2022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227848"/>
              </p:ext>
            </p:extLst>
          </p:nvPr>
        </p:nvGraphicFramePr>
        <p:xfrm>
          <a:off x="323528" y="981074"/>
          <a:ext cx="8640960" cy="5089672"/>
        </p:xfrm>
        <a:graphic>
          <a:graphicData uri="http://schemas.openxmlformats.org/drawingml/2006/table">
            <a:tbl>
              <a:tblPr/>
              <a:tblGrid>
                <a:gridCol w="2448272"/>
                <a:gridCol w="2232248"/>
                <a:gridCol w="1440160"/>
                <a:gridCol w="1368152"/>
                <a:gridCol w="1152128"/>
              </a:tblGrid>
              <a:tr h="1000068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ФИО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предмет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Уровень качества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Степень </a:t>
                      </a: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обученности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успеваемости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502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Астафьева И.В.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биология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6073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музыка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9536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Буракова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Т.П.</a:t>
                      </a:r>
                    </a:p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французский язык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9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второй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ин.язык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Мотова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Е.В.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ОБЖ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Михайлова Л.В.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физика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Пестрякова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Ю.А.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химия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технология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026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Донченко Е.А.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история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  <a:r>
                        <a:rPr lang="ru-RU" sz="2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9607" marR="29607" marT="29607" marB="296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4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21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-202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532"/>
              </p:ext>
            </p:extLst>
          </p:nvPr>
        </p:nvGraphicFramePr>
        <p:xfrm>
          <a:off x="107503" y="908050"/>
          <a:ext cx="8784977" cy="5329292"/>
        </p:xfrm>
        <a:graphic>
          <a:graphicData uri="http://schemas.openxmlformats.org/drawingml/2006/table">
            <a:tbl>
              <a:tblPr/>
              <a:tblGrid>
                <a:gridCol w="2274682"/>
                <a:gridCol w="2431556"/>
                <a:gridCol w="1568746"/>
                <a:gridCol w="1285857"/>
                <a:gridCol w="1224136"/>
              </a:tblGrid>
              <a:tr h="1148470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ФИО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качества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обученности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успеваемости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52400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Харитонова О.В.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695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Демидова В.В.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036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Карпешина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184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Трофимов И.Ю.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11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Аганаев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Р.Ю.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физическая культура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111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Трофимов М.Е.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физическая культура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904" marR="35904" marT="35904" marB="359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Мониторинг среднего значения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качества и степени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обученности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за 20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1-2022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288382"/>
              </p:ext>
            </p:extLst>
          </p:nvPr>
        </p:nvGraphicFramePr>
        <p:xfrm>
          <a:off x="251520" y="1124744"/>
          <a:ext cx="8712968" cy="5387877"/>
        </p:xfrm>
        <a:graphic>
          <a:graphicData uri="http://schemas.openxmlformats.org/drawingml/2006/table">
            <a:tbl>
              <a:tblPr/>
              <a:tblGrid>
                <a:gridCol w="2436678"/>
                <a:gridCol w="2362839"/>
                <a:gridCol w="1550613"/>
                <a:gridCol w="1550613"/>
                <a:gridCol w="812225"/>
              </a:tblGrid>
              <a:tr h="532656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ФИО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качества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обученности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успеваемости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3900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Панфилова Е.А.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1917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Клочкова С.Ю.</a:t>
                      </a:r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ИЗО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1917">
                <a:tc rowSpan="2"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Козлов Н.А.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7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6913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Клочкова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С.Ю.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технология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8593"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Гогина А.Ю.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74%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993" marR="41993" marT="41993" marB="41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9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68769"/>
              </p:ext>
            </p:extLst>
          </p:nvPr>
        </p:nvGraphicFramePr>
        <p:xfrm>
          <a:off x="395532" y="597080"/>
          <a:ext cx="8424939" cy="5631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015"/>
                <a:gridCol w="730795"/>
                <a:gridCol w="1969582"/>
                <a:gridCol w="1262552"/>
                <a:gridCol w="1262552"/>
                <a:gridCol w="1246709"/>
                <a:gridCol w="1142734"/>
              </a:tblGrid>
              <a:tr h="936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учащихся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классного руководителя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дней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</a:t>
                      </a:r>
                      <a:r>
                        <a:rPr lang="ru-RU" sz="1800" dirty="0" smtClean="0">
                          <a:effectLst/>
                        </a:rPr>
                        <a:t>уроков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Фомина С.В.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473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473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1986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1986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1б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Лобачева С.А.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559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559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2437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2437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2а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Портнова А.В.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413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1888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1888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2б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Туманова А.М.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478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478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2189</a:t>
                      </a:r>
                      <a:endParaRPr lang="ru-RU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2189</a:t>
                      </a:r>
                      <a:endParaRPr lang="ru-RU" b="0" dirty="0"/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Воробьева Е.В.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335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335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1489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1489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3б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Фомина С.В.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392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392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1790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1790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3в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Левченко Н.А.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465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465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2148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2148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4а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Кравченко О.А.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612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612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2834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2834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0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4б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Воробьева Е.В.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2142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69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4169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4169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18903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18903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1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 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059008"/>
              </p:ext>
            </p:extLst>
          </p:nvPr>
        </p:nvGraphicFramePr>
        <p:xfrm>
          <a:off x="323528" y="548680"/>
          <a:ext cx="8568954" cy="591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841"/>
                <a:gridCol w="742913"/>
                <a:gridCol w="2003637"/>
                <a:gridCol w="1283793"/>
                <a:gridCol w="1283793"/>
                <a:gridCol w="1267883"/>
                <a:gridCol w="1162094"/>
              </a:tblGrid>
              <a:tr h="936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учащихся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ФИО классного руководителя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</a:t>
                      </a:r>
                      <a:r>
                        <a:rPr lang="ru-RU" sz="1800" dirty="0" smtClean="0">
                          <a:effectLst/>
                        </a:rPr>
                        <a:t>дней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пропущенных </a:t>
                      </a:r>
                      <a:r>
                        <a:rPr lang="ru-RU" sz="1800" dirty="0" smtClean="0">
                          <a:effectLst/>
                        </a:rPr>
                        <a:t>уроков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по болезни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Литвинова Е.М.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764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764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4499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4499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Панфилова Е.А.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756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756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4459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4459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Щербакова Е.В.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623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623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3733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3733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Алиева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П.Е.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848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848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5047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5047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Гогина А.Ю.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566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566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3521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3521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7б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Иванова Е.А.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519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519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3084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3084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Пестрякова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Ю.А.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589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589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3857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3857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Донченко Е.А.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351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351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2283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2283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Головнева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1076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1076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6997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6997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Михайлова Л.В.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2858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2858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9б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Е.В.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463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463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2620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2620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7729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7027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7027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42962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</a:rPr>
                        <a:t>42962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Мониторинг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образовательных достижений </a:t>
            </a:r>
            <a:r>
              <a:rPr lang="ru-RU" b="1" dirty="0">
                <a:solidFill>
                  <a:srgbClr val="002060"/>
                </a:solidFill>
              </a:rPr>
              <a:t>обучающихся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за 2021-2022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 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914789"/>
              </p:ext>
            </p:extLst>
          </p:nvPr>
        </p:nvGraphicFramePr>
        <p:xfrm>
          <a:off x="395536" y="620689"/>
          <a:ext cx="8280918" cy="5102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636"/>
                <a:gridCol w="664462"/>
                <a:gridCol w="1968302"/>
                <a:gridCol w="1152128"/>
                <a:gridCol w="1093657"/>
                <a:gridCol w="1270339"/>
                <a:gridCol w="1164394"/>
              </a:tblGrid>
              <a:tr h="2806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учащихся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классного руководителя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дней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пропущенных уроков в </a:t>
                      </a:r>
                      <a:r>
                        <a:rPr lang="en-US" sz="2000" dirty="0" smtClean="0">
                          <a:effectLst/>
                        </a:rPr>
                        <a:t>II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четверти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по болезни 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Астафьева И.В.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323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323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2172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1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Нилова О.В.</a:t>
                      </a:r>
                      <a:endParaRPr lang="ru-RU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551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551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3600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3600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939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874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874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5772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</a:rPr>
                        <a:t>5772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6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482"/>
            <a:ext cx="8229600" cy="7542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пропущенных уроков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2021 - 2022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уч.году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07846"/>
              </p:ext>
            </p:extLst>
          </p:nvPr>
        </p:nvGraphicFramePr>
        <p:xfrm>
          <a:off x="35497" y="620688"/>
          <a:ext cx="9108503" cy="450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978087"/>
                <a:gridCol w="808836"/>
                <a:gridCol w="770460"/>
                <a:gridCol w="844740"/>
                <a:gridCol w="759042"/>
                <a:gridCol w="807387"/>
                <a:gridCol w="648072"/>
                <a:gridCol w="792088"/>
                <a:gridCol w="720080"/>
                <a:gridCol w="827584"/>
              </a:tblGrid>
              <a:tr h="6358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четверть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  <a:r>
                        <a:rPr lang="ru-RU" smtClean="0"/>
                        <a:t> </a:t>
                      </a:r>
                      <a:r>
                        <a:rPr lang="ru-RU" dirty="0" smtClean="0"/>
                        <a:t>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четверть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82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Дни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Уроки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звено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883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4032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1073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4878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1192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5091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902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4177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4169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18903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звено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1635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10018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1994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13326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2170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13290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1263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8051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7027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42962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Старшее звено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238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1548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232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1510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248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1708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156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1006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874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5772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536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2756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15598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3299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19714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3610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10089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2320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13234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12070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67637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890" y="5157192"/>
            <a:ext cx="514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На 1 ученика </a:t>
            </a:r>
            <a:r>
              <a:rPr lang="ru-RU" altLang="ru-RU" b="1" dirty="0" smtClean="0">
                <a:solidFill>
                  <a:srgbClr val="002060"/>
                </a:solidFill>
              </a:rPr>
              <a:t>за 1 четверть  </a:t>
            </a:r>
            <a:r>
              <a:rPr lang="en-US" altLang="ru-RU" b="1" dirty="0" smtClean="0"/>
              <a:t>~</a:t>
            </a:r>
            <a:r>
              <a:rPr lang="ru-RU" altLang="ru-RU" b="1" dirty="0" smtClean="0"/>
              <a:t>4,8 </a:t>
            </a:r>
            <a:r>
              <a:rPr lang="en-US" altLang="ru-RU" b="1" dirty="0" smtClean="0"/>
              <a:t> </a:t>
            </a:r>
            <a:r>
              <a:rPr lang="ru-RU" b="1" dirty="0" smtClean="0"/>
              <a:t>дня</a:t>
            </a:r>
            <a:r>
              <a:rPr lang="ru-RU" b="1" dirty="0"/>
              <a:t>, </a:t>
            </a:r>
            <a:r>
              <a:rPr lang="ru-RU" b="1" dirty="0" smtClean="0"/>
              <a:t> 27 уроков</a:t>
            </a:r>
            <a:endParaRPr lang="ru-RU" alt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495" y="5526524"/>
            <a:ext cx="4992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На 1 ученика за </a:t>
            </a:r>
            <a:r>
              <a:rPr lang="ru-RU" altLang="ru-RU" b="1" dirty="0" smtClean="0">
                <a:solidFill>
                  <a:srgbClr val="002060"/>
                </a:solidFill>
              </a:rPr>
              <a:t>2 четверть </a:t>
            </a:r>
            <a:r>
              <a:rPr lang="en-US" altLang="ru-RU" b="1" dirty="0"/>
              <a:t>~</a:t>
            </a:r>
            <a:r>
              <a:rPr lang="ru-RU" altLang="ru-RU" b="1" dirty="0" smtClean="0"/>
              <a:t>  5,7 </a:t>
            </a:r>
            <a:r>
              <a:rPr lang="ru-RU" b="1" dirty="0" smtClean="0"/>
              <a:t>дней, 34 урока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495" y="5895856"/>
            <a:ext cx="5136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</a:rPr>
              <a:t>На 1 ученика за </a:t>
            </a:r>
            <a:r>
              <a:rPr lang="en-US" altLang="ru-RU" b="1" dirty="0">
                <a:solidFill>
                  <a:srgbClr val="002060"/>
                </a:solidFill>
              </a:rPr>
              <a:t>3</a:t>
            </a:r>
            <a:r>
              <a:rPr lang="ru-RU" altLang="ru-RU" b="1" dirty="0">
                <a:solidFill>
                  <a:srgbClr val="002060"/>
                </a:solidFill>
              </a:rPr>
              <a:t> четверть </a:t>
            </a:r>
            <a:r>
              <a:rPr lang="en-US" altLang="ru-RU" b="1" dirty="0"/>
              <a:t>~</a:t>
            </a:r>
            <a:r>
              <a:rPr lang="ru-RU" altLang="ru-RU" b="1" dirty="0"/>
              <a:t>  6,3 </a:t>
            </a:r>
            <a:r>
              <a:rPr lang="ru-RU" b="1" dirty="0"/>
              <a:t>дня,  35 уроков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598" y="6265188"/>
            <a:ext cx="5008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</a:rPr>
              <a:t>На 1 ученика за 4 четверть </a:t>
            </a:r>
            <a:r>
              <a:rPr lang="en-US" altLang="ru-RU" b="1" dirty="0"/>
              <a:t>~</a:t>
            </a:r>
            <a:r>
              <a:rPr lang="ru-RU" altLang="ru-RU" b="1" dirty="0"/>
              <a:t>  4 </a:t>
            </a:r>
            <a:r>
              <a:rPr lang="ru-RU" b="1" dirty="0"/>
              <a:t>дня,  23 урока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1" y="5526524"/>
            <a:ext cx="4100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</a:rPr>
              <a:t>На 1 ученика за </a:t>
            </a:r>
            <a:r>
              <a:rPr lang="ru-RU" altLang="ru-RU" b="1" dirty="0" smtClean="0">
                <a:solidFill>
                  <a:srgbClr val="002060"/>
                </a:solidFill>
              </a:rPr>
              <a:t>год </a:t>
            </a:r>
          </a:p>
          <a:p>
            <a:r>
              <a:rPr lang="en-US" altLang="ru-RU" b="1" dirty="0" smtClean="0"/>
              <a:t>~</a:t>
            </a:r>
            <a:r>
              <a:rPr lang="ru-RU" altLang="ru-RU" b="1" dirty="0" smtClean="0"/>
              <a:t>   21 </a:t>
            </a:r>
            <a:r>
              <a:rPr lang="ru-RU" b="1" dirty="0" smtClean="0"/>
              <a:t>день, 118  уроков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Определить одним из приоритетных направлений работы школы – совершенствование деятельности учителей-предметников по повышению качества знаний 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Совершенствование механизмов управления качеством образования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Развивать профессиональные резервы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учителей - предметников,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педагогам непрерывно повышать уровень профессионализма, активизировать взаимодействие с родителями и социальными партнёрами для мотивации школьников к обучению. Проводить поиск новых форм уроков и методов обучения для повышения мотивации школьников и повышение качества образования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качество проведения уроков , использовать современные образование технологии для развития коммуникативной компетенции обучающихся, их личностного потенциала.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Учителям-предметникам усилить в своей работе индивидуализацию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обучения,  личностную направленность образования. 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учителям-предметникам: составлять карту мониторинга для отслеживания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личных достижений, личного роста каждого ученика, или класса в целом; проводить коррекцию знаний по результатам.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317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-630635" y="27812"/>
            <a:ext cx="98650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0066"/>
                </a:solidFill>
                <a:cs typeface="Times New Roman" pitchFamily="18" charset="0"/>
              </a:rPr>
              <a:t>Количественный состав учащихся в МОУ СОШ №</a:t>
            </a:r>
            <a:r>
              <a:rPr lang="ru-RU" altLang="ru-RU" b="1" dirty="0" smtClean="0">
                <a:solidFill>
                  <a:srgbClr val="000066"/>
                </a:solidFill>
                <a:cs typeface="Times New Roman" pitchFamily="18" charset="0"/>
              </a:rPr>
              <a:t>11</a:t>
            </a:r>
          </a:p>
          <a:p>
            <a:pPr algn="ctr" eaLnBrk="1" hangingPunct="1"/>
            <a:r>
              <a:rPr lang="ru-RU" altLang="ru-RU" b="1" dirty="0" smtClean="0">
                <a:solidFill>
                  <a:srgbClr val="000066"/>
                </a:solidFill>
                <a:cs typeface="Times New Roman" pitchFamily="18" charset="0"/>
              </a:rPr>
              <a:t> в 2021-2022  учебном году</a:t>
            </a:r>
            <a:endParaRPr lang="ru-RU" altLang="ru-RU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/>
            <a:endParaRPr lang="ru-RU" altLang="ru-RU" dirty="0">
              <a:cs typeface="Times New Roman" pitchFamily="18" charset="0"/>
            </a:endParaRPr>
          </a:p>
        </p:txBody>
      </p:sp>
      <p:graphicFrame>
        <p:nvGraphicFramePr>
          <p:cNvPr id="3512" name="Group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158249"/>
              </p:ext>
            </p:extLst>
          </p:nvPr>
        </p:nvGraphicFramePr>
        <p:xfrm>
          <a:off x="2339752" y="836712"/>
          <a:ext cx="3744416" cy="56807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23774">
                  <a:extLst>
                    <a:ext uri="{9D8B030D-6E8A-4147-A177-3AD203B41FA5}"/>
                  </a:extLst>
                </a:gridCol>
                <a:gridCol w="1410427">
                  <a:extLst>
                    <a:ext uri="{9D8B030D-6E8A-4147-A177-3AD203B41FA5}"/>
                  </a:extLst>
                </a:gridCol>
                <a:gridCol w="1210215"/>
              </a:tblGrid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14" marB="4571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Начало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года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14" marB="4571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Конец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года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14" marB="45714" horzOverflow="overflow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3-и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59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9-ые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979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  <a:tr h="3673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Итого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5" marR="91445" marT="45714" marB="45714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572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570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1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42660"/>
              </p:ext>
            </p:extLst>
          </p:nvPr>
        </p:nvGraphicFramePr>
        <p:xfrm>
          <a:off x="107504" y="1052734"/>
          <a:ext cx="8928991" cy="4752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477"/>
                <a:gridCol w="1863798"/>
                <a:gridCol w="1645330"/>
                <a:gridCol w="1644477"/>
                <a:gridCol w="2130909"/>
              </a:tblGrid>
              <a:tr h="1862362">
                <a:tc>
                  <a:txBody>
                    <a:bodyPr/>
                    <a:lstStyle/>
                    <a:p>
                      <a:pPr indent="-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уровни</a:t>
                      </a:r>
                    </a:p>
                    <a:p>
                      <a:pPr indent="-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обучения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19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Кол-во  обучающихся на начало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Прибыло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Выбыло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Кол-во обучающихся на конец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229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7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6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230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295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4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6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293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552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48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1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47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2254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>
                          <a:solidFill>
                            <a:schemeClr val="tx1"/>
                          </a:solidFill>
                          <a:effectLst/>
                        </a:rPr>
                        <a:t>Итого </a:t>
                      </a:r>
                      <a:endParaRPr lang="ru-RU" sz="2400" kern="5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572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11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13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DejaVu Sans"/>
                          <a:cs typeface="Times New Roman"/>
                        </a:rPr>
                        <a:t>570</a:t>
                      </a:r>
                      <a:endParaRPr lang="ru-RU" sz="2400" kern="50" dirty="0">
                        <a:solidFill>
                          <a:schemeClr val="tx1"/>
                        </a:solidFill>
                        <a:effectLst/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38091"/>
            <a:ext cx="8315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Контингент обучающихся, движение обучающихся по степеням обучения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46"/>
          <p:cNvSpPr>
            <a:spLocks noChangeArrowheads="1"/>
          </p:cNvSpPr>
          <p:nvPr/>
        </p:nvSpPr>
        <p:spPr bwMode="auto">
          <a:xfrm>
            <a:off x="107504" y="188640"/>
            <a:ext cx="89289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2021 - 2022 учебный  год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(начальное звено)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76627"/>
              </p:ext>
            </p:extLst>
          </p:nvPr>
        </p:nvGraphicFramePr>
        <p:xfrm>
          <a:off x="323526" y="1052736"/>
          <a:ext cx="8640961" cy="5413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2"/>
                <a:gridCol w="864096"/>
                <a:gridCol w="1008112"/>
                <a:gridCol w="864096"/>
                <a:gridCol w="576064"/>
                <a:gridCol w="1080120"/>
                <a:gridCol w="1152128"/>
                <a:gridCol w="1143647"/>
                <a:gridCol w="1232616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Класс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«4» и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одной и двумя «3»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«2»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 Всего учащихся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Уровень качества </a:t>
                      </a:r>
                      <a:r>
                        <a:rPr lang="ru-RU" sz="1800" b="1" dirty="0" err="1" smtClean="0">
                          <a:effectLst/>
                        </a:rPr>
                        <a:t>обученности</a:t>
                      </a:r>
                      <a:r>
                        <a:rPr lang="ru-RU" sz="1800" b="1" dirty="0" smtClean="0">
                          <a:effectLst/>
                        </a:rPr>
                        <a:t> «4»,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</a:rPr>
                        <a:t>Уровень качества </a:t>
                      </a:r>
                      <a:r>
                        <a:rPr lang="ru-RU" sz="1800" b="1" dirty="0" err="1">
                          <a:effectLst/>
                        </a:rPr>
                        <a:t>обученности</a:t>
                      </a:r>
                      <a:r>
                        <a:rPr lang="ru-RU" sz="1800" b="1" dirty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( с 1,2 «3»)</a:t>
                      </a:r>
                      <a:endParaRPr lang="ru-RU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Уровень </a:t>
                      </a:r>
                      <a:r>
                        <a:rPr lang="ru-RU" sz="1800" b="1" dirty="0" err="1">
                          <a:effectLst/>
                        </a:rPr>
                        <a:t>обученности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6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9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55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86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50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3в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49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62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4б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62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1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30119"/>
              </p:ext>
            </p:extLst>
          </p:nvPr>
        </p:nvGraphicFramePr>
        <p:xfrm>
          <a:off x="179512" y="1196752"/>
          <a:ext cx="8784976" cy="55080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78550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  <a:gridCol w="2402142">
                  <a:extLst>
                    <a:ext uri="{9D8B030D-6E8A-4147-A177-3AD203B41FA5}"/>
                  </a:extLst>
                </a:gridCol>
              </a:tblGrid>
              <a:tr h="1046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42" marR="48542" marT="629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/>
                        <a:t>качества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r>
                        <a:rPr lang="ru-RU" sz="1800" b="1" u="none" strike="noStrike" dirty="0" smtClean="0"/>
                        <a:t> «4» и «5»</a:t>
                      </a: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/>
                        <a:t>качества </a:t>
                      </a:r>
                      <a:r>
                        <a:rPr lang="ru-RU" sz="1800" b="1" u="none" strike="noStrike" dirty="0" err="1" smtClean="0"/>
                        <a:t>обученности</a:t>
                      </a:r>
                      <a:r>
                        <a:rPr lang="ru-RU" sz="1800" b="1" u="none" strike="noStrike" dirty="0" smtClean="0"/>
                        <a:t> ( с 1,2 «3»)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/>
                        <a:t>У</a:t>
                      </a:r>
                      <a:r>
                        <a:rPr lang="ru-RU" sz="1800" b="1" u="none" strike="noStrike" dirty="0" smtClean="0"/>
                        <a:t>ровень </a:t>
                      </a:r>
                      <a:r>
                        <a:rPr lang="ru-RU" sz="1800" b="1" u="none" strike="noStrike" dirty="0" err="1"/>
                        <a:t>обученности</a:t>
                      </a:r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464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1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10464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2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1126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3 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3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3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3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  <a:tr h="744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4 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55%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52%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100%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01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год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69%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59%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100%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303" name="Rectangle 446"/>
          <p:cNvSpPr>
            <a:spLocks noChangeArrowheads="1"/>
          </p:cNvSpPr>
          <p:nvPr/>
        </p:nvSpPr>
        <p:spPr bwMode="auto">
          <a:xfrm>
            <a:off x="902908" y="372448"/>
            <a:ext cx="70317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Результаты 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аттестации учащихся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>за 2021 - 2022 </a:t>
            </a:r>
            <a:r>
              <a:rPr lang="ru-RU" altLang="ru-RU" sz="20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</a:rPr>
              <a:t>(начальное звено)</a:t>
            </a:r>
          </a:p>
        </p:txBody>
      </p:sp>
    </p:spTree>
    <p:extLst>
      <p:ext uri="{BB962C8B-B14F-4D97-AF65-F5344CB8AC3E}">
        <p14:creationId xmlns:p14="http://schemas.microsoft.com/office/powerpoint/2010/main" val="39184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46"/>
          <p:cNvSpPr>
            <a:spLocks noChangeArrowheads="1"/>
          </p:cNvSpPr>
          <p:nvPr/>
        </p:nvSpPr>
        <p:spPr bwMode="auto">
          <a:xfrm>
            <a:off x="-24261" y="-806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 2021 - 2022 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(среднее звено)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03973"/>
              </p:ext>
            </p:extLst>
          </p:nvPr>
        </p:nvGraphicFramePr>
        <p:xfrm>
          <a:off x="611560" y="764702"/>
          <a:ext cx="8280919" cy="5953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428"/>
                <a:gridCol w="917675"/>
                <a:gridCol w="917675"/>
                <a:gridCol w="993017"/>
                <a:gridCol w="582399"/>
                <a:gridCol w="1068360"/>
                <a:gridCol w="961373"/>
                <a:gridCol w="960619"/>
                <a:gridCol w="961373"/>
              </a:tblGrid>
              <a:tr h="100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«5»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«4» и «5»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од.  -</a:t>
                      </a:r>
                      <a:r>
                        <a:rPr lang="ru-RU" sz="1800" dirty="0" err="1">
                          <a:effectLst/>
                        </a:rPr>
                        <a:t>дв</a:t>
                      </a:r>
                      <a:r>
                        <a:rPr lang="ru-RU" sz="1800" dirty="0">
                          <a:effectLst/>
                        </a:rPr>
                        <a:t>. «3»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«2»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учащихся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Уровень качества </a:t>
                      </a:r>
                      <a:r>
                        <a:rPr lang="ru-RU" sz="1800" dirty="0" err="1" smtClean="0">
                          <a:effectLst/>
                        </a:rPr>
                        <a:t>обуч-ти</a:t>
                      </a:r>
                      <a:r>
                        <a:rPr lang="ru-RU" sz="1800" dirty="0" smtClean="0">
                          <a:effectLst/>
                        </a:rPr>
                        <a:t> «4», «5»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Уровень качества </a:t>
                      </a:r>
                      <a:r>
                        <a:rPr lang="ru-RU" sz="1800" dirty="0" err="1">
                          <a:effectLst/>
                        </a:rPr>
                        <a:t>обуч-ти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( 1,2 «3») 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  <a:r>
                        <a:rPr lang="ru-RU" sz="1800" dirty="0" err="1">
                          <a:effectLst/>
                        </a:rPr>
                        <a:t>обуч-ти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7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4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1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7в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67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44%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0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0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725752"/>
              </p:ext>
            </p:extLst>
          </p:nvPr>
        </p:nvGraphicFramePr>
        <p:xfrm>
          <a:off x="575814" y="1091644"/>
          <a:ext cx="8316667" cy="55616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94400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  <a:gridCol w="2274089">
                  <a:extLst>
                    <a:ext uri="{9D8B030D-6E8A-4147-A177-3AD203B41FA5}"/>
                  </a:extLst>
                </a:gridCol>
              </a:tblGrid>
              <a:tr h="15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543" marR="48543" marT="629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/>
                        <a:t>качества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endParaRPr lang="ru-RU" sz="2000" b="1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/>
                        <a:t>«4»,</a:t>
                      </a:r>
                      <a:r>
                        <a:rPr lang="ru-RU" sz="2000" b="1" u="none" strike="noStrike" baseline="0" dirty="0" smtClean="0"/>
                        <a:t> «</a:t>
                      </a:r>
                      <a:r>
                        <a:rPr lang="ru-RU" sz="2000" b="1" u="none" strike="noStrike" dirty="0" smtClean="0"/>
                        <a:t>5»</a:t>
                      </a:r>
                      <a:endParaRPr lang="ru-RU" sz="2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2000" b="1" u="none" strike="noStrike" dirty="0" smtClean="0"/>
                        <a:t> </a:t>
                      </a:r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/>
                        <a:t>качества </a:t>
                      </a:r>
                      <a:r>
                        <a:rPr lang="ru-RU" sz="2000" b="1" u="none" strike="noStrike" dirty="0" err="1" smtClean="0"/>
                        <a:t>обученности</a:t>
                      </a:r>
                      <a:r>
                        <a:rPr lang="ru-RU" sz="2000" b="1" u="none" strike="noStrike" baseline="0" dirty="0" smtClean="0"/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/>
                        <a:t>(с 1 и 2 «3»)</a:t>
                      </a:r>
                      <a:endParaRPr lang="ru-RU" sz="2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/>
                        <a:t>У</a:t>
                      </a:r>
                      <a:r>
                        <a:rPr lang="ru-RU" sz="2000" b="1" u="none" strike="noStrike" dirty="0" smtClean="0"/>
                        <a:t>ровень </a:t>
                      </a:r>
                      <a:r>
                        <a:rPr lang="ru-RU" sz="2000" b="1" u="none" strike="noStrike" dirty="0" err="1"/>
                        <a:t>обученности</a:t>
                      </a:r>
                      <a:endParaRPr lang="ru-RU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88" marR="8788" marT="87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0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1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90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2</a:t>
                      </a:r>
                      <a:r>
                        <a:rPr lang="ru-RU" sz="3200" b="1" u="none" strike="noStrike" baseline="0" dirty="0" smtClean="0"/>
                        <a:t> </a:t>
                      </a:r>
                      <a:r>
                        <a:rPr lang="ru-RU" sz="3200" b="1" u="none" strike="noStrike" dirty="0" smtClean="0"/>
                        <a:t>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3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/>
                </a:extLst>
              </a:tr>
              <a:tr h="98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3 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/>
                </a:extLst>
              </a:tr>
              <a:tr h="7628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/>
                        <a:t>4 ч.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26%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45%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100%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252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год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38%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49%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Cyr"/>
                        </a:rPr>
                        <a:t>100%</a:t>
                      </a:r>
                      <a:endParaRPr lang="ru-RU" sz="3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351" name="Rectangle 446"/>
          <p:cNvSpPr>
            <a:spLocks noChangeArrowheads="1"/>
          </p:cNvSpPr>
          <p:nvPr/>
        </p:nvSpPr>
        <p:spPr bwMode="auto">
          <a:xfrm>
            <a:off x="171885" y="260648"/>
            <a:ext cx="8557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учащихся за 2021 - 2022 </a:t>
            </a:r>
            <a:r>
              <a:rPr lang="ru-RU" alt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(среднее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звено)</a:t>
            </a:r>
          </a:p>
        </p:txBody>
      </p:sp>
    </p:spTree>
    <p:extLst>
      <p:ext uri="{BB962C8B-B14F-4D97-AF65-F5344CB8AC3E}">
        <p14:creationId xmlns:p14="http://schemas.microsoft.com/office/powerpoint/2010/main" val="94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46"/>
          <p:cNvSpPr>
            <a:spLocks noChangeArrowheads="1"/>
          </p:cNvSpPr>
          <p:nvPr/>
        </p:nvSpPr>
        <p:spPr bwMode="auto">
          <a:xfrm>
            <a:off x="-24261" y="-806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Результаты аттестации учащихся за 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2021 - 2022 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старшее </a:t>
            </a: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звено)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897685"/>
              </p:ext>
            </p:extLst>
          </p:nvPr>
        </p:nvGraphicFramePr>
        <p:xfrm>
          <a:off x="611560" y="764702"/>
          <a:ext cx="8280919" cy="2710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428"/>
                <a:gridCol w="917675"/>
                <a:gridCol w="917675"/>
                <a:gridCol w="993017"/>
                <a:gridCol w="582399"/>
                <a:gridCol w="1068360"/>
                <a:gridCol w="961373"/>
                <a:gridCol w="960619"/>
                <a:gridCol w="961373"/>
              </a:tblGrid>
              <a:tr h="100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Класс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 «4» и «5»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од.  -</a:t>
                      </a:r>
                      <a:r>
                        <a:rPr lang="ru-RU" sz="1800" b="1" dirty="0" err="1">
                          <a:effectLst/>
                        </a:rPr>
                        <a:t>дв</a:t>
                      </a:r>
                      <a:r>
                        <a:rPr lang="ru-RU" sz="1800" b="1" dirty="0">
                          <a:effectLst/>
                        </a:rPr>
                        <a:t>. «3»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 «2»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Всего учащихся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</a:rPr>
                        <a:t>Уровень качества </a:t>
                      </a:r>
                      <a:r>
                        <a:rPr lang="ru-RU" sz="1800" b="1" dirty="0" err="1" smtClean="0">
                          <a:effectLst/>
                        </a:rPr>
                        <a:t>обуч-ти</a:t>
                      </a:r>
                      <a:r>
                        <a:rPr lang="ru-RU" sz="1800" b="1" dirty="0" smtClean="0">
                          <a:effectLst/>
                        </a:rPr>
                        <a:t> «4», «5»</a:t>
                      </a:r>
                      <a:endParaRPr lang="ru-RU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</a:txBody>
                  <a:tcPr marL="48260" marR="48260" marT="635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</a:rPr>
                        <a:t>Уровень качества </a:t>
                      </a:r>
                      <a:r>
                        <a:rPr lang="ru-RU" sz="1800" b="1" dirty="0" err="1" smtClean="0">
                          <a:effectLst/>
                        </a:rPr>
                        <a:t>обуч-ти</a:t>
                      </a:r>
                      <a:r>
                        <a:rPr lang="ru-RU" sz="1800" b="1" dirty="0" smtClean="0">
                          <a:effectLst/>
                        </a:rPr>
                        <a:t>   ( 1,2 «3») </a:t>
                      </a:r>
                      <a:endParaRPr lang="ru-RU" sz="18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Уровень </a:t>
                      </a:r>
                      <a:r>
                        <a:rPr lang="ru-RU" sz="1800" b="1" dirty="0" err="1">
                          <a:effectLst/>
                        </a:rPr>
                        <a:t>обуч-ти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7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  <a:tr h="40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2216</Words>
  <Application>Microsoft Office PowerPoint</Application>
  <PresentationFormat>Экран (4:3)</PresentationFormat>
  <Paragraphs>1023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«Качество образования – это степень удовлетворенности  ожиданий участников образовательного процесса ( учащиеся, родители, учителя), иными словами  соотношение цели и результата, мера достижения цели»                                                     Марк Поташник, современный педагог</vt:lpstr>
      <vt:lpstr> Мониторинг образовательных достижений обучающихся   за 2021-2022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Отличники</vt:lpstr>
      <vt:lpstr>Мониторинг среднего значения качества и степени обученности за  2021-2022 уч.год </vt:lpstr>
      <vt:lpstr>Мониторинг среднего значения качества и степени обученности             за  2021-2022 уч.год </vt:lpstr>
      <vt:lpstr>Мониторинг среднего значения качества и степени обученности за 2021-2022 уч.год </vt:lpstr>
      <vt:lpstr>Мониторинг среднего значения качества и степени обученности за  2021-2022 уч.год </vt:lpstr>
      <vt:lpstr>Мониторинг среднего значения качества и степени обученности за 2021-2022 уч.год </vt:lpstr>
      <vt:lpstr>Количество пропущенных уроков  в 2021 - 2022 уч.году</vt:lpstr>
      <vt:lpstr>Количество пропущенных уроков  в 2021 - 2022 уч.году</vt:lpstr>
      <vt:lpstr>Количество пропущенных уроков  в 2021 - 2022 уч.году</vt:lpstr>
      <vt:lpstr>Количество пропущенных уроков  в 2021 - 2022 уч.году</vt:lpstr>
      <vt:lpstr>Решение: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Админ</cp:lastModifiedBy>
  <cp:revision>441</cp:revision>
  <cp:lastPrinted>2021-04-10T08:45:28Z</cp:lastPrinted>
  <dcterms:created xsi:type="dcterms:W3CDTF">2016-11-17T07:00:44Z</dcterms:created>
  <dcterms:modified xsi:type="dcterms:W3CDTF">2022-08-29T19:23:26Z</dcterms:modified>
</cp:coreProperties>
</file>