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5"/>
  </p:notesMasterIdLst>
  <p:handoutMasterIdLst>
    <p:handoutMasterId r:id="rId16"/>
  </p:handoutMasterIdLst>
  <p:sldIdLst>
    <p:sldId id="265" r:id="rId5"/>
    <p:sldId id="266" r:id="rId6"/>
    <p:sldId id="270" r:id="rId7"/>
    <p:sldId id="273" r:id="rId8"/>
    <p:sldId id="272" r:id="rId9"/>
    <p:sldId id="276" r:id="rId10"/>
    <p:sldId id="275" r:id="rId11"/>
    <p:sldId id="274" r:id="rId12"/>
    <p:sldId id="277" r:id="rId13"/>
    <p:sldId id="278" r:id="rId1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69043D0-7D30-4D4C-868E-703177C7422F}">
          <p14:sldIdLst>
            <p14:sldId id="265"/>
            <p14:sldId id="266"/>
            <p14:sldId id="270"/>
            <p14:sldId id="273"/>
          </p14:sldIdLst>
        </p14:section>
        <p14:section name="Раздел без заголовка" id="{761320AA-C61B-4358-BBED-4AF45E2A0E1A}">
          <p14:sldIdLst>
            <p14:sldId id="272"/>
            <p14:sldId id="276"/>
            <p14:sldId id="275"/>
            <p14:sldId id="274"/>
            <p14:sldId id="277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843" autoAdjust="0"/>
  </p:normalViewPr>
  <p:slideViewPr>
    <p:cSldViewPr snapToGrid="0" showGuides="1">
      <p:cViewPr varScale="1">
        <p:scale>
          <a:sx n="45" d="100"/>
          <a:sy n="45" d="100"/>
        </p:scale>
        <p:origin x="624" y="2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300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DDCB7EC-CEDA-42D5-8A0A-747B258F7B12}" type="datetime1">
              <a:rPr lang="ru-RU" smtClean="0"/>
              <a:t>25.08.2022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78FE58C-C1A6-4C4C-90C2-B7F5B0504B2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7BBAA-8962-46BE-8131-E6CE08071E10}" type="datetime1">
              <a:rPr lang="ru-RU" smtClean="0"/>
              <a:pPr/>
              <a:t>25.08.2022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10E1E9A-E921-4174-A0FC-51868D7AC568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188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534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6492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3075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6830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3709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0166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9324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1999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2AAF71-7088-4082-A4B5-5D2286FF71AE}" type="datetime1">
              <a:rPr lang="ru-RU" noProof="0" smtClean="0"/>
              <a:t>25.08.2022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05DDED-C00D-420D-BCCC-88709E63D747}" type="datetime1">
              <a:rPr lang="ru-RU" noProof="0" smtClean="0"/>
              <a:t>25.08.2022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DCCF59-F12C-4B22-A0B5-0569E7EBF814}" type="datetime1">
              <a:rPr lang="ru-RU" noProof="0" smtClean="0"/>
              <a:t>25.08.2022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130E92-8550-4A93-A5ED-7A5CF78928CB}" type="datetime1">
              <a:rPr lang="ru-RU" noProof="0" smtClean="0"/>
              <a:t>25.08.2022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50B887-75E0-4C5B-AF37-E33049182621}" type="datetime1">
              <a:rPr lang="ru-RU" noProof="0" smtClean="0"/>
              <a:t>25.08.2022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379668-2161-488D-96B8-6A859D0F15B4}" type="datetime1">
              <a:rPr lang="ru-RU" noProof="0" smtClean="0"/>
              <a:t>25.08.2022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939C50-7762-4792-95E1-E7874CF6E4AE}" type="datetime1">
              <a:rPr lang="ru-RU" noProof="0" smtClean="0"/>
              <a:t>25.08.2022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901220-6B3C-4719-8281-16AA8BA3EF64}" type="datetime1">
              <a:rPr lang="ru-RU" noProof="0" smtClean="0"/>
              <a:t>25.08.2022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D7245F-B3C7-4358-926A-1EE496656B67}" type="datetime1">
              <a:rPr lang="ru-RU" noProof="0" smtClean="0"/>
              <a:t>25.08.2022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D0A9D0-FD05-4374-8990-9A13D81CB546}" type="datetime1">
              <a:rPr lang="ru-RU" noProof="0" smtClean="0"/>
              <a:t>25.08.2022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970C57-C6EC-43E3-AE3A-40D83CDB2BD6}" type="datetime1">
              <a:rPr lang="ru-RU" noProof="0" smtClean="0"/>
              <a:t>25.08.2022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724B01-8CDF-43F1-A896-03E2F79CCBAE}" type="datetime1">
              <a:rPr lang="ru-RU" noProof="0" smtClean="0"/>
              <a:t>25.08.2022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C3194B10-7A25-4893-8C5C-B707DE59842E}" type="datetime1">
              <a:rPr lang="ru-RU" noProof="0" smtClean="0"/>
              <a:t>25.08.2022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B7BAC7-FE87-40F6-AA24-4F4685D1B02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-RU" dirty="0"/>
              <a:t>Макет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dirty="0"/>
              <a:t>Подзаголовок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8317616-4010-40A1-B2EA-822A2FBC0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16FEA38-F03C-4130-AE27-6D41068B8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9403" y="5807989"/>
            <a:ext cx="1602296" cy="75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37021" y="327171"/>
            <a:ext cx="11216780" cy="947956"/>
          </a:xfrm>
        </p:spPr>
        <p:txBody>
          <a:bodyPr rtlCol="0"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график реализации Проекта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411061" y="1006679"/>
            <a:ext cx="11643919" cy="5654180"/>
          </a:xfrm>
        </p:spPr>
        <p:txBody>
          <a:bodyPr rtlCol="0">
            <a:normAutofit fontScale="92500" lnSpcReduction="10000"/>
          </a:bodyPr>
          <a:lstStyle/>
          <a:p>
            <a:pPr marL="457200" lvl="1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Сентябрь:</a:t>
            </a:r>
          </a:p>
          <a:p>
            <a:pPr marL="457200" lvl="1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1.09.2022 -  старт платформы</a:t>
            </a:r>
          </a:p>
          <a:p>
            <a:pPr marL="457200" lvl="1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05.09. – 29.10.2022 – обучение педагогов-навигаторов</a:t>
            </a:r>
          </a:p>
          <a:p>
            <a:pPr marL="457200" lvl="1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 – ноябрь: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01.10 — 15.10.2022 Всероссийский Профориентационный урок</a:t>
            </a:r>
          </a:p>
          <a:p>
            <a:pPr marL="457200" lvl="1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15.10 — 30.11.2022 Проведение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профпроб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85 субъектах РФ </a:t>
            </a:r>
          </a:p>
          <a:p>
            <a:pPr marL="457200" lvl="1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07.10 — 10.12.2022 Старт онлайн-диагностики учащихся</a:t>
            </a:r>
          </a:p>
          <a:p>
            <a:pPr marL="457200" lvl="1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15.10 — 15.11.2022 Проведение мультимедийных выставок- практикумов на базе исторических парков</a:t>
            </a:r>
          </a:p>
          <a:p>
            <a:pPr marL="457200" lvl="1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01.11 — 30.11.2022 Обучение педагогов-навигаторов Партнерские мероприятия и</a:t>
            </a:r>
          </a:p>
          <a:p>
            <a:pPr marL="457200" lvl="1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спецпроекты</a:t>
            </a:r>
          </a:p>
          <a:p>
            <a:pPr marL="457200" lvl="1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15.11.2022 - Окончание 2 части онлайн-диагностики</a:t>
            </a:r>
          </a:p>
          <a:p>
            <a:pPr marL="457200" lvl="1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30.11.2022 - Итоговые профориентационные уроки</a:t>
            </a:r>
          </a:p>
          <a:p>
            <a:pPr marL="457200" lvl="1" indent="0">
              <a:buNone/>
            </a:pP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19DC011-DA85-4F45-9011-4379873F7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1198" y="197141"/>
            <a:ext cx="1603387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1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11061" y="553673"/>
            <a:ext cx="10942739" cy="1191237"/>
          </a:xfrm>
        </p:spPr>
        <p:txBody>
          <a:bodyPr rtlCol="0"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проекта «Билет в будущее»</a:t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системной модели содействия профессионального самоопределения обучающихся 6-11 классов.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411061" y="1825625"/>
            <a:ext cx="10942739" cy="4583564"/>
          </a:xfrm>
        </p:spPr>
        <p:txBody>
          <a:bodyPr rtlCol="0">
            <a:normAutofit fontScale="70000" lnSpcReduction="20000"/>
          </a:bodyPr>
          <a:lstStyle/>
          <a:p>
            <a:pPr marL="457200" lvl="1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</a:p>
          <a:p>
            <a:pPr marL="457200" lvl="1" indent="0">
              <a:buNone/>
            </a:pP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Расширение, систематизация и обогащение инструментами и практиками региональных, муниципальных и школьных моделей профессиональной ориентации обучающихся.</a:t>
            </a:r>
          </a:p>
          <a:p>
            <a:pPr lvl="1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программ профориентационного сопровождения для групп обучающихся по возрастам, включая программы для обучающихся с ОВЗ по разным нозологиям.</a:t>
            </a:r>
          </a:p>
          <a:p>
            <a:pPr lvl="1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внутренней (мотивационно-личностной) и внешней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знаниево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-практической) сторон готовности к профессиональному самоопределению.</a:t>
            </a:r>
          </a:p>
          <a:p>
            <a:pPr marL="457200" lvl="1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обучающихся об устройстве современного рынка труда и системе профессионального образования в стране и регионе.</a:t>
            </a:r>
          </a:p>
          <a:p>
            <a:pPr marL="457200" lvl="1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индивидуальных рекомендаций для обучающихся по построению образовательно-профессиональной траектории в зависимости от уровня осознанности, интересов, способностей, доступных им возможностей.</a:t>
            </a:r>
          </a:p>
          <a:p>
            <a:pPr lvl="1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СКФО не менее 60% 8-9 классов вовлечены в проект «Билет в будущее».</a:t>
            </a:r>
          </a:p>
          <a:p>
            <a:pPr lvl="1" rtl="0"/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6F0DBA0-A7B6-45AC-8D0A-00F8E165C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0165" y="135331"/>
            <a:ext cx="1603387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3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777621-645A-4F13-A373-69E72F157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49" y="365125"/>
            <a:ext cx="11009851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Тематические направления образовательной профориентационной программы 2022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85B21BF-2975-45BE-9906-FAD083014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378"/>
          <a:stretch/>
        </p:blipFill>
        <p:spPr>
          <a:xfrm>
            <a:off x="343949" y="2132976"/>
            <a:ext cx="11330471" cy="420050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394D2E8-EBB0-4C17-AEDC-E0C4A1A9A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4813" y="146531"/>
            <a:ext cx="1603387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12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11061" y="553673"/>
            <a:ext cx="10942739" cy="1191237"/>
          </a:xfrm>
        </p:spPr>
        <p:txBody>
          <a:bodyPr rtlCol="0"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Функциональные роли участников проекта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411061" y="1825625"/>
            <a:ext cx="11308359" cy="4583564"/>
          </a:xfrm>
        </p:spPr>
        <p:txBody>
          <a:bodyPr rtlCol="0">
            <a:normAutofit/>
          </a:bodyPr>
          <a:lstStyle/>
          <a:p>
            <a:pPr marL="457200" lvl="1" indent="0">
              <a:buNone/>
            </a:pPr>
            <a:r>
              <a:rPr lang="ru-RU" b="1" dirty="0"/>
              <a:t>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оператор</a:t>
            </a:r>
          </a:p>
          <a:p>
            <a:pPr marL="457200" lvl="1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Расширенная статистика региона для аналитики</a:t>
            </a:r>
          </a:p>
          <a:p>
            <a:pPr marL="457200" lvl="1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Дополнительные отчеты по различным сегментам</a:t>
            </a:r>
          </a:p>
          <a:p>
            <a:pPr marL="457200" lvl="1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Добавление новых ролей (муниципальный администратор) для упрощения организационной работы          по импорту учеников и педагогов-наставников</a:t>
            </a:r>
          </a:p>
          <a:p>
            <a:pPr marL="457200" lvl="1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Статистика по активностям школ и региональных площадок Управление всем пользователями (своего региона) от импорта до архивации учеников, учителей, мероприятий</a:t>
            </a:r>
          </a:p>
          <a:p>
            <a:pPr marL="457200" lvl="1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координатор</a:t>
            </a:r>
          </a:p>
          <a:p>
            <a:pPr marL="457200" lvl="1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работа по импорту педагогов-навигаторов и учеников</a:t>
            </a:r>
          </a:p>
          <a:p>
            <a:pPr marL="457200" lvl="1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Статистика муниципалитета для аналитики</a:t>
            </a:r>
          </a:p>
          <a:p>
            <a:pPr marL="457200" lvl="1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Отчеты по различным сегментам</a:t>
            </a:r>
          </a:p>
          <a:p>
            <a:pPr marL="457200" lvl="1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Статистика по активностям школ и региональных площадок</a:t>
            </a:r>
          </a:p>
          <a:p>
            <a:pPr marL="457200" lvl="1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18F61EB-B576-4F22-9E1A-558176F1E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5090" y="175688"/>
            <a:ext cx="1603387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20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11061" y="1"/>
            <a:ext cx="10942739" cy="1057012"/>
          </a:xfrm>
        </p:spPr>
        <p:txBody>
          <a:bodyPr rtlCol="0"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Функциональные роли участников проекта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411061" y="939567"/>
            <a:ext cx="10942739" cy="5721292"/>
          </a:xfrm>
        </p:spPr>
        <p:txBody>
          <a:bodyPr rtlCol="0">
            <a:normAutofit/>
          </a:bodyPr>
          <a:lstStyle/>
          <a:p>
            <a:pPr marL="457200" lvl="1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Администратор школы</a:t>
            </a:r>
          </a:p>
          <a:p>
            <a:pPr marL="457200" lvl="1" indent="0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Просмотр информации о педагогах-наставниках</a:t>
            </a:r>
          </a:p>
          <a:p>
            <a:pPr marL="457200" lvl="1" indent="0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Просмотр информации об учениках</a:t>
            </a:r>
          </a:p>
          <a:p>
            <a:pPr marL="457200" lvl="1" indent="0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Отчеты по различным сегментам</a:t>
            </a:r>
          </a:p>
          <a:p>
            <a:pPr marL="457200" lvl="1" indent="0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Статистика по активностям школ и региональных площадок</a:t>
            </a:r>
          </a:p>
          <a:p>
            <a:pPr marL="457200" lvl="1" indent="0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lvl="1" indent="0">
              <a:buNone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Педагог-навигатор</a:t>
            </a:r>
          </a:p>
          <a:p>
            <a:pPr marL="457200" lvl="1" indent="0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Обзор образовательного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трекера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своего и своих учеников</a:t>
            </a:r>
          </a:p>
          <a:p>
            <a:pPr marL="457200" lvl="1" indent="0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Раздел статистики с результатами образовательного трека ученика, групп и классов</a:t>
            </a:r>
          </a:p>
          <a:p>
            <a:pPr marL="457200" lvl="1" indent="0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Раздел выбора федеральных, региональных и партнерских профориентационных проб. </a:t>
            </a:r>
          </a:p>
          <a:p>
            <a:pPr marL="457200" lvl="1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</a:t>
            </a:r>
          </a:p>
          <a:p>
            <a:pPr marL="457200" lvl="1" indent="0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Обзор своего образовательного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трекера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расширенной статистикой результатов</a:t>
            </a:r>
          </a:p>
          <a:p>
            <a:pPr marL="457200" lvl="1" indent="0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Двухэтапные диагностики</a:t>
            </a:r>
          </a:p>
          <a:p>
            <a:pPr marL="457200" lvl="1" indent="0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Двухэтапный всероссийский профориентационный урок Профориентационные мероприятия</a:t>
            </a:r>
          </a:p>
          <a:p>
            <a:pPr marL="457200" lvl="1" indent="0" rtl="0">
              <a:buNone/>
            </a:pP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0507FF1-7F8C-4FAA-A228-3E05C6F47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6090" y="183597"/>
            <a:ext cx="1603387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3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11061" y="100669"/>
            <a:ext cx="10942739" cy="1174458"/>
          </a:xfrm>
        </p:spPr>
        <p:txBody>
          <a:bodyPr rtlCol="0">
            <a:normAutofit fontScale="90000"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—активный участник проекта</a:t>
            </a:r>
            <a:b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411061" y="1006679"/>
            <a:ext cx="10942739" cy="5654180"/>
          </a:xfrm>
        </p:spPr>
        <p:txBody>
          <a:bodyPr rtlCol="0">
            <a:normAutofit/>
          </a:bodyPr>
          <a:lstStyle/>
          <a:p>
            <a:pPr marL="457200" lvl="1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Договор со школой — участником проекта «Билет в будущее»         (заключает рег. оператор).</a:t>
            </a:r>
          </a:p>
          <a:p>
            <a:pPr lvl="1"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Приказ директора на участие в проекте педагога-навигатора</a:t>
            </a:r>
          </a:p>
          <a:p>
            <a:pPr marL="457200" lvl="1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(ответственного за реализацию проекта в школе из числа руководящего состава, а именно: зам. директора по воспитательной/учебной работе) и школьников — участников проекта.</a:t>
            </a:r>
          </a:p>
          <a:p>
            <a:pPr marL="457200" lvl="1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Рекомендуемая нагрузка на 1 педагога-навигатора — 60 обучающихся (2 класса)</a:t>
            </a: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7B9A875-A555-4976-B6E8-C96A4A2D6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4145" y="223926"/>
            <a:ext cx="1603387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9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11061" y="327171"/>
            <a:ext cx="10942739" cy="947956"/>
          </a:xfrm>
        </p:spPr>
        <p:txBody>
          <a:bodyPr rtlCol="0">
            <a:normAutofit fontScale="90000"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Педагог-навигатор проекта</a:t>
            </a:r>
            <a:b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411061" y="1006679"/>
            <a:ext cx="11643919" cy="5654180"/>
          </a:xfrm>
        </p:spPr>
        <p:txBody>
          <a:bodyPr rtlCol="0">
            <a:normAutofit/>
          </a:bodyPr>
          <a:lstStyle/>
          <a:p>
            <a:pPr marL="457200" lvl="1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по программе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квалификации (72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часа, удостоверение установленного образца). Образовательное и информационно-методическое сопровождение педагогов-навигаторов проекта.</a:t>
            </a:r>
          </a:p>
          <a:p>
            <a:pPr marL="457200" lvl="1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Коммуникация и взаимодействие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региональным оператором проекта (Организационное сопровождение, реализация мероприятий, выполнение KPI проекта, отчетная документация)</a:t>
            </a:r>
          </a:p>
          <a:p>
            <a:pPr marL="457200" lvl="1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работы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взаимодействие с ключевыми участниками проекта в образовательной организации	Формирование списков участников, работа с родителями, график реализации мероприятий и др.</a:t>
            </a:r>
          </a:p>
          <a:p>
            <a:pPr lvl="1">
              <a:buFontTx/>
              <a:buChar char="-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проекта и сопровождение обучающихся:</a:t>
            </a:r>
          </a:p>
          <a:p>
            <a:pPr marL="457200" lvl="1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профориентационных уроков, диагностик, рефлексий, мероприятий профориентационного выбора (онлайн/офлайн-пробы, выставки-практикумы, СПО и др.).</a:t>
            </a:r>
          </a:p>
          <a:p>
            <a:pPr marL="457200" lvl="1" indent="0" rtl="0">
              <a:buNone/>
            </a:pP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19DC011-DA85-4F45-9011-4379873F7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6701" y="288940"/>
            <a:ext cx="1603387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3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11061" y="100669"/>
            <a:ext cx="10942739" cy="1174458"/>
          </a:xfrm>
        </p:spPr>
        <p:txBody>
          <a:bodyPr rtlCol="0">
            <a:normAutofit fontScale="90000"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«Лаборатория будущего»</a:t>
            </a:r>
            <a:b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411061" y="553673"/>
            <a:ext cx="10942739" cy="6107186"/>
          </a:xfrm>
        </p:spPr>
        <p:txBody>
          <a:bodyPr rtlCol="0">
            <a:normAutofit/>
          </a:bodyPr>
          <a:lstStyle/>
          <a:p>
            <a:pPr marL="457200" lvl="1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Мультимедийная выставка-практикум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 организованная экспозиция на базе площадки Исторического парка «Россия – моя история» в г. Твери</a:t>
            </a:r>
          </a:p>
          <a:p>
            <a:pPr marL="457200" lvl="1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представляет собой интерактивную экспозицию с использованием мультимедийных технологий по ранней профессиональной ориентации и выбору будущей профессии. </a:t>
            </a:r>
          </a:p>
          <a:p>
            <a:pPr marL="457200" lvl="1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Школьникам предоставляется возможность познакомиться с перспективными отраслями экономики, пройти тесты, практические задания по представленным средам и в команде построить свой город будущего</a:t>
            </a:r>
          </a:p>
          <a:p>
            <a:pPr marL="457200" lvl="1" indent="0" rtl="0">
              <a:buNone/>
            </a:pP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7B9A875-A555-4976-B6E8-C96A4A2D6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4145" y="223926"/>
            <a:ext cx="1603387" cy="75597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DD3EBDA-BF7A-44DF-B88D-44AF6CE9BF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783"/>
          <a:stretch/>
        </p:blipFill>
        <p:spPr>
          <a:xfrm>
            <a:off x="989902" y="3785533"/>
            <a:ext cx="3892492" cy="292356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C26E559-3293-40FF-A5DF-AEE79F14B92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10" t="5382" r="12855" b="13151"/>
          <a:stretch/>
        </p:blipFill>
        <p:spPr>
          <a:xfrm>
            <a:off x="6618913" y="3785533"/>
            <a:ext cx="4001549" cy="292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5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37021" y="327171"/>
            <a:ext cx="11216780" cy="947956"/>
          </a:xfrm>
        </p:spPr>
        <p:txBody>
          <a:bodyPr rtlCol="0">
            <a:normAutofit fontScale="90000"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на участие в выставке «Лаборатория будущего»</a:t>
            </a:r>
            <a:b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411061" y="1006679"/>
            <a:ext cx="11643919" cy="5654180"/>
          </a:xfrm>
        </p:spPr>
        <p:txBody>
          <a:bodyPr rtlCol="0">
            <a:normAutofit/>
          </a:bodyPr>
          <a:lstStyle/>
          <a:p>
            <a:pPr marL="457200" lvl="1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Договор со школой - участником проекта «Билет в будущее» </a:t>
            </a:r>
          </a:p>
          <a:p>
            <a:pPr marL="457200" lvl="1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Приказ директора на участие педагога в проекте</a:t>
            </a:r>
          </a:p>
          <a:p>
            <a:pPr marL="457200" lvl="1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Регистрация педагога на платформе «Билет в будущее» (осуществляет региональный оператор)</a:t>
            </a:r>
          </a:p>
          <a:p>
            <a:pPr marL="457200" lvl="1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Прием заявок от родителей на участие в «Лаборатории будущего» (список детей, согласие на обработку данных, согласие родителей)</a:t>
            </a:r>
          </a:p>
          <a:p>
            <a:pPr marL="457200" lvl="1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Регистрация детей на платформе «Билет в будущее»</a:t>
            </a:r>
          </a:p>
          <a:p>
            <a:pPr marL="457200" lvl="1" indent="0">
              <a:buNone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- Составление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графика на посещение выставки «Лаборатория будущего» в мультимедийном парке «Россия – Моя история»</a:t>
            </a:r>
          </a:p>
          <a:p>
            <a:pPr lvl="1"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Tx/>
              <a:buChar char="-"/>
            </a:pP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19DC011-DA85-4F45-9011-4379873F7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1198" y="197141"/>
            <a:ext cx="1603387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0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Шаблон в оформлении «Облачный шкипер»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665955_TF03460508.potx" id="{5DFBD78C-123E-43C4-B1D8-C87BD0916EA4}" vid="{61EFFEBC-D632-4584-AAF5-CCDDDB22578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DD01B8-816B-49B7-8C81-03AB51D87C54}">
  <ds:schemaRefs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Слайды в оформлении «Облачный шкипер»</Template>
  <TotalTime>563</TotalTime>
  <Words>695</Words>
  <Application>Microsoft Office PowerPoint</Application>
  <PresentationFormat>Широкоэкранный</PresentationFormat>
  <Paragraphs>98</Paragraphs>
  <Slides>10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</vt:lpstr>
      <vt:lpstr>Times New Roman</vt:lpstr>
      <vt:lpstr>Шаблон в оформлении «Облачный шкипер»</vt:lpstr>
      <vt:lpstr>Макет заголовка</vt:lpstr>
      <vt:lpstr>Цели и задачи проекта «Билет в будущее»  Построение системной модели содействия профессионального самоопределения обучающихся 6-11 классов. </vt:lpstr>
      <vt:lpstr>Тематические направления образовательной профориентационной программы 2022</vt:lpstr>
      <vt:lpstr>Функциональные роли участников проекта</vt:lpstr>
      <vt:lpstr>Функциональные роли участников проекта</vt:lpstr>
      <vt:lpstr>Школа —активный участник проекта </vt:lpstr>
      <vt:lpstr>     Педагог-навигатор проекта </vt:lpstr>
      <vt:lpstr>«Лаборатория будущего» </vt:lpstr>
      <vt:lpstr>Заявка на участие в выставке «Лаборатория будущего» </vt:lpstr>
      <vt:lpstr>Примерный график реализации Проекта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Пользователь</dc:creator>
  <cp:lastModifiedBy>Хатуна</cp:lastModifiedBy>
  <cp:revision>20</cp:revision>
  <dcterms:created xsi:type="dcterms:W3CDTF">2022-07-27T08:17:26Z</dcterms:created>
  <dcterms:modified xsi:type="dcterms:W3CDTF">2022-08-25T13:43:19Z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