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2"/>
  </p:notesMasterIdLst>
  <p:sldIdLst>
    <p:sldId id="256" r:id="rId2"/>
    <p:sldId id="269" r:id="rId3"/>
    <p:sldId id="258" r:id="rId4"/>
    <p:sldId id="280" r:id="rId5"/>
    <p:sldId id="278" r:id="rId6"/>
    <p:sldId id="284" r:id="rId7"/>
    <p:sldId id="268" r:id="rId8"/>
    <p:sldId id="264" r:id="rId9"/>
    <p:sldId id="274" r:id="rId10"/>
    <p:sldId id="271" r:id="rId11"/>
    <p:sldId id="325" r:id="rId12"/>
    <p:sldId id="295" r:id="rId13"/>
    <p:sldId id="294" r:id="rId14"/>
    <p:sldId id="292" r:id="rId15"/>
    <p:sldId id="291" r:id="rId16"/>
    <p:sldId id="293" r:id="rId17"/>
    <p:sldId id="273" r:id="rId18"/>
    <p:sldId id="297" r:id="rId19"/>
    <p:sldId id="301" r:id="rId20"/>
    <p:sldId id="302" r:id="rId21"/>
    <p:sldId id="317" r:id="rId22"/>
    <p:sldId id="318" r:id="rId23"/>
    <p:sldId id="296" r:id="rId24"/>
    <p:sldId id="324" r:id="rId25"/>
    <p:sldId id="299" r:id="rId26"/>
    <p:sldId id="298" r:id="rId27"/>
    <p:sldId id="300" r:id="rId28"/>
    <p:sldId id="277" r:id="rId29"/>
    <p:sldId id="306" r:id="rId30"/>
    <p:sldId id="314" r:id="rId31"/>
    <p:sldId id="316" r:id="rId32"/>
    <p:sldId id="329" r:id="rId33"/>
    <p:sldId id="328" r:id="rId34"/>
    <p:sldId id="320" r:id="rId35"/>
    <p:sldId id="333" r:id="rId36"/>
    <p:sldId id="330" r:id="rId37"/>
    <p:sldId id="332" r:id="rId38"/>
    <p:sldId id="327" r:id="rId39"/>
    <p:sldId id="326" r:id="rId40"/>
    <p:sldId id="32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86234-FB2C-468A-8A0D-24C25334C41A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C29BB-3F3B-4CD5-9FDE-AF58795EB1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1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95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3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26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249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4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079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813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1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8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328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26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07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49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43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3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59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77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6BB6-E4C4-4A89-B1E0-2DAC3A304F69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E2A28-A4E4-4B44-8AB7-17218524F9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534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7B20A3-3B77-4A44-8486-6274AE7A3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691" y="848647"/>
            <a:ext cx="9001462" cy="2154048"/>
          </a:xfrm>
        </p:spPr>
        <p:txBody>
          <a:bodyPr>
            <a:normAutofit/>
          </a:bodyPr>
          <a:lstStyle/>
          <a:p>
            <a:r>
              <a:rPr lang="ru-RU" dirty="0"/>
              <a:t>Великий обман</a:t>
            </a:r>
            <a:br>
              <a:rPr lang="ru-RU" dirty="0"/>
            </a:br>
            <a:r>
              <a:rPr lang="ru-RU" sz="2800" dirty="0"/>
              <a:t>или </a:t>
            </a:r>
            <a:br>
              <a:rPr lang="ru-RU" sz="2800" dirty="0"/>
            </a:br>
            <a:r>
              <a:rPr lang="ru-RU" sz="2800" dirty="0"/>
              <a:t>как мы содержим олигархов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A0A360-40C7-4C59-8B38-92981FCC2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27" y="3149556"/>
            <a:ext cx="4280854" cy="2768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449388" cy="105488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EE0F295B-E0A4-46FD-9244-FD34B0F29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384" y="5055078"/>
            <a:ext cx="5796007" cy="1464851"/>
          </a:xfrm>
        </p:spPr>
        <p:txBody>
          <a:bodyPr>
            <a:normAutofit fontScale="55000" lnSpcReduction="20000"/>
          </a:bodyPr>
          <a:lstStyle/>
          <a:p>
            <a:endParaRPr lang="ru-RU" sz="3200" dirty="0"/>
          </a:p>
          <a:p>
            <a:pPr algn="l"/>
            <a:r>
              <a:rPr lang="ru-RU" sz="2600" dirty="0"/>
              <a:t>Центр </a:t>
            </a:r>
            <a:r>
              <a:rPr lang="ru-RU" sz="2600" dirty="0" smtClean="0"/>
              <a:t>общественного здоровья и медицинской </a:t>
            </a:r>
            <a:r>
              <a:rPr lang="ru-RU" sz="2600" dirty="0"/>
              <a:t>профилактики Тверской области</a:t>
            </a:r>
          </a:p>
          <a:p>
            <a:pPr algn="l"/>
            <a:r>
              <a:rPr lang="ru-RU" sz="2600" dirty="0" smtClean="0"/>
              <a:t>Нач. отдела РРМРП, врач-методист </a:t>
            </a:r>
            <a:r>
              <a:rPr lang="ru-RU" sz="2600" dirty="0"/>
              <a:t>Сосновская Г.Д.        </a:t>
            </a:r>
            <a:r>
              <a:rPr lang="ru-RU" sz="1900" smtClean="0"/>
              <a:t>Тверь </a:t>
            </a:r>
            <a:r>
              <a:rPr lang="ru-RU" sz="1900" smtClean="0"/>
              <a:t>2022г</a:t>
            </a:r>
            <a:r>
              <a:rPr lang="ru-RU" sz="1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149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10CB58-48A2-46A7-A7BB-61B8D337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352024"/>
            <a:ext cx="10353761" cy="602974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КАКОВА ЖЕ РЕАЛЬНОСТЬ?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EBD527-22C0-4E58-ACFD-4B46D435F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104" y="954998"/>
            <a:ext cx="10353762" cy="5537914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97% табачного производства в России принадлежит  иностранным компаниям. Японцы(1/3 табачного бизнеса в России) –производят в нашей стране такие сигареты как </a:t>
            </a:r>
            <a:r>
              <a:rPr lang="en-US" sz="2400" dirty="0">
                <a:effectLst/>
              </a:rPr>
              <a:t>LD</a:t>
            </a:r>
            <a:r>
              <a:rPr lang="ru-RU" sz="2400" dirty="0">
                <a:effectLst/>
              </a:rPr>
              <a:t>, ПЕТР 1, РУССКИЙ СТИЛЬ, НАША ПРИМА, папиросы БЕЛОМОРКАНАЛ. </a:t>
            </a:r>
          </a:p>
          <a:p>
            <a:r>
              <a:rPr lang="ru-RU" sz="2400" dirty="0">
                <a:effectLst/>
              </a:rPr>
              <a:t>Годовой доход этой компании составляет 42 млрд долларов США. Основной акционер и собственник – правительство Японии. </a:t>
            </a:r>
          </a:p>
          <a:p>
            <a:r>
              <a:rPr lang="ru-RU" sz="2400" dirty="0">
                <a:effectLst/>
              </a:rPr>
              <a:t>Сама Япония – одна из самых некурящих стран мира, к 2040г она планирует полностью запретить курение.</a:t>
            </a:r>
          </a:p>
          <a:p>
            <a:r>
              <a:rPr lang="ru-RU" sz="2400" dirty="0">
                <a:effectLst/>
              </a:rPr>
              <a:t>Все доходы от табачного бизнеса идут за границу, а все болезни и смерти остаются тут. </a:t>
            </a:r>
          </a:p>
          <a:p>
            <a:r>
              <a:rPr lang="ru-RU" sz="2400" dirty="0">
                <a:effectLst/>
              </a:rPr>
              <a:t>Россия – одна из немногих стран, где проводится табачный геноцид.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" y="213859"/>
            <a:ext cx="1264718" cy="9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66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334" y="491119"/>
            <a:ext cx="10536455" cy="6171579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1990-е гг.</a:t>
            </a:r>
            <a:r>
              <a:rPr lang="ru-RU" sz="2800" dirty="0">
                <a:effectLst/>
              </a:rPr>
              <a:t> транснациональная табачная индустрия вывела свои предприятия за пределы своих стран, сформировала новые рынки сбыта своей продукции: Азия, бывший Советский Союз и Ближний Восток</a:t>
            </a:r>
          </a:p>
          <a:p>
            <a:r>
              <a:rPr lang="ru-RU" sz="2800" dirty="0">
                <a:effectLst/>
              </a:rPr>
              <a:t>В начале 90х захват закрытого советского рынка позволил табачным компаниям выжить</a:t>
            </a:r>
          </a:p>
          <a:p>
            <a:r>
              <a:rPr lang="ru-RU" sz="2800" dirty="0">
                <a:effectLst/>
              </a:rPr>
              <a:t>На нашем телевидении появилась в большом количестве красочная реклама сигарет, «весело» скакал уже умерший от рака лёгких ковбой «Мальборо».</a:t>
            </a:r>
            <a:endParaRPr lang="ru-RU" sz="2800" dirty="0"/>
          </a:p>
          <a:p>
            <a:r>
              <a:rPr lang="ru-RU" sz="2800" dirty="0">
                <a:effectLst/>
              </a:rPr>
              <a:t>табачные компании поддерживали ложь об отсутствии вреда от курения 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" y="224288"/>
            <a:ext cx="1297802" cy="9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76D270-7D4B-4106-9C7A-C26761AA2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27" y="882635"/>
            <a:ext cx="6260577" cy="861391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Фильтр – первая уловка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931297-DA16-4950-9364-EB263FFB3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577" y="321918"/>
            <a:ext cx="5631569" cy="6214164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effectLst/>
              </a:rPr>
              <a:t>1952 г. США журнал «</a:t>
            </a:r>
            <a:r>
              <a:rPr lang="en-US" sz="2400" dirty="0">
                <a:effectLst/>
              </a:rPr>
              <a:t>Readers Digest</a:t>
            </a:r>
            <a:r>
              <a:rPr lang="ru-RU" sz="2400" dirty="0">
                <a:effectLst/>
              </a:rPr>
              <a:t>» опубликовал серию статей по общим названием «Рак из пачки»</a:t>
            </a:r>
          </a:p>
          <a:p>
            <a:r>
              <a:rPr lang="ru-RU" sz="2400" dirty="0">
                <a:effectLst/>
              </a:rPr>
              <a:t>Паника в рядах курильщиков привела к массовым отказам от курения</a:t>
            </a:r>
          </a:p>
          <a:p>
            <a:r>
              <a:rPr lang="ru-RU" sz="2400" dirty="0">
                <a:effectLst/>
              </a:rPr>
              <a:t>табачные компании пошли на хитрость – они </a:t>
            </a:r>
            <a:r>
              <a:rPr lang="ru-RU" sz="2400" dirty="0" smtClean="0">
                <a:effectLst/>
              </a:rPr>
              <a:t>якобы </a:t>
            </a:r>
            <a:r>
              <a:rPr lang="ru-RU" sz="2400" dirty="0">
                <a:effectLst/>
              </a:rPr>
              <a:t>обезопасили курение – добавив к сигарете </a:t>
            </a:r>
            <a:r>
              <a:rPr lang="ru-RU" sz="2400" b="1" dirty="0">
                <a:effectLst/>
              </a:rPr>
              <a:t>фильтр</a:t>
            </a:r>
          </a:p>
          <a:p>
            <a:r>
              <a:rPr lang="ru-RU" sz="2200" b="1" dirty="0">
                <a:effectLst/>
              </a:rPr>
              <a:t>Сигаретный фильтр</a:t>
            </a:r>
            <a:r>
              <a:rPr lang="ru-RU" sz="2200" dirty="0">
                <a:effectLst/>
              </a:rPr>
              <a:t> – один из способов манипуляции сознанием человека. Дающий иллюзию более безопасного курения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48BF57B-2883-4CF9-8A4D-AD08DEA61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4" y="1808218"/>
            <a:ext cx="5960723" cy="47278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" y="146987"/>
            <a:ext cx="1187080" cy="86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9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C17F81-5A06-4772-BDA6-E12E020AD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77688"/>
            <a:ext cx="10353761" cy="1300782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символ мужественности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20D033E-8CA2-45BA-B2DE-659CA89BA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24" y="1093304"/>
            <a:ext cx="3387696" cy="5665856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Ковбои Мальборо</a:t>
            </a:r>
          </a:p>
          <a:p>
            <a:r>
              <a:rPr lang="ru-RU" sz="2400" dirty="0">
                <a:effectLst/>
              </a:rPr>
              <a:t>Дэвид </a:t>
            </a:r>
            <a:r>
              <a:rPr lang="ru-RU" sz="2400" dirty="0" err="1">
                <a:effectLst/>
              </a:rPr>
              <a:t>Миллар</a:t>
            </a:r>
            <a:r>
              <a:rPr lang="ru-RU" sz="2400" dirty="0">
                <a:effectLst/>
              </a:rPr>
              <a:t>-младший стал первым, кто снялся в роли известного всем любителям сигарет персонажа</a:t>
            </a:r>
          </a:p>
          <a:p>
            <a:r>
              <a:rPr lang="ru-RU" sz="2400" dirty="0">
                <a:effectLst/>
              </a:rPr>
              <a:t> Скончался он в 1987 будучи не в силах дальше бороться с эмфиземой легких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F97CEDA-2372-4E9F-BFFC-089B9ADD3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1"/>
          <a:stretch/>
        </p:blipFill>
        <p:spPr>
          <a:xfrm>
            <a:off x="3761746" y="1372212"/>
            <a:ext cx="8045555" cy="5386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1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7D84C-00A6-4A74-8A0E-5E579234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761" y="450574"/>
            <a:ext cx="7415196" cy="1326321"/>
          </a:xfrm>
        </p:spPr>
        <p:txBody>
          <a:bodyPr/>
          <a:lstStyle/>
          <a:p>
            <a:r>
              <a:rPr lang="ru-RU" dirty="0"/>
              <a:t>Дэвид </a:t>
            </a:r>
            <a:r>
              <a:rPr lang="ru-RU" dirty="0" err="1"/>
              <a:t>Маклин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A65E55-A458-4557-BB64-217B6632E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1652" y="2346187"/>
            <a:ext cx="5005299" cy="3763617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Следующим покорителем прерий стал Дэвид </a:t>
            </a:r>
            <a:r>
              <a:rPr lang="ru-RU" sz="2800" dirty="0" err="1">
                <a:effectLst/>
              </a:rPr>
              <a:t>Маклин</a:t>
            </a:r>
            <a:r>
              <a:rPr lang="ru-RU" sz="2800" dirty="0">
                <a:effectLst/>
              </a:rPr>
              <a:t>. Сигаретный фильтр ему так же не помог, он умер от рака легкого в 1995г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368EE6-C00F-422D-B967-A2133C7C5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1" y="616728"/>
            <a:ext cx="4638650" cy="606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018" y="355501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0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AB132C-C306-448C-9F9F-149EF076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65"/>
            <a:ext cx="6798365" cy="1326321"/>
          </a:xfrm>
        </p:spPr>
        <p:txBody>
          <a:bodyPr/>
          <a:lstStyle/>
          <a:p>
            <a:r>
              <a:rPr lang="ru-RU" dirty="0"/>
              <a:t>Уэйн </a:t>
            </a:r>
            <a:r>
              <a:rPr lang="ru-RU" dirty="0" err="1"/>
              <a:t>Макларен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>12 сентября 1940  - 22 июля 1992 г. (51 год)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9183BC3-2E38-4E34-8CF7-E067EC0F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712" y="1"/>
            <a:ext cx="5824288" cy="6662026"/>
          </a:xfrm>
        </p:spPr>
        <p:txBody>
          <a:bodyPr>
            <a:noAutofit/>
          </a:bodyPr>
          <a:lstStyle/>
          <a:p>
            <a:r>
              <a:rPr lang="ru-RU" sz="2200" dirty="0">
                <a:effectLst/>
              </a:rPr>
              <a:t>Уэйн </a:t>
            </a:r>
            <a:r>
              <a:rPr lang="ru-RU" sz="2200" dirty="0" err="1">
                <a:effectLst/>
              </a:rPr>
              <a:t>Макларен</a:t>
            </a:r>
            <a:r>
              <a:rPr lang="ru-RU" sz="2200" dirty="0">
                <a:effectLst/>
              </a:rPr>
              <a:t> – человек, поднявший популярность сигарет </a:t>
            </a:r>
            <a:r>
              <a:rPr lang="ru-RU" sz="2200" dirty="0" err="1">
                <a:effectLst/>
              </a:rPr>
              <a:t>Marlboro</a:t>
            </a:r>
            <a:r>
              <a:rPr lang="ru-RU" sz="2200" dirty="0">
                <a:effectLst/>
              </a:rPr>
              <a:t> до небывалых высот, а потом всю оставшуюся жизнь воевавший с табачными компаниями</a:t>
            </a:r>
          </a:p>
          <a:p>
            <a:r>
              <a:rPr lang="ru-RU" sz="2200" dirty="0">
                <a:effectLst/>
              </a:rPr>
              <a:t>В образе смелого, свободного и неукротимого ковбоя Уэйн </a:t>
            </a:r>
            <a:r>
              <a:rPr lang="ru-RU" sz="2200" dirty="0" err="1">
                <a:effectLst/>
              </a:rPr>
              <a:t>Макларен</a:t>
            </a:r>
            <a:r>
              <a:rPr lang="ru-RU" sz="2200" dirty="0">
                <a:effectLst/>
              </a:rPr>
              <a:t> рекламировал сигареты целых 27 лет. А потом понял, что умирает именно от них </a:t>
            </a:r>
          </a:p>
          <a:p>
            <a:r>
              <a:rPr lang="ru-RU" sz="2200" dirty="0">
                <a:effectLst/>
              </a:rPr>
              <a:t>С большим трудом Уэйну </a:t>
            </a:r>
            <a:r>
              <a:rPr lang="ru-RU" sz="2200" dirty="0" err="1">
                <a:effectLst/>
              </a:rPr>
              <a:t>Макларену</a:t>
            </a:r>
            <a:r>
              <a:rPr lang="ru-RU" sz="2200" dirty="0">
                <a:effectLst/>
              </a:rPr>
              <a:t> удалось бросить курить, но было уже поздно. </a:t>
            </a:r>
          </a:p>
          <a:p>
            <a:r>
              <a:rPr lang="ru-RU" sz="2200" b="1" dirty="0"/>
              <a:t>«Я заканчиваю свою жизнь в кислородной палатке. Я говорю вам, что курение того не стоит»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714E9ED-978D-42BD-AE5C-1B5D60A6F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912"/>
            <a:ext cx="6367712" cy="3763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7" y="107232"/>
            <a:ext cx="1044283" cy="7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9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F3B1FE-45DB-4CC7-AD8E-203D1C9B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265" y="403639"/>
            <a:ext cx="7773005" cy="1326321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Еще один ковбой «Мальборо» умер от рака лёгких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9F2B0D3-2956-45E2-B904-D88E055C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743" y="1729960"/>
            <a:ext cx="3517848" cy="4499113"/>
          </a:xfrm>
        </p:spPr>
        <p:txBody>
          <a:bodyPr/>
          <a:lstStyle/>
          <a:p>
            <a:r>
              <a:rPr lang="ru-RU" sz="2400" dirty="0">
                <a:effectLst/>
              </a:rPr>
              <a:t>27.01.2014 г в США скончался от рака лёгких актер Эрик </a:t>
            </a:r>
            <a:r>
              <a:rPr lang="ru-RU" sz="2400" dirty="0" err="1">
                <a:effectLst/>
              </a:rPr>
              <a:t>Лоусон</a:t>
            </a:r>
            <a:r>
              <a:rPr lang="ru-RU" sz="2400" dirty="0">
                <a:effectLst/>
              </a:rPr>
              <a:t>, который с 1978 по 1981 год являлся официальным лицом сигарет </a:t>
            </a:r>
            <a:r>
              <a:rPr lang="ru-RU" sz="2400" dirty="0" err="1">
                <a:effectLst/>
              </a:rPr>
              <a:t>Marlboro</a:t>
            </a:r>
            <a:endParaRPr lang="ru-RU" sz="2400" dirty="0">
              <a:effectLst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EB8D609-7E2C-4CE8-9CA3-DF806DE72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91" y="1729961"/>
            <a:ext cx="8167992" cy="4288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0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D15FF1-2E21-4CFA-B3F5-5ACDC375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513" y="494444"/>
            <a:ext cx="10353761" cy="1326321"/>
          </a:xfrm>
        </p:spPr>
        <p:txBody>
          <a:bodyPr/>
          <a:lstStyle/>
          <a:p>
            <a:r>
              <a:rPr lang="ru-RU" dirty="0">
                <a:effectLst/>
              </a:rPr>
              <a:t>Классификация сигарет на легкие, суперлегкие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925A5E8-B746-4C79-813C-15825B4E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3" y="1729409"/>
            <a:ext cx="10555963" cy="4725503"/>
          </a:xfrm>
        </p:spPr>
        <p:txBody>
          <a:bodyPr>
            <a:normAutofit/>
          </a:bodyPr>
          <a:lstStyle/>
          <a:p>
            <a:r>
              <a:rPr lang="ru-RU" sz="2400" dirty="0"/>
              <a:t>манипуляция появилась в 80хгг.</a:t>
            </a:r>
            <a:r>
              <a:rPr lang="en-US" sz="2400" dirty="0"/>
              <a:t> </a:t>
            </a:r>
            <a:r>
              <a:rPr lang="ru-RU" sz="2400" dirty="0"/>
              <a:t>ХХ века</a:t>
            </a:r>
          </a:p>
          <a:p>
            <a:r>
              <a:rPr lang="ru-RU" sz="2400" dirty="0"/>
              <a:t>иллюзия более безопасного курения</a:t>
            </a:r>
          </a:p>
          <a:p>
            <a:r>
              <a:rPr lang="ru-RU" sz="2400" dirty="0">
                <a:effectLst/>
              </a:rPr>
              <a:t>для того, чтобы втянуть в курение подростков, молодежь, девушек и женщин</a:t>
            </a:r>
          </a:p>
          <a:p>
            <a:r>
              <a:rPr lang="ru-RU" sz="2400" dirty="0">
                <a:effectLst/>
              </a:rPr>
              <a:t>в эти «легкие» сигареты добавляют вещества, снижающие рвотный рефлекс у детей, что бы они начали курить</a:t>
            </a:r>
          </a:p>
          <a:p>
            <a:r>
              <a:rPr lang="ru-RU" sz="2400" dirty="0">
                <a:effectLst/>
              </a:rPr>
              <a:t>Многолетние исследования Национального института рака США показали, что количество преждевременных смертей, вызванных курением не изменилось при массовом переходе на лёгкие сигареты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56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FEB5FE-F80C-4747-A3F1-F3E2461D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317" y="271670"/>
            <a:ext cx="10353761" cy="1040296"/>
          </a:xfrm>
        </p:spPr>
        <p:txBody>
          <a:bodyPr/>
          <a:lstStyle/>
          <a:p>
            <a:r>
              <a:rPr lang="ru-RU" dirty="0">
                <a:effectLst/>
              </a:rPr>
              <a:t>Привлекательный дизайн пачек сигарет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3B98258-33DB-4BB1-97A1-712A4B4EA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487" y="1311966"/>
            <a:ext cx="7414591" cy="5274363"/>
          </a:xfrm>
        </p:spPr>
        <p:txBody>
          <a:bodyPr>
            <a:noAutofit/>
          </a:bodyPr>
          <a:lstStyle/>
          <a:p>
            <a:r>
              <a:rPr lang="ru-RU" sz="2200" dirty="0">
                <a:effectLst/>
              </a:rPr>
              <a:t>В 90х </a:t>
            </a:r>
            <a:r>
              <a:rPr lang="ru-RU" sz="2200" dirty="0" err="1">
                <a:effectLst/>
              </a:rPr>
              <a:t>гг</a:t>
            </a:r>
            <a:r>
              <a:rPr lang="ru-RU" sz="2200" dirty="0">
                <a:effectLst/>
              </a:rPr>
              <a:t> табачные компании избирают стратегию развития: рынка втягивание в курение женщин и девушек</a:t>
            </a:r>
          </a:p>
          <a:p>
            <a:r>
              <a:rPr lang="ru-RU" sz="2200" dirty="0">
                <a:effectLst/>
              </a:rPr>
              <a:t>Для этого создается красивый дизайн пачки, с красочными и привлекательными цветами, на любой вкус</a:t>
            </a:r>
          </a:p>
          <a:p>
            <a:r>
              <a:rPr lang="ru-RU" sz="2200" dirty="0">
                <a:effectLst/>
              </a:rPr>
              <a:t>курение - это модно, необходимость современной жизни</a:t>
            </a:r>
          </a:p>
          <a:p>
            <a:r>
              <a:rPr lang="ru-RU" sz="2200" dirty="0">
                <a:effectLst/>
              </a:rPr>
              <a:t>Появляются тонкие сигареты. – этот рекламный ход позволил табачным компаниям заставить миллионы женщин нести им деньги в обмен на бесплодие и рождение больных детей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C1C4CC0-28F7-471B-A23F-F4D1E1E12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" y="1351722"/>
            <a:ext cx="4315731" cy="550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52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A64F9E-181D-4981-8180-24D3ED98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15" y="149927"/>
            <a:ext cx="3081735" cy="1326321"/>
          </a:xfrm>
        </p:spPr>
        <p:txBody>
          <a:bodyPr/>
          <a:lstStyle/>
          <a:p>
            <a:r>
              <a:rPr lang="ru-RU" dirty="0"/>
              <a:t>До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08A0877-0829-4B15-A552-7DF65A510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540" y="267269"/>
            <a:ext cx="2545022" cy="1004945"/>
          </a:xfrm>
        </p:spPr>
        <p:txBody>
          <a:bodyPr/>
          <a:lstStyle/>
          <a:p>
            <a:pPr marL="0" indent="0">
              <a:buNone/>
            </a:pPr>
            <a:r>
              <a:rPr lang="ru-RU" sz="3400" b="1" cap="all" dirty="0"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После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4B00D16-62F8-40FD-AEAC-FBC458C42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0" b="20589"/>
          <a:stretch/>
        </p:blipFill>
        <p:spPr>
          <a:xfrm>
            <a:off x="294289" y="1272215"/>
            <a:ext cx="4424781" cy="21567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BC694A-8428-48AC-97E6-FEF39705F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5" y="3684662"/>
            <a:ext cx="4076700" cy="2952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7B7DFB9-7A97-4003-B8AC-3BE08EEDBB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2"/>
          <a:stretch/>
        </p:blipFill>
        <p:spPr>
          <a:xfrm>
            <a:off x="4709713" y="558966"/>
            <a:ext cx="3399249" cy="34320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DAEFAC6-5028-45E2-BAC1-8FE6435DC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8" r="9150"/>
          <a:stretch/>
        </p:blipFill>
        <p:spPr>
          <a:xfrm>
            <a:off x="8108962" y="1274837"/>
            <a:ext cx="3767542" cy="3886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82D7EE6-23F2-4295-B08F-07E6ACCA5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91" y="3827918"/>
            <a:ext cx="4448454" cy="2958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1" y="149927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6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676C1F-0BC1-4C50-8667-D94B6B75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80175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ФАКТЫ СВИДЕТЕЛЬСТВУЮТ ОБ АКТУАЛЬНОСТИ ЭТОГО ВОПРОСА?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61EB918-6FC8-4AFB-92A6-E320508A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411357"/>
            <a:ext cx="10854135" cy="524786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Табачная промышленность и ее союзники утверждают, что:</a:t>
            </a:r>
          </a:p>
          <a:p>
            <a:r>
              <a:rPr lang="ru-RU" dirty="0"/>
              <a:t>Курение – это свободный и осознанный выбор, сделанный взрослыми потребителями, которые хорошо осведомлены о рисках курения;</a:t>
            </a:r>
          </a:p>
          <a:p>
            <a:r>
              <a:rPr lang="ru-RU" dirty="0"/>
              <a:t>Существует некоторая неопределенность относительно различных аспектов вреда курения, включая развитие никотиновой зависимости;</a:t>
            </a:r>
          </a:p>
          <a:p>
            <a:r>
              <a:rPr lang="ru-RU" dirty="0"/>
              <a:t>Табачная индустрия внесла существенный вклад в просвещение общественности о негативных последствиях курения для здоровья, а также длительное время поддерживала деятельность в области изучения и разработки продуктов, направленную на то, чтобы сделать курение менее вредным;</a:t>
            </a:r>
          </a:p>
          <a:p>
            <a:r>
              <a:rPr lang="ru-RU" dirty="0"/>
              <a:t>Мероприятия по борьбе против табака являются частью авторитарного подхода "государства-няньки", которое налагает на людей ненужные нормы, ограничивает их свободный выбор и рассматривает курильщиков как жертв, которые не в состоянии принимать ответственные решения, касающиеся их жизни ;</a:t>
            </a:r>
          </a:p>
          <a:p>
            <a:r>
              <a:rPr lang="ru-RU" dirty="0"/>
              <a:t>Табачной промышленности должны быть предоставлены права свободно продавать и рекламировать свою продукцию потребителям без каких-либо ограничений и правил.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449388" cy="1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8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B97D4D-3826-4B37-9FD4-D1C59891A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742" y="364808"/>
            <a:ext cx="10353761" cy="788504"/>
          </a:xfrm>
        </p:spPr>
        <p:txBody>
          <a:bodyPr/>
          <a:lstStyle/>
          <a:p>
            <a:r>
              <a:rPr lang="ru-RU" dirty="0"/>
              <a:t>Внешний вид: до курения и после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FD033A87-D49B-4534-8E5F-6D208FC1F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6" y="1167564"/>
            <a:ext cx="4939956" cy="2775785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102D19E-1B1F-4176-9DFB-380DF026F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76" y="1158291"/>
            <a:ext cx="4558880" cy="27798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20189BC-2B43-4E99-AE93-9D8E05D6E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89" y="3667799"/>
            <a:ext cx="4762708" cy="31902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9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51F3DA-408C-4DA2-895C-5507AC72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58499"/>
            <a:ext cx="10353761" cy="801255"/>
          </a:xfrm>
        </p:spPr>
        <p:txBody>
          <a:bodyPr>
            <a:normAutofit fontScale="90000"/>
          </a:bodyPr>
          <a:lstStyle/>
          <a:p>
            <a:r>
              <a:rPr lang="ru-RU" sz="2800" dirty="0" err="1"/>
              <a:t>кирстен</a:t>
            </a:r>
            <a:r>
              <a:rPr lang="ru-RU" sz="2800" dirty="0"/>
              <a:t> </a:t>
            </a:r>
            <a:r>
              <a:rPr lang="ru-RU" sz="2800" dirty="0" err="1"/>
              <a:t>данст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до и после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1B3E8DB-44EA-4798-8AFD-65FB06738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9" y="377687"/>
            <a:ext cx="3164520" cy="3921744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5A93C1B-91B3-4DAA-AFB4-EC80EE305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1132" r="29569" b="47954"/>
          <a:stretch/>
        </p:blipFill>
        <p:spPr>
          <a:xfrm>
            <a:off x="8265112" y="88776"/>
            <a:ext cx="3586578" cy="39924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8B301E6-A62E-434A-88E8-17280B811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r="25771" b="18101"/>
          <a:stretch/>
        </p:blipFill>
        <p:spPr>
          <a:xfrm>
            <a:off x="1216025" y="4292075"/>
            <a:ext cx="3144476" cy="25564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49B498E-A183-4344-B812-14C1DE9B2C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0" r="9795" b="61384"/>
          <a:stretch/>
        </p:blipFill>
        <p:spPr>
          <a:xfrm>
            <a:off x="3482704" y="1029477"/>
            <a:ext cx="4729203" cy="3524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C954821-BFF8-4623-A9C0-1679F82BE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39" y="3720849"/>
            <a:ext cx="4313582" cy="31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60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72F44F-5B2E-49B8-81B7-5A1E924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1223" y="253291"/>
            <a:ext cx="10353761" cy="45720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Мила </a:t>
            </a:r>
            <a:r>
              <a:rPr lang="ru-RU" sz="2800" dirty="0" err="1"/>
              <a:t>кунис</a:t>
            </a:r>
            <a:r>
              <a:rPr lang="ru-RU" sz="2800" dirty="0"/>
              <a:t> до и после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BB9ED1E-DADE-4CFD-91ED-CF525F4EC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7"/>
          <a:stretch/>
        </p:blipFill>
        <p:spPr>
          <a:xfrm>
            <a:off x="8083801" y="4317153"/>
            <a:ext cx="4075054" cy="2431303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E217948-7D8C-48C4-AACD-DB7866A3A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3483" r="63698" b="4684"/>
          <a:stretch/>
        </p:blipFill>
        <p:spPr>
          <a:xfrm>
            <a:off x="8083801" y="109544"/>
            <a:ext cx="4015433" cy="41925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F0865E1-1BD8-4BBF-81D4-85C8A6FA4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5" y="762437"/>
            <a:ext cx="2614654" cy="3614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1E68F9-7B74-498E-AAB5-136555C19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r="14601"/>
          <a:stretch/>
        </p:blipFill>
        <p:spPr>
          <a:xfrm>
            <a:off x="5294244" y="1116722"/>
            <a:ext cx="2789557" cy="5036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5878396-4A8A-4502-87D1-4DB337174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75" y="3767184"/>
            <a:ext cx="3553569" cy="306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6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6A52C4-EFC8-4481-B00E-6867A55D7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52652"/>
            <a:ext cx="10353761" cy="1326321"/>
          </a:xfrm>
        </p:spPr>
        <p:txBody>
          <a:bodyPr/>
          <a:lstStyle/>
          <a:p>
            <a:r>
              <a:rPr lang="ru-RU" dirty="0">
                <a:effectLst/>
              </a:rPr>
              <a:t>Ещё одна уловка: это отсутствие состава на пачке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528C311-2C7C-4546-8443-57F70FB88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138" y="1831552"/>
            <a:ext cx="3896744" cy="2197640"/>
          </a:xfrm>
        </p:spPr>
        <p:txBody>
          <a:bodyPr>
            <a:normAutofit/>
          </a:bodyPr>
          <a:lstStyle/>
          <a:p>
            <a:pPr algn="ctr"/>
            <a:r>
              <a:rPr lang="ru-RU" sz="2200" dirty="0">
                <a:effectLst/>
              </a:rPr>
              <a:t>На упаковке любого товара вы найдете описание их чего он сделан, за исключением сигарет</a:t>
            </a:r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1AF741-F51A-480A-B8A5-067CC502E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/>
          <a:stretch/>
        </p:blipFill>
        <p:spPr>
          <a:xfrm>
            <a:off x="199020" y="2030109"/>
            <a:ext cx="3896111" cy="2239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340E138-889D-4AB0-B042-A0C22A0AC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4058"/>
            <a:ext cx="4294152" cy="24476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B80BB60-0D6D-446D-B522-783AEE084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90"/>
          <a:stretch/>
        </p:blipFill>
        <p:spPr>
          <a:xfrm>
            <a:off x="8254577" y="1726068"/>
            <a:ext cx="3632568" cy="24019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EB2DCC6-F029-4D9D-81DA-30ABE8309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/>
          <a:stretch/>
        </p:blipFill>
        <p:spPr>
          <a:xfrm>
            <a:off x="7751889" y="4024246"/>
            <a:ext cx="4294152" cy="27874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05" y="4303335"/>
            <a:ext cx="3190831" cy="247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40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6271" y="280416"/>
            <a:ext cx="10353761" cy="1326321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Одна из главный тайн табачных компаний – это добавление в сигареты специальных веществ, которые не ослабляют, а усиливают действие никотина.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606737"/>
            <a:ext cx="10353762" cy="4812351"/>
          </a:xfrm>
        </p:spPr>
        <p:txBody>
          <a:bodyPr/>
          <a:lstStyle/>
          <a:p>
            <a:r>
              <a:rPr lang="ru-RU" sz="2300" dirty="0">
                <a:effectLst/>
              </a:rPr>
              <a:t>Нет табака</a:t>
            </a:r>
          </a:p>
          <a:p>
            <a:r>
              <a:rPr lang="ru-RU" sz="2300" dirty="0">
                <a:effectLst/>
              </a:rPr>
              <a:t>Смола, состоящая из 4000 ингредиентов</a:t>
            </a:r>
          </a:p>
          <a:p>
            <a:r>
              <a:rPr lang="ru-RU" sz="2300" dirty="0">
                <a:effectLst/>
              </a:rPr>
              <a:t>Пропитают труху, бумагу, отходы табачного производства</a:t>
            </a:r>
          </a:p>
          <a:p>
            <a:r>
              <a:rPr lang="ru-RU" sz="2300" dirty="0">
                <a:effectLst/>
              </a:rPr>
              <a:t>Взорванная табачная жилка</a:t>
            </a:r>
          </a:p>
          <a:p>
            <a:r>
              <a:rPr lang="ru-RU" sz="2300" dirty="0">
                <a:effectLst/>
              </a:rPr>
              <a:t>Мочой начали пропитывать табак ещё в 50х годах. Вызывает более быстрое привыкание к сигарете и ещё большую зависимость от курения</a:t>
            </a:r>
          </a:p>
          <a:p>
            <a:r>
              <a:rPr lang="ru-RU" sz="2300" dirty="0">
                <a:effectLst/>
              </a:rPr>
              <a:t>Фосген</a:t>
            </a:r>
          </a:p>
          <a:p>
            <a:r>
              <a:rPr lang="ru-RU" sz="2300" dirty="0">
                <a:effectLst/>
              </a:rPr>
              <a:t>Бензолы</a:t>
            </a:r>
          </a:p>
          <a:p>
            <a:r>
              <a:rPr lang="ru-RU" sz="2300" dirty="0">
                <a:effectLst/>
              </a:rPr>
              <a:t>формальдегиды</a:t>
            </a:r>
          </a:p>
          <a:p>
            <a:endParaRPr lang="ru-RU" dirty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98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CFA8A2-7105-40E6-8DE2-8B8B76A5C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513" y="174346"/>
            <a:ext cx="10353761" cy="1326321"/>
          </a:xfrm>
        </p:spPr>
        <p:txBody>
          <a:bodyPr/>
          <a:lstStyle/>
          <a:p>
            <a:r>
              <a:rPr lang="ru-RU" dirty="0">
                <a:effectLst/>
              </a:rPr>
              <a:t>Из рассекреченных документов табачных компаний: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64AF634-BBCD-4476-A8F7-A48A4E4E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351723"/>
            <a:ext cx="7951305" cy="5088834"/>
          </a:xfrm>
        </p:spPr>
        <p:txBody>
          <a:bodyPr/>
          <a:lstStyle/>
          <a:p>
            <a:r>
              <a:rPr lang="ru-RU" sz="2400" dirty="0">
                <a:effectLst/>
              </a:rPr>
              <a:t>«Молодежь от 14 до 24 лет – это бизнес завтрашнего дня. Поскольку эта подрастающая возрастная группа 14-24 взрослеет и составляет ключевую часть для реализации общего объема сигарет, по крайней мере, в следующие 25 лет.»</a:t>
            </a:r>
          </a:p>
          <a:p>
            <a:r>
              <a:rPr lang="ru-RU" sz="2400" dirty="0">
                <a:effectLst/>
              </a:rPr>
              <a:t>«Очевидно, что 14-18 летние подростки – это растущий сегмент популяции курильщиков. Мы должны запустить успешный новый бренд на этот рынок, если мы хотим долгосрочной поддержки нашей позиции в индустрии. Подросток – потенциал и наш постоянный завтрашний клиент».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13B790-CBEE-4E86-8257-C2A2E16E6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57" y="1416821"/>
            <a:ext cx="1751490" cy="25224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69FB570-96F8-4B7D-97E3-3B09CDC8C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241" y="3939266"/>
            <a:ext cx="1932707" cy="26694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58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73E4B9-7CB8-4243-8956-A55F9340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513" y="403640"/>
            <a:ext cx="10353761" cy="1326321"/>
          </a:xfrm>
        </p:spPr>
        <p:txBody>
          <a:bodyPr/>
          <a:lstStyle/>
          <a:p>
            <a:r>
              <a:rPr lang="ru-RU" sz="2800" dirty="0">
                <a:effectLst/>
              </a:rPr>
              <a:t>Наклейка</a:t>
            </a:r>
            <a:r>
              <a:rPr lang="ru-RU" dirty="0">
                <a:effectLst/>
              </a:rPr>
              <a:t> «мы не продаем табачные изделия лицам моложе 18 лет»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0D15CC-D965-4078-A716-1CBC523ED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590" y="1729961"/>
            <a:ext cx="6301409" cy="4724400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Маркетинговый ход – привлекает внимание к табаку, внушить молодежи, что </a:t>
            </a:r>
            <a:r>
              <a:rPr lang="ru-RU" sz="2400" b="1" dirty="0">
                <a:effectLst/>
              </a:rPr>
              <a:t>табак признак взрослости </a:t>
            </a:r>
          </a:p>
          <a:p>
            <a:r>
              <a:rPr lang="ru-RU" sz="2400" dirty="0">
                <a:effectLst/>
              </a:rPr>
              <a:t>они приходят в учебное заведение и говорят молодежи, что курить могут взрослые</a:t>
            </a:r>
          </a:p>
          <a:p>
            <a:r>
              <a:rPr lang="ru-RU" sz="2400" dirty="0">
                <a:effectLst/>
              </a:rPr>
              <a:t>Курить или не курить – выбор взрослого ответственного человека. Вы – дети не можете сделать этот выбор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089F23-59EA-4BFF-9EEF-905CC476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9" y="2096064"/>
            <a:ext cx="4469296" cy="4469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84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0F3149-1481-4FAB-AB7F-3C07C576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262129"/>
            <a:ext cx="10353761" cy="908304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Статистика из развитых стран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133C80C-E189-44C6-AA4A-F6532BF6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147" y="4170303"/>
            <a:ext cx="10735056" cy="2341815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самый низкий процент курильщиков среди людей с самыми стабильным финансовым положением, элиты государственных служащих</a:t>
            </a:r>
          </a:p>
          <a:p>
            <a:r>
              <a:rPr lang="ru-RU" sz="2400" dirty="0">
                <a:effectLst/>
              </a:rPr>
              <a:t>А самый высокий процент курильщиков среди низкоквалифицированных рабочих</a:t>
            </a:r>
          </a:p>
          <a:p>
            <a:r>
              <a:rPr lang="ru-RU" sz="2400" dirty="0">
                <a:effectLst/>
              </a:rPr>
              <a:t>Курение давно стало считаться признаком отсталости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7" y="1233103"/>
            <a:ext cx="4215384" cy="2810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r="10760"/>
          <a:stretch/>
        </p:blipFill>
        <p:spPr>
          <a:xfrm>
            <a:off x="5235337" y="1472247"/>
            <a:ext cx="3291841" cy="2794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8"/>
          <a:stretch/>
        </p:blipFill>
        <p:spPr>
          <a:xfrm>
            <a:off x="8824281" y="841249"/>
            <a:ext cx="3199629" cy="2749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99459"/>
            <a:ext cx="1316477" cy="95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4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BAC58-2398-4655-9692-312DEE30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753" y="193417"/>
            <a:ext cx="10353761" cy="918591"/>
          </a:xfrm>
        </p:spPr>
        <p:txBody>
          <a:bodyPr/>
          <a:lstStyle/>
          <a:p>
            <a:r>
              <a:rPr lang="ru-RU" dirty="0"/>
              <a:t>Скрытая реклама в кино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5AF2E64-00E0-4FDB-9265-475682FC4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066800"/>
            <a:ext cx="10353762" cy="5308241"/>
          </a:xfrm>
        </p:spPr>
        <p:txBody>
          <a:bodyPr>
            <a:noAutofit/>
          </a:bodyPr>
          <a:lstStyle/>
          <a:p>
            <a:r>
              <a:rPr lang="ru-RU" sz="2800" dirty="0"/>
              <a:t>Голливуд - фабрика грез, мир кумиров и небожителей. Тех, на кого равняется молодежь</a:t>
            </a:r>
          </a:p>
          <a:p>
            <a:r>
              <a:rPr lang="ru-RU" sz="2800" dirty="0"/>
              <a:t>Американские ученые выяснили, что самое большое влияние на подростков и молодых людей оказывают спортсмены, рок-музыканты, киноактеры. </a:t>
            </a:r>
          </a:p>
          <a:p>
            <a:r>
              <a:rPr lang="ru-RU" sz="2800" dirty="0"/>
              <a:t>Видя своих кумиров с сигаретами, подростки тоже начинают дымить. </a:t>
            </a:r>
          </a:p>
          <a:p>
            <a:r>
              <a:rPr lang="ru-RU" sz="2800" dirty="0"/>
              <a:t>Поэтому уже несколько лет Голливуд не выпускает фильмы, герои которых бы курили.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ABAC58-2398-4655-9692-312DEE30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887" y="407654"/>
            <a:ext cx="6420678" cy="1326321"/>
          </a:xfrm>
        </p:spPr>
        <p:txBody>
          <a:bodyPr>
            <a:noAutofit/>
          </a:bodyPr>
          <a:lstStyle/>
          <a:p>
            <a:r>
              <a:rPr lang="ru-RU" sz="2000" dirty="0"/>
              <a:t>В некоторых фильмах можно увидеть, что Хью </a:t>
            </a:r>
            <a:r>
              <a:rPr lang="ru-RU" sz="2000" dirty="0" err="1"/>
              <a:t>джекман</a:t>
            </a:r>
            <a:r>
              <a:rPr lang="ru-RU" sz="2000" dirty="0"/>
              <a:t> курит, но в реальной жизни он абсолютно независим от сигарет. Более того, он считает курение в кадре просто отвратительным явлением, которое отчего-то стало очень модным.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28503"/>
          <a:stretch/>
        </p:blipFill>
        <p:spPr>
          <a:xfrm>
            <a:off x="136601" y="2615576"/>
            <a:ext cx="3402233" cy="2982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22" y="407654"/>
            <a:ext cx="3580677" cy="33413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31A436B-162D-4B45-850D-7810012A0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13" y="2067683"/>
            <a:ext cx="3658429" cy="47509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EBB5E43-C687-4010-BFAB-D62960559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42" y="3308244"/>
            <a:ext cx="4680457" cy="3510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265726" cy="9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0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52F311-E45A-4F4E-AD88-6138289E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факты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4DC81A7-A59D-4DF1-B35F-79F602804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71932"/>
            <a:ext cx="10353762" cy="4756905"/>
          </a:xfrm>
        </p:spPr>
        <p:txBody>
          <a:bodyPr>
            <a:noAutofit/>
          </a:bodyPr>
          <a:lstStyle/>
          <a:p>
            <a:r>
              <a:rPr lang="ru-RU" sz="2400" dirty="0"/>
              <a:t>Табак убивает до половины употребляющих его людей.</a:t>
            </a:r>
          </a:p>
          <a:p>
            <a:r>
              <a:rPr lang="ru-RU" sz="2400" dirty="0"/>
              <a:t>Ежегодно табак приводит </a:t>
            </a:r>
            <a:r>
              <a:rPr lang="ru-RU" sz="2400" dirty="0" smtClean="0"/>
              <a:t>к более чем 8 </a:t>
            </a:r>
            <a:r>
              <a:rPr lang="ru-RU" sz="2400" dirty="0"/>
              <a:t>миллионам случаев смерти, из которых более </a:t>
            </a:r>
            <a:r>
              <a:rPr lang="ru-RU" sz="2400" dirty="0" smtClean="0"/>
              <a:t>7 </a:t>
            </a:r>
            <a:r>
              <a:rPr lang="ru-RU" sz="2400" dirty="0"/>
              <a:t>миллионов случаев происходит среди потребителей и бывших потребителей табака, и более </a:t>
            </a:r>
            <a:r>
              <a:rPr lang="ru-RU" sz="2400" dirty="0" smtClean="0"/>
              <a:t>1 миллиона— </a:t>
            </a:r>
            <a:r>
              <a:rPr lang="ru-RU" sz="2400" dirty="0"/>
              <a:t>среди некурящих людей, подвергающихся воздействию вторичного табачного дыма. </a:t>
            </a:r>
            <a:endParaRPr lang="ru-RU" sz="2400" dirty="0" smtClean="0"/>
          </a:p>
          <a:p>
            <a:r>
              <a:rPr lang="ru-RU" sz="2400" dirty="0" smtClean="0"/>
              <a:t>Почти </a:t>
            </a:r>
            <a:r>
              <a:rPr lang="ru-RU" sz="2400" dirty="0"/>
              <a:t>80% из одного миллиарда курильщиков в мире живет в странах с низким и средним уровнем дохода.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449388" cy="1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5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46304"/>
            <a:ext cx="10353761" cy="1789617"/>
          </a:xfrm>
        </p:spPr>
        <p:txBody>
          <a:bodyPr>
            <a:noAutofit/>
          </a:bodyPr>
          <a:lstStyle/>
          <a:p>
            <a:r>
              <a:rPr lang="ru-RU" sz="2000" b="0" dirty="0">
                <a:effectLst/>
              </a:rPr>
              <a:t>Крис </a:t>
            </a:r>
            <a:r>
              <a:rPr lang="ru-RU" sz="2000" b="0" dirty="0" err="1">
                <a:effectLst/>
              </a:rPr>
              <a:t>Хемсворт</a:t>
            </a:r>
            <a:r>
              <a:rPr lang="ru-RU" sz="2000" b="0" dirty="0">
                <a:effectLst/>
              </a:rPr>
              <a:t>.</a:t>
            </a:r>
            <a:br>
              <a:rPr lang="ru-RU" sz="2000" b="0" dirty="0">
                <a:effectLst/>
              </a:rPr>
            </a:br>
            <a:r>
              <a:rPr lang="ru-RU" sz="2000" b="0" dirty="0">
                <a:effectLst/>
              </a:rPr>
              <a:t>Спорт присутствовал в жизни будущего актёра с раннего детства. Более всего ему нравился сёрфинг, которым он занялся уже повзрослев. Крис – приверженец здорового образа жизни, он не курит, алкоголь в его жизни очень редок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" y="2172077"/>
            <a:ext cx="7697780" cy="40413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031" y="1786128"/>
            <a:ext cx="3501957" cy="4663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9" y="146304"/>
            <a:ext cx="1270512" cy="9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50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" y="1340295"/>
            <a:ext cx="6029706" cy="1326321"/>
          </a:xfrm>
        </p:spPr>
        <p:txBody>
          <a:bodyPr>
            <a:normAutofit/>
          </a:bodyPr>
          <a:lstStyle/>
          <a:p>
            <a:r>
              <a:rPr lang="ru-RU" b="0" dirty="0">
                <a:effectLst/>
              </a:rPr>
              <a:t>ДУЭЙН СКАЛА ДЖОНСОН – не курит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35" y="830263"/>
            <a:ext cx="5974271" cy="2987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" y="2733473"/>
            <a:ext cx="6029706" cy="3494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09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4204" y="609600"/>
            <a:ext cx="5453352" cy="1326321"/>
          </a:xfrm>
        </p:spPr>
        <p:txBody>
          <a:bodyPr/>
          <a:lstStyle/>
          <a:p>
            <a:r>
              <a:rPr lang="ru-RU" dirty="0" smtClean="0"/>
              <a:t>ФЕДОР ФЕДОТОВ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3867" y="2096064"/>
            <a:ext cx="4883690" cy="3695136"/>
          </a:xfrm>
        </p:spPr>
        <p:txBody>
          <a:bodyPr>
            <a:normAutofit lnSpcReduction="10000"/>
          </a:bodyPr>
          <a:lstStyle/>
          <a:p>
            <a:r>
              <a:rPr lang="ru-RU" dirty="0">
                <a:effectLst/>
              </a:rPr>
              <a:t>Федор Федотов – российский актер, чья страсть к конькам и льду помогла ему прославиться и в кино. Зрителям молодой человек известен благодаря главной роли в фильме «Серебряные коньки» и участию в сериале «Последний </a:t>
            </a:r>
            <a:r>
              <a:rPr lang="ru-RU" dirty="0" err="1">
                <a:effectLst/>
              </a:rPr>
              <a:t>аксель</a:t>
            </a:r>
            <a:r>
              <a:rPr lang="ru-RU" dirty="0">
                <a:effectLst/>
              </a:rPr>
              <a:t>».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Озвучивает резко негативное отношение к курению и наркотикам.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  <p:pic>
        <p:nvPicPr>
          <p:cNvPr id="1030" name="Picture 6" descr="https://ru.hellomagazine.com/uploads/61de9887a28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79" y="665975"/>
            <a:ext cx="2079625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culture.ru/storage/images/4943856b-35d1-5287-a61a-61cbc7cf62f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75" y="3135054"/>
            <a:ext cx="5042408" cy="28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71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3188" y="523335"/>
            <a:ext cx="5410220" cy="1326321"/>
          </a:xfrm>
        </p:spPr>
        <p:txBody>
          <a:bodyPr/>
          <a:lstStyle/>
          <a:p>
            <a:r>
              <a:rPr lang="ru-RU" dirty="0">
                <a:effectLst/>
              </a:rPr>
              <a:t>Егор </a:t>
            </a:r>
            <a:r>
              <a:rPr lang="ru-RU" dirty="0" err="1">
                <a:effectLst/>
              </a:rPr>
              <a:t>Крид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4124" y="2044305"/>
            <a:ext cx="5164368" cy="4244351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effectLst/>
              </a:rPr>
              <a:t> не </a:t>
            </a:r>
            <a:r>
              <a:rPr lang="ru-RU" b="1" dirty="0">
                <a:effectLst/>
              </a:rPr>
              <a:t>курит</a:t>
            </a:r>
            <a:r>
              <a:rPr lang="ru-RU" dirty="0">
                <a:effectLst/>
              </a:rPr>
              <a:t> и ведет здоровый образ жизни, об этом он заявлял неоднократно. </a:t>
            </a:r>
            <a:r>
              <a:rPr lang="ru-RU" b="1" dirty="0">
                <a:effectLst/>
              </a:rPr>
              <a:t>Курящие</a:t>
            </a:r>
            <a:r>
              <a:rPr lang="ru-RU" dirty="0">
                <a:effectLst/>
              </a:rPr>
              <a:t> девушки не нравятся многим, в том числе и тем мужчинам, которые </a:t>
            </a:r>
            <a:r>
              <a:rPr lang="ru-RU" b="1" dirty="0">
                <a:effectLst/>
              </a:rPr>
              <a:t>курят</a:t>
            </a:r>
            <a:r>
              <a:rPr lang="ru-RU" dirty="0">
                <a:effectLst/>
              </a:rPr>
              <a:t>. Ведь девушка - это будущая мать, ее здоровье важно для здоровья будущего ребенка. Да и вообще запах табака сам по себе не приятен, особенно не </a:t>
            </a:r>
            <a:r>
              <a:rPr lang="ru-RU" b="1" dirty="0">
                <a:effectLst/>
              </a:rPr>
              <a:t>курящему</a:t>
            </a:r>
            <a:r>
              <a:rPr lang="ru-RU" dirty="0">
                <a:effectLst/>
              </a:rPr>
              <a:t> человеку.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265726" cy="921209"/>
          </a:xfrm>
          <a:prstGeom prst="rect">
            <a:avLst/>
          </a:prstGeom>
        </p:spPr>
      </p:pic>
      <p:pic>
        <p:nvPicPr>
          <p:cNvPr id="1026" name="Picture 2" descr="https://tntmusic.ru/media/content/article@2x/2020-12-15_06-29-32__e4a8b2d2-3e9e-11eb-aa80-8b597842be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70" y="1186495"/>
            <a:ext cx="3803950" cy="23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1s2.hsmedia.ru/ae/7b/ae/ae7bae33fc5e3eaffb86d8d3a518e5f3/1080x863_0xc0a839a2_1245162434146961701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86" y="3704205"/>
            <a:ext cx="3463055" cy="27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892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2BEF82-3A11-494A-8FE0-72D58CB48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513" y="309297"/>
            <a:ext cx="10548402" cy="991469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Следующая уловка: Электронные сигареты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28A4745-86A9-4148-AAAB-E6390D8F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29" y="1300766"/>
            <a:ext cx="8049901" cy="4971246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Часто тем, кто хочет отказаться от курения предлагают ложные альтернативы, например, </a:t>
            </a:r>
            <a:r>
              <a:rPr lang="ru-RU" sz="2400" dirty="0" err="1">
                <a:effectLst/>
              </a:rPr>
              <a:t>эл.сигареты</a:t>
            </a:r>
            <a:r>
              <a:rPr lang="ru-RU" sz="2400" dirty="0">
                <a:effectLst/>
              </a:rPr>
              <a:t>.</a:t>
            </a:r>
          </a:p>
          <a:p>
            <a:r>
              <a:rPr lang="ru-RU" sz="2400" dirty="0">
                <a:effectLst/>
              </a:rPr>
              <a:t> производители заявляют, что их товар помогает человеку бросить курить.</a:t>
            </a:r>
          </a:p>
          <a:p>
            <a:r>
              <a:rPr lang="ru-RU" sz="2400" dirty="0">
                <a:effectLst/>
              </a:rPr>
              <a:t> Но в действительности этого не происходит, ведь в картридже эс по прежнему содержится никотин и </a:t>
            </a:r>
            <a:r>
              <a:rPr lang="ru-RU" sz="2400" dirty="0" err="1">
                <a:effectLst/>
              </a:rPr>
              <a:t>ракообразующие</a:t>
            </a:r>
            <a:r>
              <a:rPr lang="ru-RU" sz="2400" dirty="0">
                <a:effectLst/>
              </a:rPr>
              <a:t> канцерогены.   </a:t>
            </a:r>
          </a:p>
          <a:p>
            <a:r>
              <a:rPr lang="ru-RU" sz="2400" dirty="0">
                <a:effectLst/>
              </a:rPr>
              <a:t>По факту – это очередная уловка, созданная для того что бы вы не прекращали курить.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78" y="1300766"/>
            <a:ext cx="3652473" cy="537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9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203" y="174346"/>
            <a:ext cx="8652663" cy="1326321"/>
          </a:xfrm>
        </p:spPr>
        <p:txBody>
          <a:bodyPr>
            <a:normAutofit fontScale="90000"/>
          </a:bodyPr>
          <a:lstStyle/>
          <a:p>
            <a:r>
              <a:rPr lang="ru-RU" b="0" dirty="0">
                <a:effectLst/>
              </a:rPr>
              <a:t>людям кажется, что </a:t>
            </a:r>
            <a:r>
              <a:rPr lang="ru-RU" b="0" dirty="0" err="1">
                <a:effectLst/>
              </a:rPr>
              <a:t>вейп</a:t>
            </a:r>
            <a:r>
              <a:rPr lang="ru-RU" b="0" dirty="0">
                <a:effectLst/>
              </a:rPr>
              <a:t> менее вреден, чем табачный дым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1909" y="1500667"/>
            <a:ext cx="8205676" cy="51636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err="1">
                <a:effectLst/>
              </a:rPr>
              <a:t>Вейпы</a:t>
            </a:r>
            <a:r>
              <a:rPr lang="ru-RU" dirty="0">
                <a:effectLst/>
              </a:rPr>
              <a:t> — устройства для создания мелкодисперсного пара для вдыхания — на рынке уже больше десяти лет, и популярны не только в США. Пока курение сигарет теряет позиции в мире, электронные сигареты, наоборот, набирают популярность</a:t>
            </a:r>
            <a:r>
              <a:rPr lang="ru-RU" dirty="0" smtClean="0">
                <a:effectLst/>
              </a:rPr>
              <a:t>.</a:t>
            </a:r>
          </a:p>
          <a:p>
            <a:pPr algn="just"/>
            <a:r>
              <a:rPr lang="ru-RU" dirty="0">
                <a:effectLst/>
              </a:rPr>
              <a:t>считая, что электронный девайс совершенно безвреден, люди начинают употреблять его чаще, чем курили бы обычные папиросы. В результате насыщение организма никотином и прочими веществами, входящими в состав наполнителя, идет практически непрерывно</a:t>
            </a:r>
            <a:endParaRPr lang="ru-RU" dirty="0" smtClean="0">
              <a:effectLst/>
            </a:endParaRPr>
          </a:p>
          <a:p>
            <a:pPr algn="just"/>
            <a:r>
              <a:rPr lang="ru-RU" dirty="0" smtClean="0">
                <a:effectLst/>
              </a:rPr>
              <a:t>2019г. На больничных койках оказалось свыше 1 тысячи человек,  18 умерло и это только в США, клиническая картина похожа на пневмонию</a:t>
            </a:r>
          </a:p>
          <a:p>
            <a:pPr algn="just"/>
            <a:r>
              <a:rPr lang="ru-RU" i="1" dirty="0" smtClean="0">
                <a:effectLst/>
              </a:rPr>
              <a:t>Поражения </a:t>
            </a:r>
            <a:r>
              <a:rPr lang="ru-RU" i="1" dirty="0">
                <a:effectLst/>
              </a:rPr>
              <a:t>дыхательной путей от «</a:t>
            </a:r>
            <a:r>
              <a:rPr lang="ru-RU" i="1" dirty="0" err="1">
                <a:effectLst/>
              </a:rPr>
              <a:t>вейп</a:t>
            </a:r>
            <a:r>
              <a:rPr lang="ru-RU" i="1" dirty="0">
                <a:effectLst/>
              </a:rPr>
              <a:t>-эпидемии» в США очень напоминает эффект вдыхания иприта — боевого отравляющего вещества, активно применявшегося для уничтожения противника более 100 лет тому назад </a:t>
            </a:r>
            <a:endParaRPr lang="ru-RU" i="1" dirty="0" smtClean="0">
              <a:effectLst/>
            </a:endParaRPr>
          </a:p>
        </p:txBody>
      </p:sp>
      <p:pic>
        <p:nvPicPr>
          <p:cNvPr id="1028" name="Picture 4" descr="https://cs14.pikabu.ru/post_img/big/2021/05/21/11/1621627011172931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64" y="1940168"/>
            <a:ext cx="3276935" cy="21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80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4906" y="236501"/>
            <a:ext cx="8429465" cy="1326321"/>
          </a:xfrm>
        </p:spPr>
        <p:txBody>
          <a:bodyPr/>
          <a:lstStyle/>
          <a:p>
            <a:r>
              <a:rPr lang="ru-RU" dirty="0" err="1" smtClean="0"/>
              <a:t>Вейпинг</a:t>
            </a:r>
            <a:r>
              <a:rPr lang="ru-RU" dirty="0" smtClean="0"/>
              <a:t> в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462" y="1690623"/>
            <a:ext cx="7860123" cy="3695136"/>
          </a:xfrm>
        </p:spPr>
        <p:txBody>
          <a:bodyPr/>
          <a:lstStyle/>
          <a:p>
            <a:r>
              <a:rPr lang="ru-RU" dirty="0">
                <a:effectLst/>
              </a:rPr>
              <a:t>Общественность взбудоражила недавняя </a:t>
            </a:r>
            <a:r>
              <a:rPr lang="ru-RU" dirty="0" smtClean="0">
                <a:effectLst/>
              </a:rPr>
              <a:t>новость</a:t>
            </a:r>
            <a:r>
              <a:rPr lang="ru-RU" dirty="0">
                <a:effectLst/>
              </a:rPr>
              <a:t> из города Бийска Алтайского края, где после курения </a:t>
            </a:r>
            <a:r>
              <a:rPr lang="ru-RU" dirty="0" err="1">
                <a:effectLst/>
              </a:rPr>
              <a:t>вейпа</a:t>
            </a:r>
            <a:r>
              <a:rPr lang="ru-RU" dirty="0">
                <a:effectLst/>
              </a:rPr>
              <a:t> умер 12-летний подросток, а также две девушки 17 и 18 лет были госпитализированы. По предварительным данным, они нашли в доме одной из пострадавших электронную сигарету.</a:t>
            </a:r>
            <a:endParaRPr lang="ru-RU" i="1" dirty="0">
              <a:effectLst/>
            </a:endParaRPr>
          </a:p>
          <a:p>
            <a:r>
              <a:rPr lang="ru-RU" i="1" dirty="0">
                <a:effectLst/>
              </a:rPr>
              <a:t>Недавно </a:t>
            </a:r>
            <a:r>
              <a:rPr lang="ru-RU" i="1" dirty="0" err="1">
                <a:effectLst/>
              </a:rPr>
              <a:t>вейпинга</a:t>
            </a:r>
            <a:r>
              <a:rPr lang="ru-RU" i="1" dirty="0">
                <a:effectLst/>
              </a:rPr>
              <a:t> боялись как новой формы курения. Теперь он показал, что способен и на то, в чем обычное курение замечено никогда не </a:t>
            </a:r>
            <a:r>
              <a:rPr lang="ru-RU" i="1" dirty="0" smtClean="0">
                <a:effectLst/>
              </a:rPr>
              <a:t>было</a:t>
            </a:r>
          </a:p>
          <a:p>
            <a:r>
              <a:rPr lang="ru-RU" dirty="0">
                <a:effectLst/>
              </a:rPr>
              <a:t>одна затяжка может стать последней в </a:t>
            </a:r>
            <a:r>
              <a:rPr lang="ru-RU" dirty="0" smtClean="0">
                <a:effectLst/>
              </a:rPr>
              <a:t>вашей </a:t>
            </a:r>
            <a:r>
              <a:rPr lang="ru-RU" dirty="0">
                <a:effectLst/>
              </a:rPr>
              <a:t>жизни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  <p:pic>
        <p:nvPicPr>
          <p:cNvPr id="5" name="Picture 8" descr="https://cs8.pikabu.ru/post_img/2017/11/17/5/og_og_15109050642799181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4" r="9461"/>
          <a:stretch/>
        </p:blipFill>
        <p:spPr bwMode="auto">
          <a:xfrm>
            <a:off x="8594065" y="1562822"/>
            <a:ext cx="3286664" cy="23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lipartart.com/images/vape-and-drinking-clipart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065" y="3970812"/>
            <a:ext cx="3269411" cy="2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70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557" y="126522"/>
            <a:ext cx="10353761" cy="6498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s://r1.nubex.ru/s14236-5e7/f958_b8/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7" y="1406106"/>
            <a:ext cx="3200615" cy="1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6036" y="1217990"/>
            <a:ext cx="847665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err="1" smtClean="0"/>
              <a:t>ароматизаторы</a:t>
            </a:r>
            <a:r>
              <a:rPr lang="ru-RU" sz="1600" dirty="0" smtClean="0"/>
              <a:t> </a:t>
            </a:r>
            <a:r>
              <a:rPr lang="ru-RU" sz="1600" dirty="0"/>
              <a:t>опасны для легких человека: они могут вызывать воспаления бронхов и легких, повреждения легочной ткани. </a:t>
            </a:r>
            <a:r>
              <a:rPr lang="ru-RU" sz="1600" dirty="0"/>
              <a:t>Как еще </a:t>
            </a:r>
            <a:r>
              <a:rPr lang="ru-RU" sz="1600" dirty="0" err="1"/>
              <a:t>ароматизаторы</a:t>
            </a:r>
            <a:r>
              <a:rPr lang="ru-RU" sz="1600" dirty="0"/>
              <a:t> и другие токсические вещества в аэрозолях электронных сигарет способны поражать легкие человека еще не в полном объеме изучено, поэтому </a:t>
            </a:r>
            <a:r>
              <a:rPr lang="ru-RU" sz="1600" b="1" u="sng" dirty="0"/>
              <a:t>каждый </a:t>
            </a:r>
            <a:r>
              <a:rPr lang="ru-RU" sz="1600" b="1" u="sng" dirty="0" err="1"/>
              <a:t>вейпер</a:t>
            </a:r>
            <a:r>
              <a:rPr lang="ru-RU" sz="1600" b="1" u="sng" dirty="0"/>
              <a:t> ставит эксперимент над собой и своим здоровьем</a:t>
            </a:r>
            <a:r>
              <a:rPr lang="ru-RU" sz="1600" b="1" u="sng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smtClean="0"/>
              <a:t>ухудшается </a:t>
            </a:r>
            <a:r>
              <a:rPr lang="ru-RU" sz="1600" dirty="0"/>
              <a:t>память, нарушаются процессы мелкой моторики, наблюдается остановка таких процессов, как мышление, внимание, воображение</a:t>
            </a:r>
            <a:r>
              <a:rPr lang="ru-RU" sz="1600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smtClean="0"/>
              <a:t>появляется низкая </a:t>
            </a:r>
            <a:r>
              <a:rPr lang="ru-RU" sz="1600" dirty="0"/>
              <a:t>выносливость, нервное истощение, сердечные заболевания, </a:t>
            </a:r>
            <a:r>
              <a:rPr lang="ru-RU" sz="1600" dirty="0" smtClean="0"/>
              <a:t>резко возрастает риск </a:t>
            </a:r>
            <a:r>
              <a:rPr lang="ru-RU" sz="1600" dirty="0"/>
              <a:t>онкологических заболеваний, задержки в физическом и умственном развитии</a:t>
            </a:r>
            <a:r>
              <a:rPr lang="ru-RU" sz="1600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smtClean="0"/>
              <a:t>при </a:t>
            </a:r>
            <a:r>
              <a:rPr lang="ru-RU" sz="1600" dirty="0"/>
              <a:t>регулярном использовании электронных сигарет человек становится чересчур эмоциональным и активным, что может довести до истерического состояния, или наоборот, депрессии</a:t>
            </a:r>
            <a:r>
              <a:rPr lang="ru-RU" sz="1600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smtClean="0"/>
              <a:t>парить </a:t>
            </a:r>
            <a:r>
              <a:rPr lang="ru-RU" sz="1600" dirty="0"/>
              <a:t>становится зависимостью. </a:t>
            </a:r>
            <a:r>
              <a:rPr lang="ru-RU" sz="1600" dirty="0"/>
              <a:t>Часто, подростки уже могут и не испытывать удовольствия от парения, но и не могу отказаться от </a:t>
            </a:r>
            <a:r>
              <a:rPr lang="ru-RU" sz="1600" dirty="0" err="1"/>
              <a:t>вейпа</a:t>
            </a:r>
            <a:r>
              <a:rPr lang="ru-RU" sz="1600" dirty="0"/>
              <a:t>, так как не представляют собственную жизнь без него</a:t>
            </a:r>
            <a:r>
              <a:rPr lang="ru-RU" sz="1600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 smtClean="0"/>
              <a:t>никотин</a:t>
            </a:r>
            <a:r>
              <a:rPr lang="ru-RU" sz="1600" dirty="0"/>
              <a:t>, в аэрозолях электронных сигарет крайне токсичен, быстрее всасывается и добирается до мозга, и быстрее вызывает зависимость, чем никотин при курении обычных сигарет</a:t>
            </a:r>
            <a:r>
              <a:rPr lang="ru-RU" sz="1600" dirty="0"/>
              <a:t>.</a:t>
            </a:r>
          </a:p>
          <a:p>
            <a:pPr marL="228600" indent="-228600" algn="just" defTabSz="914400">
              <a:buFont typeface="Arial" panose="020B0604020202020204" pitchFamily="34" charset="0"/>
              <a:buChar char="•"/>
            </a:pPr>
            <a:r>
              <a:rPr lang="ru-RU" sz="1600" dirty="0"/>
              <a:t>попробовав электронную сигарету один раз, мало, кто не потянется за ней во второй</a:t>
            </a:r>
            <a:r>
              <a:rPr lang="ru-RU" sz="1600" dirty="0"/>
              <a:t>.</a:t>
            </a:r>
          </a:p>
          <a:p>
            <a:pPr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  <p:pic>
        <p:nvPicPr>
          <p:cNvPr id="7" name="Picture 4" descr="https://www.krassever.ru/statics/images/arcticles/042018/18042018x9b7989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7" y="3760758"/>
            <a:ext cx="3145554" cy="209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747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8913" y="174346"/>
            <a:ext cx="9307903" cy="1326321"/>
          </a:xfrm>
        </p:spPr>
        <p:txBody>
          <a:bodyPr/>
          <a:lstStyle/>
          <a:p>
            <a:r>
              <a:rPr lang="ru-RU" dirty="0" smtClean="0"/>
              <a:t>Уже начали курить? Можно бросить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5027" y="1552755"/>
            <a:ext cx="6236898" cy="4813539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600" b="1" dirty="0">
                <a:effectLst/>
              </a:rPr>
              <a:t>Клава </a:t>
            </a:r>
            <a:r>
              <a:rPr lang="ru-RU" sz="2600" b="1" dirty="0" smtClean="0">
                <a:effectLst/>
              </a:rPr>
              <a:t>Кока: </a:t>
            </a:r>
            <a:r>
              <a:rPr lang="ru-RU" dirty="0" smtClean="0">
                <a:effectLst/>
              </a:rPr>
              <a:t>«Бросила</a:t>
            </a:r>
            <a:r>
              <a:rPr lang="ru-RU" dirty="0">
                <a:effectLst/>
              </a:rPr>
              <a:t> </a:t>
            </a:r>
            <a:r>
              <a:rPr lang="ru-RU" b="1" dirty="0">
                <a:effectLst/>
              </a:rPr>
              <a:t>курить</a:t>
            </a:r>
            <a:r>
              <a:rPr lang="ru-RU" dirty="0">
                <a:effectLst/>
              </a:rPr>
              <a:t> в 13 лет». В подростковом возрасте будущая звезда обзавелась вредными привычкам. Поддавшись на уговоры сверстников, </a:t>
            </a:r>
            <a:r>
              <a:rPr lang="ru-RU" b="1" dirty="0">
                <a:effectLst/>
              </a:rPr>
              <a:t>Клава</a:t>
            </a:r>
            <a:r>
              <a:rPr lang="ru-RU" dirty="0">
                <a:effectLst/>
              </a:rPr>
              <a:t> </a:t>
            </a:r>
            <a:r>
              <a:rPr lang="ru-RU" b="1" dirty="0">
                <a:effectLst/>
              </a:rPr>
              <a:t>Кока</a:t>
            </a:r>
            <a:r>
              <a:rPr lang="ru-RU" dirty="0">
                <a:effectLst/>
              </a:rPr>
              <a:t> начала </a:t>
            </a:r>
            <a:r>
              <a:rPr lang="ru-RU" b="1" dirty="0">
                <a:effectLst/>
              </a:rPr>
              <a:t>курить</a:t>
            </a:r>
            <a:r>
              <a:rPr lang="ru-RU" dirty="0">
                <a:effectLst/>
              </a:rPr>
              <a:t>. </a:t>
            </a:r>
            <a:endParaRPr lang="ru-RU" dirty="0" smtClean="0">
              <a:effectLst/>
            </a:endParaRPr>
          </a:p>
          <a:p>
            <a:pPr algn="just"/>
            <a:r>
              <a:rPr lang="ru-RU" dirty="0" smtClean="0">
                <a:effectLst/>
              </a:rPr>
              <a:t>Около </a:t>
            </a:r>
            <a:r>
              <a:rPr lang="ru-RU" dirty="0">
                <a:effectLst/>
              </a:rPr>
              <a:t>года ей понадобилось для того, чтобы осознать: никотиновая зависимость ни к чему хорошему не приведет</a:t>
            </a:r>
            <a:r>
              <a:rPr lang="ru-RU" dirty="0" smtClean="0">
                <a:effectLst/>
              </a:rPr>
              <a:t>. Тогда </a:t>
            </a:r>
            <a:r>
              <a:rPr lang="ru-RU" dirty="0">
                <a:effectLst/>
              </a:rPr>
              <a:t>ей хотелось казаться взрослой, чтобы на неё обращали внимание. С тех пор </a:t>
            </a:r>
            <a:r>
              <a:rPr lang="ru-RU" b="1" dirty="0">
                <a:effectLst/>
              </a:rPr>
              <a:t>Клава</a:t>
            </a:r>
            <a:r>
              <a:rPr lang="ru-RU" dirty="0">
                <a:effectLst/>
              </a:rPr>
              <a:t> </a:t>
            </a:r>
            <a:r>
              <a:rPr lang="ru-RU" b="1" dirty="0">
                <a:effectLst/>
              </a:rPr>
              <a:t>Кока</a:t>
            </a:r>
            <a:r>
              <a:rPr lang="ru-RU" dirty="0">
                <a:effectLst/>
              </a:rPr>
              <a:t> больше не притрагивалась к сигаретам. — Хорошо, что я этим переболела так рано, а не в 18 или 20. Также меня не интересуют ни наркотики, ни алкоголь, — рассказала певица.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265726" cy="921209"/>
          </a:xfrm>
          <a:prstGeom prst="rect">
            <a:avLst/>
          </a:prstGeom>
        </p:spPr>
      </p:pic>
      <p:pic>
        <p:nvPicPr>
          <p:cNvPr id="2050" name="Picture 2" descr="https://jenskoe-shaste.ru/wp-content/uploads/2021/10/scale_1200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68" y="1370298"/>
            <a:ext cx="3035490" cy="202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1s2.hsmedia.ru/0f/a7/7d/0fa77da535d9946fab9b79ad16249b94/1000x600_21_3447b6371bbd6e03c1a64b744044c9db@1080x810_0xac120003_1574819381607446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42" y="3792000"/>
            <a:ext cx="3939826" cy="236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506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241070"/>
            <a:ext cx="10353761" cy="997526"/>
          </a:xfrm>
        </p:spPr>
        <p:txBody>
          <a:bodyPr/>
          <a:lstStyle/>
          <a:p>
            <a:r>
              <a:rPr lang="ru-RU" dirty="0"/>
              <a:t>Итог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203" y="1157605"/>
            <a:ext cx="11084943" cy="5385706"/>
          </a:xfrm>
        </p:spPr>
        <p:txBody>
          <a:bodyPr>
            <a:noAutofit/>
          </a:bodyPr>
          <a:lstStyle/>
          <a:p>
            <a:r>
              <a:rPr lang="ru-RU" sz="2800" dirty="0"/>
              <a:t>Таким образом, табачные компании программируют нас нести им деньги, в обмен на медленную и очень болезненную смерть.</a:t>
            </a:r>
          </a:p>
          <a:p>
            <a:r>
              <a:rPr lang="ru-RU" sz="2800" dirty="0">
                <a:effectLst/>
              </a:rPr>
              <a:t>Нам подсунули моду на курение, заставили отдавать деньги за разрушение собственной судьбы</a:t>
            </a:r>
          </a:p>
          <a:p>
            <a:r>
              <a:rPr lang="ru-RU" sz="2800" dirty="0">
                <a:effectLst/>
              </a:rPr>
              <a:t>Самое страшное – каждый курильщик считает, что с ним точно ничего не случится</a:t>
            </a:r>
          </a:p>
          <a:p>
            <a:r>
              <a:rPr lang="ru-RU" sz="2800" dirty="0">
                <a:effectLst/>
              </a:rPr>
              <a:t> Курение это не наш выбор – этот выбор сделали за </a:t>
            </a:r>
            <a:r>
              <a:rPr lang="ru-RU" sz="2800" dirty="0" smtClean="0">
                <a:effectLst/>
              </a:rPr>
              <a:t>нас</a:t>
            </a:r>
          </a:p>
          <a:p>
            <a:r>
              <a:rPr lang="ru-RU" sz="2800" dirty="0" err="1" smtClean="0">
                <a:effectLst/>
              </a:rPr>
              <a:t>Вейп</a:t>
            </a:r>
            <a:r>
              <a:rPr lang="ru-RU" sz="2800" dirty="0" smtClean="0">
                <a:effectLst/>
              </a:rPr>
              <a:t>, электронная сигарета – эксперимент на живых людях, за который человек платит и деньгами и здоровьем!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C654D5-9044-4745-BD0D-06C31C30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71" y="337930"/>
            <a:ext cx="4353945" cy="1326321"/>
          </a:xfrm>
        </p:spPr>
        <p:txBody>
          <a:bodyPr/>
          <a:lstStyle/>
          <a:p>
            <a:r>
              <a:rPr lang="ru-RU" dirty="0"/>
              <a:t>Начало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A221D6-262B-4E24-B182-F8D471E16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860" y="337930"/>
            <a:ext cx="6508474" cy="6039679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Индейцы Майя в центральной Америке курили табак уже в</a:t>
            </a:r>
            <a:r>
              <a:rPr lang="en-US" sz="2800" dirty="0">
                <a:effectLst/>
              </a:rPr>
              <a:t> I</a:t>
            </a:r>
            <a:r>
              <a:rPr lang="ru-RU" sz="2800" dirty="0">
                <a:effectLst/>
              </a:rPr>
              <a:t> веке до н.э. </a:t>
            </a:r>
          </a:p>
          <a:p>
            <a:r>
              <a:rPr lang="ru-RU" sz="2800" dirty="0">
                <a:effectLst/>
              </a:rPr>
              <a:t>В 1492 году Колумб просто выбросил связку табачных листьев</a:t>
            </a:r>
          </a:p>
          <a:p>
            <a:r>
              <a:rPr lang="ru-RU" sz="2800" dirty="0">
                <a:effectLst/>
              </a:rPr>
              <a:t>В 1501 году первого закурившего европейца попросту бросили в тюрьму - суеверные испанцы подумали, что их товарищ находится под действием нечистого, раз выпускает изо рта густой дым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00A4CD0-F77B-40FA-977C-F0338371F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r="3706"/>
          <a:stretch/>
        </p:blipFill>
        <p:spPr>
          <a:xfrm>
            <a:off x="230818" y="1664251"/>
            <a:ext cx="5017042" cy="4651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" y="191598"/>
            <a:ext cx="1449388" cy="1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51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7488" y="646176"/>
            <a:ext cx="6656832" cy="57363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 err="1" smtClean="0">
                <a:effectLst/>
              </a:rPr>
              <a:t>сделаЙТЕ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свой выбор!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" y="428974"/>
            <a:ext cx="4026408" cy="6170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52" y="338248"/>
            <a:ext cx="1350982" cy="9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4EA2E1-A1B7-4B70-9537-2AAEEFE7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284922"/>
            <a:ext cx="10353761" cy="781878"/>
          </a:xfrm>
        </p:spPr>
        <p:txBody>
          <a:bodyPr/>
          <a:lstStyle/>
          <a:p>
            <a:r>
              <a:rPr lang="ru-RU" dirty="0"/>
              <a:t>Борьба с курением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AD51A5-36CA-4FA7-B0EB-780263FA0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052" y="1066800"/>
            <a:ext cx="7036905" cy="5506278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</a:rPr>
              <a:t>Первые в истории табакокурения серьезные заявления о вреде табака сделал еще король Англии Яков I Стюарт. Это был один из наиболее образованных людей в это время. Он еще в 1604 г. опубликовал свою работу под названием "Возражения против табака". В ней он утверждал, что привычка, которую так полюбили его соотечественники, "отвратительна для глаз, разрушительна для мозга, опасна для легких, ненавистна носу". А вонючий дым он сравнивал с "дымом в аду".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D40C0FF-1210-4FFE-91E6-01497CE9C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" y="1046922"/>
            <a:ext cx="4115943" cy="550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" y="102376"/>
            <a:ext cx="1325103" cy="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0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D5EAB8-84B0-4E0F-9733-E7BDB6D2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035" y="347472"/>
            <a:ext cx="10387648" cy="621792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effectLst/>
              </a:rPr>
              <a:t>Эпидемия рака легких, которую связывают с курением, началась лишь в 20-м веке</a:t>
            </a:r>
          </a:p>
          <a:p>
            <a:r>
              <a:rPr lang="ru-RU" sz="2800" b="1" dirty="0">
                <a:effectLst/>
              </a:rPr>
              <a:t>В начале ХХ века были п</a:t>
            </a:r>
            <a:r>
              <a:rPr lang="ru-RU" sz="2800" dirty="0">
                <a:effectLst/>
              </a:rPr>
              <a:t>олучены первые свидетельства того, что курение вызывает рак легких</a:t>
            </a:r>
          </a:p>
          <a:p>
            <a:r>
              <a:rPr lang="ru-RU" sz="2800" dirty="0">
                <a:effectLst/>
              </a:rPr>
              <a:t>рак легких в 18-19 веках был крайне редким заболеванием.  </a:t>
            </a:r>
          </a:p>
          <a:p>
            <a:r>
              <a:rPr lang="ru-RU" sz="2800" dirty="0">
                <a:effectLst/>
              </a:rPr>
              <a:t>В исследовании, опубликованном в 1889 году, указывалось, что за все время ведения медицинской статистики было зарегистрировано всего 140 случаев заболевания раком легких во всем мире. </a:t>
            </a:r>
          </a:p>
          <a:p>
            <a:r>
              <a:rPr lang="ru-RU" sz="2800" dirty="0">
                <a:effectLst/>
              </a:rPr>
              <a:t>Только в 1914 году и только в США было отмечено более 300 подобных случаев. </a:t>
            </a:r>
          </a:p>
          <a:p>
            <a:r>
              <a:rPr lang="ru-RU" sz="2800" dirty="0">
                <a:effectLst/>
              </a:rPr>
              <a:t>В 1994 - 2000 годы только в США рак легких стал причиной смерти почти 125 тыс. человек.</a:t>
            </a:r>
          </a:p>
          <a:p>
            <a:endParaRPr lang="ru-RU" sz="2800" dirty="0">
              <a:effectLst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9" y="183570"/>
            <a:ext cx="1211516" cy="8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FD058F-147B-4C00-9B3C-D0611B3A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1678" y="609600"/>
            <a:ext cx="4185878" cy="606641"/>
          </a:xfrm>
        </p:spPr>
        <p:txBody>
          <a:bodyPr/>
          <a:lstStyle/>
          <a:p>
            <a:r>
              <a:rPr lang="ru-RU" dirty="0"/>
              <a:t>История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793E1A-A557-4823-B72E-2BFEB6C86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976" y="565693"/>
            <a:ext cx="6556076" cy="5865888"/>
          </a:xfrm>
        </p:spPr>
        <p:txBody>
          <a:bodyPr>
            <a:noAutofit/>
          </a:bodyPr>
          <a:lstStyle/>
          <a:p>
            <a:r>
              <a:rPr lang="ru-RU" sz="2200" b="1" dirty="0"/>
              <a:t>в 1942 году Гитлер сформулировал «Основы оккупационной политики на завоеванной восточной территории» 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В своей краткой директиве он написал всего три предложения: </a:t>
            </a:r>
          </a:p>
          <a:p>
            <a:r>
              <a:rPr lang="ru-RU" sz="2200" b="1" dirty="0"/>
              <a:t>Необходимо свести славян до языка жестов</a:t>
            </a:r>
          </a:p>
          <a:p>
            <a:r>
              <a:rPr lang="ru-RU" sz="2200" b="1" dirty="0"/>
              <a:t>Никакой гигиены, никаких прививок </a:t>
            </a:r>
          </a:p>
          <a:p>
            <a:r>
              <a:rPr lang="ru-RU" sz="2200" b="1" dirty="0"/>
              <a:t>Только водка и табак 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Он знал, что водка и табак выведут ненавистных ему славян через одно поколение, без всяких крематориев и газовых камер. 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1E9351-3467-463D-94A9-8EA3C39C1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6" r="15899"/>
          <a:stretch/>
        </p:blipFill>
        <p:spPr>
          <a:xfrm>
            <a:off x="7356468" y="1357208"/>
            <a:ext cx="4533406" cy="4474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3" y="218467"/>
            <a:ext cx="954167" cy="6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3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40E5109-2868-4EFF-98FF-3934E01F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155940"/>
            <a:ext cx="10353762" cy="5244860"/>
          </a:xfrm>
        </p:spPr>
        <p:txBody>
          <a:bodyPr/>
          <a:lstStyle/>
          <a:p>
            <a:r>
              <a:rPr lang="ru-RU" sz="2400" dirty="0">
                <a:effectLst/>
              </a:rPr>
              <a:t>Самое удивительное, что план нацистов успешно выполняется и сегодня, и даже в больших масштабах, чем они планировали.</a:t>
            </a:r>
          </a:p>
          <a:p>
            <a:r>
              <a:rPr lang="ru-RU" sz="2400" dirty="0">
                <a:effectLst/>
              </a:rPr>
              <a:t> По данным экспертов, ежегодно 400 тыс. чел. преждевременно умирают из за курения – более 1000 смертей в день. Это равносильно уничтожению такого города как Тверь. </a:t>
            </a:r>
          </a:p>
          <a:p>
            <a:r>
              <a:rPr lang="ru-RU" sz="2400" dirty="0">
                <a:effectLst/>
              </a:rPr>
              <a:t>Каждый второй курящий преждевременно умрет по причине курения. </a:t>
            </a:r>
          </a:p>
          <a:p>
            <a:r>
              <a:rPr lang="ru-RU" sz="2400" dirty="0">
                <a:effectLst/>
              </a:rPr>
              <a:t>В России – высокая распространенность курения. </a:t>
            </a:r>
          </a:p>
          <a:p>
            <a:r>
              <a:rPr lang="ru-RU" sz="2400" dirty="0">
                <a:effectLst/>
              </a:rPr>
              <a:t>Такой войны Россия не знала никогда – с помощью табака, алкоголя, наркотиков, которую обрушили на нашу страну в последние 40-50 лет.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1" y="174346"/>
            <a:ext cx="1449388" cy="1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E4CDE-37D9-4483-B2C5-6E45CF1CE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2964"/>
            <a:ext cx="10353761" cy="1065319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effectLst/>
              </a:rPr>
              <a:t>Какими уловками и техниками табачные маркетологи втянули в курение огромное количество женщин и молодежи, и почему? </a:t>
            </a: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0B9B9F-D0FE-4A47-A170-5FE9C86B8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36341"/>
            <a:ext cx="10353762" cy="5282213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Программирование сознания человека – это качественно новый уровень манипулирования</a:t>
            </a:r>
          </a:p>
          <a:p>
            <a:r>
              <a:rPr lang="ru-RU" sz="2400" dirty="0">
                <a:effectLst/>
              </a:rPr>
              <a:t>Один из ярких примеров программирования людей – это курение</a:t>
            </a:r>
          </a:p>
          <a:p>
            <a:r>
              <a:rPr lang="ru-RU" sz="2400" dirty="0">
                <a:effectLst/>
              </a:rPr>
              <a:t>За личный выбор курящий принимает то, что по факту является циничным финансовым расчетом третьей стороны</a:t>
            </a:r>
          </a:p>
          <a:p>
            <a:r>
              <a:rPr lang="ru-RU" sz="2400" dirty="0">
                <a:effectLst/>
              </a:rPr>
              <a:t>Решение о начале курения принимается под влиянием сверстников, друзей, родителей, старших братьев и сестер, более старших подростков.</a:t>
            </a:r>
          </a:p>
          <a:p>
            <a:r>
              <a:rPr lang="ru-RU" sz="2400" dirty="0"/>
              <a:t>Фактические данные свидетельствуют о том, что даже трехлетние дети реагируют на табачную рекламу.</a:t>
            </a:r>
          </a:p>
          <a:p>
            <a:endParaRPr lang="ru-RU" sz="2400" dirty="0">
              <a:effectLst/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0" y="187213"/>
            <a:ext cx="1449388" cy="10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27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1584</TotalTime>
  <Words>2045</Words>
  <Application>Microsoft Office PowerPoint</Application>
  <PresentationFormat>Широкоэкранный</PresentationFormat>
  <Paragraphs>153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Arial</vt:lpstr>
      <vt:lpstr>Bookman Old Style</vt:lpstr>
      <vt:lpstr>Calibri</vt:lpstr>
      <vt:lpstr>Rockwell</vt:lpstr>
      <vt:lpstr>Damask</vt:lpstr>
      <vt:lpstr>Великий обман или  как мы содержим олигархов</vt:lpstr>
      <vt:lpstr>КАКИЕ ФАКТЫ СВИДЕТЕЛЬСТВУЮТ ОБ АКТУАЛЬНОСТИ ЭТОГО ВОПРОСА? </vt:lpstr>
      <vt:lpstr>Основные факты </vt:lpstr>
      <vt:lpstr>Начало</vt:lpstr>
      <vt:lpstr>Борьба с курением </vt:lpstr>
      <vt:lpstr>Презентация PowerPoint</vt:lpstr>
      <vt:lpstr>История</vt:lpstr>
      <vt:lpstr>Презентация PowerPoint</vt:lpstr>
      <vt:lpstr>Какими уловками и техниками табачные маркетологи втянули в курение огромное количество женщин и молодежи, и почему?  </vt:lpstr>
      <vt:lpstr>КАКОВА ЖЕ РЕАЛЬНОСТЬ? </vt:lpstr>
      <vt:lpstr>Презентация PowerPoint</vt:lpstr>
      <vt:lpstr>Фильтр – первая уловка</vt:lpstr>
      <vt:lpstr>символ мужественности </vt:lpstr>
      <vt:lpstr>Дэвид Маклин</vt:lpstr>
      <vt:lpstr>Уэйн Макларен 12 сентября 1940  - 22 июля 1992 г. (51 год)</vt:lpstr>
      <vt:lpstr>Еще один ковбой «Мальборо» умер от рака лёгких</vt:lpstr>
      <vt:lpstr>Классификация сигарет на легкие, суперлегкие</vt:lpstr>
      <vt:lpstr>Привлекательный дизайн пачек сигарет </vt:lpstr>
      <vt:lpstr>До</vt:lpstr>
      <vt:lpstr>Внешний вид: до курения и после</vt:lpstr>
      <vt:lpstr>кирстен данст до и после</vt:lpstr>
      <vt:lpstr>Мила кунис до и после</vt:lpstr>
      <vt:lpstr>Ещё одна уловка: это отсутствие состава на пачке</vt:lpstr>
      <vt:lpstr>Одна из главный тайн табачных компаний – это добавление в сигареты специальных веществ, которые не ослабляют, а усиливают действие никотина.</vt:lpstr>
      <vt:lpstr>Из рассекреченных документов табачных компаний: </vt:lpstr>
      <vt:lpstr>Наклейка «мы не продаем табачные изделия лицам моложе 18 лет»</vt:lpstr>
      <vt:lpstr>Статистика из развитых стран </vt:lpstr>
      <vt:lpstr>Скрытая реклама в кино</vt:lpstr>
      <vt:lpstr>В некоторых фильмах можно увидеть, что Хью джекман курит, но в реальной жизни он абсолютно независим от сигарет. Более того, он считает курение в кадре просто отвратительным явлением, которое отчего-то стало очень модным.</vt:lpstr>
      <vt:lpstr>Крис Хемсворт. Спорт присутствовал в жизни будущего актёра с раннего детства. Более всего ему нравился сёрфинг, которым он занялся уже повзрослев. Крис – приверженец здорового образа жизни, он не курит, алкоголь в его жизни очень редок</vt:lpstr>
      <vt:lpstr>ДУЭЙН СКАЛА ДЖОНСОН – не курит</vt:lpstr>
      <vt:lpstr>ФЕДОР ФЕДОТОВ</vt:lpstr>
      <vt:lpstr>Егор Крид</vt:lpstr>
      <vt:lpstr>Следующая уловка: Электронные сигареты</vt:lpstr>
      <vt:lpstr>людям кажется, что вейп менее вреден, чем табачный дым</vt:lpstr>
      <vt:lpstr>Вейпинг в России</vt:lpstr>
      <vt:lpstr>Презентация PowerPoint</vt:lpstr>
      <vt:lpstr>Уже начали курить? Можно бросить</vt:lpstr>
      <vt:lpstr>Итог</vt:lpstr>
      <vt:lpstr> сделаЙТЕ свой выбор!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102</cp:revision>
  <cp:lastPrinted>2018-05-03T08:50:34Z</cp:lastPrinted>
  <dcterms:created xsi:type="dcterms:W3CDTF">2018-03-01T09:09:54Z</dcterms:created>
  <dcterms:modified xsi:type="dcterms:W3CDTF">2022-05-23T13:14:55Z</dcterms:modified>
</cp:coreProperties>
</file>