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1557000" cy="8029575"/>
  <p:notesSz cx="9144000" cy="6858000"/>
  <p:defaultTextStyle>
    <a:defPPr>
      <a:defRPr lang="ru-RU"/>
    </a:defPPr>
    <a:lvl1pPr marL="0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24374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48750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73124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97499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121873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46249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70623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94998" algn="l" defTabSz="8487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84" d="100"/>
          <a:sy n="84" d="100"/>
        </p:scale>
        <p:origin x="366" y="204"/>
      </p:cViewPr>
      <p:guideLst>
        <p:guide orient="horz" pos="2530"/>
        <p:guide pos="3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777" y="2494380"/>
            <a:ext cx="9823451" cy="17211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3555" y="4550096"/>
            <a:ext cx="8089900" cy="20520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7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1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6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4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78836" y="321572"/>
            <a:ext cx="2600325" cy="68511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7851" y="321572"/>
            <a:ext cx="7608358" cy="68511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927" y="5159756"/>
            <a:ext cx="9823451" cy="15947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2927" y="3403290"/>
            <a:ext cx="9823451" cy="1756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24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48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731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74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18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62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06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4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7854" y="1873570"/>
            <a:ext cx="5104341" cy="52991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74819" y="1873570"/>
            <a:ext cx="5104341" cy="52991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7859" y="1797366"/>
            <a:ext cx="5106347" cy="74905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374" indent="0">
              <a:buNone/>
              <a:defRPr sz="2000" b="1"/>
            </a:lvl2pPr>
            <a:lvl3pPr marL="848750" indent="0">
              <a:buNone/>
              <a:defRPr sz="1600" b="1"/>
            </a:lvl3pPr>
            <a:lvl4pPr marL="1273124" indent="0">
              <a:buNone/>
              <a:defRPr sz="1400" b="1"/>
            </a:lvl4pPr>
            <a:lvl5pPr marL="1697499" indent="0">
              <a:buNone/>
              <a:defRPr sz="1400" b="1"/>
            </a:lvl5pPr>
            <a:lvl6pPr marL="2121873" indent="0">
              <a:buNone/>
              <a:defRPr sz="1400" b="1"/>
            </a:lvl6pPr>
            <a:lvl7pPr marL="2546249" indent="0">
              <a:buNone/>
              <a:defRPr sz="1400" b="1"/>
            </a:lvl7pPr>
            <a:lvl8pPr marL="2970623" indent="0">
              <a:buNone/>
              <a:defRPr sz="1400" b="1"/>
            </a:lvl8pPr>
            <a:lvl9pPr marL="339499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7859" y="2546426"/>
            <a:ext cx="5106347" cy="4626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0805" y="1797366"/>
            <a:ext cx="5108355" cy="74905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374" indent="0">
              <a:buNone/>
              <a:defRPr sz="2000" b="1"/>
            </a:lvl2pPr>
            <a:lvl3pPr marL="848750" indent="0">
              <a:buNone/>
              <a:defRPr sz="1600" b="1"/>
            </a:lvl3pPr>
            <a:lvl4pPr marL="1273124" indent="0">
              <a:buNone/>
              <a:defRPr sz="1400" b="1"/>
            </a:lvl4pPr>
            <a:lvl5pPr marL="1697499" indent="0">
              <a:buNone/>
              <a:defRPr sz="1400" b="1"/>
            </a:lvl5pPr>
            <a:lvl6pPr marL="2121873" indent="0">
              <a:buNone/>
              <a:defRPr sz="1400" b="1"/>
            </a:lvl6pPr>
            <a:lvl7pPr marL="2546249" indent="0">
              <a:buNone/>
              <a:defRPr sz="1400" b="1"/>
            </a:lvl7pPr>
            <a:lvl8pPr marL="2970623" indent="0">
              <a:buNone/>
              <a:defRPr sz="1400" b="1"/>
            </a:lvl8pPr>
            <a:lvl9pPr marL="339499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70805" y="2546426"/>
            <a:ext cx="5108355" cy="4626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60" y="319706"/>
            <a:ext cx="3802173" cy="1360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8471" y="319706"/>
            <a:ext cx="6460685" cy="6853020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860" y="1680277"/>
            <a:ext cx="3802173" cy="5492452"/>
          </a:xfrm>
        </p:spPr>
        <p:txBody>
          <a:bodyPr/>
          <a:lstStyle>
            <a:lvl1pPr marL="0" indent="0">
              <a:buNone/>
              <a:defRPr sz="1300"/>
            </a:lvl1pPr>
            <a:lvl2pPr marL="424374" indent="0">
              <a:buNone/>
              <a:defRPr sz="1100"/>
            </a:lvl2pPr>
            <a:lvl3pPr marL="848750" indent="0">
              <a:buNone/>
              <a:defRPr sz="900"/>
            </a:lvl3pPr>
            <a:lvl4pPr marL="1273124" indent="0">
              <a:buNone/>
              <a:defRPr sz="900"/>
            </a:lvl4pPr>
            <a:lvl5pPr marL="1697499" indent="0">
              <a:buNone/>
              <a:defRPr sz="900"/>
            </a:lvl5pPr>
            <a:lvl6pPr marL="2121873" indent="0">
              <a:buNone/>
              <a:defRPr sz="900"/>
            </a:lvl6pPr>
            <a:lvl7pPr marL="2546249" indent="0">
              <a:buNone/>
              <a:defRPr sz="900"/>
            </a:lvl7pPr>
            <a:lvl8pPr marL="2970623" indent="0">
              <a:buNone/>
              <a:defRPr sz="900"/>
            </a:lvl8pPr>
            <a:lvl9pPr marL="33949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254" y="5620712"/>
            <a:ext cx="6934200" cy="6635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5254" y="717459"/>
            <a:ext cx="6934200" cy="4817745"/>
          </a:xfrm>
        </p:spPr>
        <p:txBody>
          <a:bodyPr/>
          <a:lstStyle>
            <a:lvl1pPr marL="0" indent="0">
              <a:buNone/>
              <a:defRPr sz="3100"/>
            </a:lvl1pPr>
            <a:lvl2pPr marL="424374" indent="0">
              <a:buNone/>
              <a:defRPr sz="2500"/>
            </a:lvl2pPr>
            <a:lvl3pPr marL="848750" indent="0">
              <a:buNone/>
              <a:defRPr sz="2200"/>
            </a:lvl3pPr>
            <a:lvl4pPr marL="1273124" indent="0">
              <a:buNone/>
              <a:defRPr sz="2000"/>
            </a:lvl4pPr>
            <a:lvl5pPr marL="1697499" indent="0">
              <a:buNone/>
              <a:defRPr sz="2000"/>
            </a:lvl5pPr>
            <a:lvl6pPr marL="2121873" indent="0">
              <a:buNone/>
              <a:defRPr sz="2000"/>
            </a:lvl6pPr>
            <a:lvl7pPr marL="2546249" indent="0">
              <a:buNone/>
              <a:defRPr sz="2000"/>
            </a:lvl7pPr>
            <a:lvl8pPr marL="2970623" indent="0">
              <a:buNone/>
              <a:defRPr sz="2000"/>
            </a:lvl8pPr>
            <a:lvl9pPr marL="339499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5254" y="6284266"/>
            <a:ext cx="6934200" cy="942358"/>
          </a:xfrm>
        </p:spPr>
        <p:txBody>
          <a:bodyPr/>
          <a:lstStyle>
            <a:lvl1pPr marL="0" indent="0">
              <a:buNone/>
              <a:defRPr sz="1300"/>
            </a:lvl1pPr>
            <a:lvl2pPr marL="424374" indent="0">
              <a:buNone/>
              <a:defRPr sz="1100"/>
            </a:lvl2pPr>
            <a:lvl3pPr marL="848750" indent="0">
              <a:buNone/>
              <a:defRPr sz="900"/>
            </a:lvl3pPr>
            <a:lvl4pPr marL="1273124" indent="0">
              <a:buNone/>
              <a:defRPr sz="900"/>
            </a:lvl4pPr>
            <a:lvl5pPr marL="1697499" indent="0">
              <a:buNone/>
              <a:defRPr sz="900"/>
            </a:lvl5pPr>
            <a:lvl6pPr marL="2121873" indent="0">
              <a:buNone/>
              <a:defRPr sz="900"/>
            </a:lvl6pPr>
            <a:lvl7pPr marL="2546249" indent="0">
              <a:buNone/>
              <a:defRPr sz="900"/>
            </a:lvl7pPr>
            <a:lvl8pPr marL="2970623" indent="0">
              <a:buNone/>
              <a:defRPr sz="900"/>
            </a:lvl8pPr>
            <a:lvl9pPr marL="33949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3" y="321554"/>
            <a:ext cx="10401300" cy="1338263"/>
          </a:xfrm>
          <a:prstGeom prst="rect">
            <a:avLst/>
          </a:prstGeom>
        </p:spPr>
        <p:txBody>
          <a:bodyPr vert="horz" lIns="84875" tIns="42438" rIns="84875" bIns="4243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7853" y="1873570"/>
            <a:ext cx="10401300" cy="5299151"/>
          </a:xfrm>
          <a:prstGeom prst="rect">
            <a:avLst/>
          </a:prstGeom>
        </p:spPr>
        <p:txBody>
          <a:bodyPr vert="horz" lIns="84875" tIns="42438" rIns="84875" bIns="424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7853" y="7442242"/>
            <a:ext cx="2696633" cy="427499"/>
          </a:xfrm>
          <a:prstGeom prst="rect">
            <a:avLst/>
          </a:prstGeom>
        </p:spPr>
        <p:txBody>
          <a:bodyPr vert="horz" lIns="84875" tIns="42438" rIns="84875" bIns="4243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8BFC-7456-43DC-91E2-FDA3C5A7D59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8649" y="7442242"/>
            <a:ext cx="3659717" cy="427499"/>
          </a:xfrm>
          <a:prstGeom prst="rect">
            <a:avLst/>
          </a:prstGeom>
        </p:spPr>
        <p:txBody>
          <a:bodyPr vert="horz" lIns="84875" tIns="42438" rIns="84875" bIns="4243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2524" y="7442242"/>
            <a:ext cx="2696633" cy="427499"/>
          </a:xfrm>
          <a:prstGeom prst="rect">
            <a:avLst/>
          </a:prstGeom>
        </p:spPr>
        <p:txBody>
          <a:bodyPr vert="horz" lIns="84875" tIns="42438" rIns="84875" bIns="4243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A7D0-C40D-4752-AFC0-1A8691A91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875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280" indent="-318280" algn="l" defTabSz="84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89608" indent="-265234" algn="l" defTabSz="84875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0936" indent="-212187" algn="l" defTabSz="848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312" indent="-212187" algn="l" defTabSz="8487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686" indent="-212187" algn="l" defTabSz="8487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060" indent="-212187" algn="l" defTabSz="8487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58435" indent="-212187" algn="l" defTabSz="8487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811" indent="-212187" algn="l" defTabSz="8487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07185" indent="-212187" algn="l" defTabSz="8487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374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8750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124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499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873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249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0623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4998" algn="l" defTabSz="8487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4701" t="15534" r="34058" b="15279"/>
          <a:stretch>
            <a:fillRect/>
          </a:stretch>
        </p:blipFill>
        <p:spPr bwMode="auto">
          <a:xfrm>
            <a:off x="2" y="2"/>
            <a:ext cx="11554733" cy="80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o.remove.bg/downloads/d839ef48-a8b8-4423-8040-d5b9a3a4b989/imag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5692"/>
            <a:ext cx="1818060" cy="1944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4044" y="160645"/>
            <a:ext cx="8388000" cy="57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ФГБОУ ВО ТВЕРСКОЙ ГОСУДАРСТВЕННЫЙ МЕДИЦИНСКИЙ УНИВЕРСИТЕТ МИНЗДРАВА РОССИИ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70188" y="342379"/>
            <a:ext cx="591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ервая помощь при обморожениях у детей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76" y="1278483"/>
            <a:ext cx="6336704" cy="30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/>
              <a:t>4 стадии обморожения:</a:t>
            </a:r>
          </a:p>
          <a:p>
            <a:endParaRPr lang="ru-RU" sz="1500" b="1" dirty="0" smtClean="0"/>
          </a:p>
          <a:p>
            <a:endParaRPr lang="ru-RU" sz="1500" b="1" dirty="0" smtClean="0"/>
          </a:p>
          <a:p>
            <a:endParaRPr lang="ru-RU" sz="1500" b="1" dirty="0" smtClean="0"/>
          </a:p>
          <a:p>
            <a:endParaRPr lang="ru-RU" sz="1500" b="1" dirty="0" smtClean="0"/>
          </a:p>
          <a:p>
            <a:endParaRPr lang="ru-RU" sz="1500" b="1" dirty="0" smtClean="0"/>
          </a:p>
          <a:p>
            <a:endParaRPr lang="ru-RU" sz="1500" b="1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876" y="4474756"/>
            <a:ext cx="7236000" cy="38010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/>
              <a:t>Первая помощь при </a:t>
            </a:r>
            <a:r>
              <a:rPr lang="ru-RU" sz="1500" b="1" dirty="0"/>
              <a:t>обморожении:</a:t>
            </a:r>
            <a:endParaRPr lang="ru-RU" sz="1500" dirty="0"/>
          </a:p>
          <a:p>
            <a:pPr algn="r"/>
            <a:r>
              <a:rPr lang="ru-RU" sz="1500" dirty="0" smtClean="0"/>
              <a:t>                            </a:t>
            </a:r>
            <a:r>
              <a:rPr lang="ru-RU" sz="1400" dirty="0" smtClean="0"/>
              <a:t>Уйдите с холода. На морозе растирать и греть поражённые участки тела                            бесполезно и опасно.                                                      </a:t>
            </a:r>
          </a:p>
          <a:p>
            <a:r>
              <a:rPr lang="ru-RU" sz="1400" dirty="0" smtClean="0"/>
              <a:t>  </a:t>
            </a:r>
          </a:p>
          <a:p>
            <a:r>
              <a:rPr lang="ru-RU" sz="1400" dirty="0" smtClean="0"/>
              <a:t>На поражённую поверхность наложить теплоизоляционную повязку, </a:t>
            </a:r>
          </a:p>
          <a:p>
            <a:r>
              <a:rPr lang="ru-RU" sz="1400" dirty="0" smtClean="0"/>
              <a:t>например, такую: слой марли, толстый слой ваты, снова слой марли, </a:t>
            </a:r>
          </a:p>
          <a:p>
            <a:r>
              <a:rPr lang="ru-RU" sz="1400" dirty="0" smtClean="0"/>
              <a:t>а сверху клеёнку или прорезиненную ткань, обернуть шерстяной тканью. </a:t>
            </a:r>
          </a:p>
          <a:p>
            <a:pPr algn="r"/>
            <a:endParaRPr lang="ru-RU" sz="1400" dirty="0" smtClean="0"/>
          </a:p>
          <a:p>
            <a:pPr algn="r"/>
            <a:r>
              <a:rPr lang="ru-RU" sz="1400" smtClean="0"/>
              <a:t>Если </a:t>
            </a:r>
            <a:r>
              <a:rPr lang="ru-RU" sz="1400" smtClean="0"/>
              <a:t>обморожена </a:t>
            </a:r>
            <a:r>
              <a:rPr lang="ru-RU" sz="1400" dirty="0" smtClean="0"/>
              <a:t>рука или нога, ее можно согреть в ванне,</a:t>
            </a:r>
          </a:p>
          <a:p>
            <a:pPr algn="r"/>
            <a:r>
              <a:rPr lang="ru-RU" sz="1400" dirty="0" smtClean="0"/>
              <a:t> постепенно повышая температуру воды с 20 до 40° С и в течение</a:t>
            </a:r>
          </a:p>
          <a:p>
            <a:pPr algn="r"/>
            <a:r>
              <a:rPr lang="ru-RU" sz="1400" dirty="0" smtClean="0"/>
              <a:t> 40 минут </a:t>
            </a:r>
            <a:r>
              <a:rPr lang="ru-RU" sz="1400" dirty="0" smtClean="0">
                <a:solidFill>
                  <a:srgbClr val="FF0000"/>
                </a:solidFill>
              </a:rPr>
              <a:t>нежно (!) </a:t>
            </a:r>
            <a:r>
              <a:rPr lang="ru-RU" sz="1400" dirty="0" smtClean="0"/>
              <a:t>массируя конечность. На внутреннюю поверхность</a:t>
            </a:r>
          </a:p>
          <a:p>
            <a:pPr algn="r"/>
            <a:r>
              <a:rPr lang="ru-RU" sz="1400" dirty="0" smtClean="0"/>
              <a:t> бедра или плеча можно дополнительно положить теплую грелку.                           </a:t>
            </a:r>
          </a:p>
          <a:p>
            <a:endParaRPr lang="ru-RU" sz="1400" dirty="0" smtClean="0"/>
          </a:p>
          <a:p>
            <a:r>
              <a:rPr lang="ru-RU" sz="1400" dirty="0" smtClean="0"/>
              <a:t>Выпейте </a:t>
            </a:r>
            <a:r>
              <a:rPr lang="ru-RU" sz="1400" dirty="0"/>
              <a:t>3–4 стакана теплого сладкого чая, чтобы согреться изнутри;</a:t>
            </a:r>
          </a:p>
          <a:p>
            <a:pPr algn="r"/>
            <a:r>
              <a:rPr lang="ru-RU" sz="1400" dirty="0" smtClean="0"/>
              <a:t>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   Обязательно </a:t>
            </a:r>
            <a:r>
              <a:rPr lang="ru-RU" sz="1400" b="1" dirty="0">
                <a:solidFill>
                  <a:srgbClr val="FF0000"/>
                </a:solidFill>
              </a:rPr>
              <a:t>обратитесь к врачу за медицинской помощью!</a:t>
            </a:r>
          </a:p>
          <a:p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604" y="2430611"/>
            <a:ext cx="4716000" cy="190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/>
              <a:t>Если вы заметили участки белой кожи:</a:t>
            </a:r>
            <a:endParaRPr lang="ru-RU" sz="1500" dirty="0"/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Разотрите ладони до ощущения тепла;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Повторяйте </a:t>
            </a:r>
            <a:r>
              <a:rPr lang="ru-RU" sz="1500" dirty="0"/>
              <a:t>эту процедуру до </a:t>
            </a:r>
            <a:r>
              <a:rPr lang="ru-RU" sz="1500" dirty="0" err="1"/>
              <a:t>порозовения</a:t>
            </a:r>
            <a:r>
              <a:rPr lang="ru-RU" sz="1500" dirty="0"/>
              <a:t> кожи;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Укутайтесь шарфом, платком, рукавицей или шапкой;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Как можно быстрее зайдите в теплое помещение, выпейте теплое сладкое питье.</a:t>
            </a:r>
          </a:p>
          <a:p>
            <a:r>
              <a:rPr lang="ru-RU" sz="1500" b="1" i="1" dirty="0">
                <a:solidFill>
                  <a:srgbClr val="FF0000"/>
                </a:solidFill>
              </a:rPr>
              <a:t>Внимание! Нельзя растирать обмороженную кожу, смазывать маслами или вазелином.</a:t>
            </a:r>
            <a:endParaRPr lang="ru-RU" sz="15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794724" y="4806875"/>
            <a:ext cx="3456000" cy="266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Список литературы</a:t>
            </a:r>
            <a:r>
              <a:rPr lang="ru-RU" b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Алексеев Р.З. Комплексное лечение </a:t>
            </a:r>
          </a:p>
          <a:p>
            <a:pPr marL="342900" indent="-342900"/>
            <a:r>
              <a:rPr lang="ru-RU" sz="1400" dirty="0" smtClean="0"/>
              <a:t>отморожений в </a:t>
            </a:r>
            <a:r>
              <a:rPr lang="ru-RU" sz="1400" dirty="0" err="1" smtClean="0"/>
              <a:t>дореактивном</a:t>
            </a:r>
            <a:r>
              <a:rPr lang="ru-RU" sz="1400" dirty="0" smtClean="0"/>
              <a:t> периоде.</a:t>
            </a:r>
          </a:p>
          <a:p>
            <a:pPr marL="342900" indent="-342900"/>
            <a:r>
              <a:rPr lang="ru-RU" sz="1400" dirty="0" smtClean="0"/>
              <a:t> - 1999.</a:t>
            </a:r>
          </a:p>
          <a:p>
            <a:pPr marL="342900" indent="-342900"/>
            <a:r>
              <a:rPr lang="ru-RU" sz="1400" dirty="0" smtClean="0"/>
              <a:t>2.  Воинов А.И. Отморожения конечностей. </a:t>
            </a:r>
          </a:p>
          <a:p>
            <a:pPr marL="342900" indent="-342900"/>
            <a:r>
              <a:rPr lang="ru-RU" sz="1400" dirty="0" smtClean="0"/>
              <a:t>- Минск, </a:t>
            </a:r>
            <a:r>
              <a:rPr lang="ru-RU" sz="1400" dirty="0" err="1" smtClean="0"/>
              <a:t>Маладняк</a:t>
            </a:r>
            <a:r>
              <a:rPr lang="ru-RU" sz="1400" dirty="0" smtClean="0"/>
              <a:t>, 1995. - 142 с.</a:t>
            </a:r>
          </a:p>
          <a:p>
            <a:pPr marL="342900" indent="-342900"/>
            <a:r>
              <a:rPr lang="ru-RU" sz="1400" dirty="0" smtClean="0"/>
              <a:t>3.  Котельников В.П. Отморожения. </a:t>
            </a:r>
          </a:p>
          <a:p>
            <a:pPr marL="342900" indent="-342900"/>
            <a:r>
              <a:rPr lang="ru-RU" sz="1400" dirty="0" smtClean="0"/>
              <a:t>- М.: Медицина, 1988. - 256 с.  </a:t>
            </a:r>
          </a:p>
          <a:p>
            <a:pPr marL="342900" indent="-342900"/>
            <a:r>
              <a:rPr lang="ru-RU" sz="1400" dirty="0" smtClean="0"/>
              <a:t>4.  </a:t>
            </a:r>
            <a:r>
              <a:rPr lang="ru-RU" sz="1400" dirty="0" err="1" smtClean="0"/>
              <a:t>Мусалатов</a:t>
            </a:r>
            <a:r>
              <a:rPr lang="ru-RU" sz="1400" dirty="0" smtClean="0"/>
              <a:t> Х.А. Хирургия катастроф: </a:t>
            </a:r>
          </a:p>
          <a:p>
            <a:pPr marL="342900" indent="-342900"/>
            <a:r>
              <a:rPr lang="ru-RU" sz="1400" dirty="0" smtClean="0"/>
              <a:t>учебник. - Медицина, 1998.  </a:t>
            </a:r>
          </a:p>
          <a:p>
            <a:pPr marL="342900" indent="-342900"/>
            <a:r>
              <a:rPr lang="ru-RU" sz="1400" dirty="0" smtClean="0"/>
              <a:t>5.  </a:t>
            </a:r>
            <a:r>
              <a:rPr lang="ru-RU" sz="1400" dirty="0" err="1" smtClean="0"/>
              <a:t>Сизоненко</a:t>
            </a:r>
            <a:r>
              <a:rPr lang="ru-RU" sz="1400" dirty="0" smtClean="0"/>
              <a:t> В.А. </a:t>
            </a:r>
            <a:r>
              <a:rPr lang="ru-RU" sz="1400" dirty="0" err="1" smtClean="0"/>
              <a:t>Холодовая</a:t>
            </a:r>
            <a:r>
              <a:rPr lang="ru-RU" sz="1400" dirty="0" smtClean="0"/>
              <a:t> травма. </a:t>
            </a:r>
          </a:p>
          <a:p>
            <a:pPr marL="342900" indent="-342900"/>
            <a:r>
              <a:rPr lang="ru-RU" sz="1400" dirty="0" smtClean="0"/>
              <a:t>- Чита: Экспресс-изд-во, 2010. - 324 с.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02036" y="846435"/>
            <a:ext cx="849982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Обморожение </a:t>
            </a:r>
            <a:r>
              <a:rPr lang="ru-RU" dirty="0"/>
              <a:t>– местное повреждение тканей, вызванное воздействием низкой температуры.</a:t>
            </a:r>
          </a:p>
        </p:txBody>
      </p:sp>
      <p:pic>
        <p:nvPicPr>
          <p:cNvPr id="18436" name="Picture 4" descr="https://o.remove.bg/downloads/4d826f95-8cf3-453b-b2cd-bb63e5f9368b/image-removebg-preview.png"/>
          <p:cNvPicPr>
            <a:picLocks noChangeAspect="1" noChangeArrowheads="1"/>
          </p:cNvPicPr>
          <p:nvPr/>
        </p:nvPicPr>
        <p:blipFill>
          <a:blip r:embed="rId4" cstate="print"/>
          <a:srcRect r="8609"/>
          <a:stretch>
            <a:fillRect/>
          </a:stretch>
        </p:blipFill>
        <p:spPr bwMode="auto">
          <a:xfrm>
            <a:off x="5634484" y="7039123"/>
            <a:ext cx="885253" cy="720080"/>
          </a:xfrm>
          <a:prstGeom prst="rect">
            <a:avLst/>
          </a:prstGeom>
          <a:noFill/>
        </p:spPr>
      </p:pic>
      <p:sp>
        <p:nvSpPr>
          <p:cNvPr id="18438" name="AutoShape 6" descr="https://o.remove.bg/downloads/c439dc07-83ee-4204-883f-e65bf381ccfe/image-removebg-preview.png"/>
          <p:cNvSpPr>
            <a:spLocks noChangeAspect="1" noChangeArrowheads="1"/>
          </p:cNvSpPr>
          <p:nvPr/>
        </p:nvSpPr>
        <p:spPr bwMode="auto">
          <a:xfrm>
            <a:off x="155575" y="-152236"/>
            <a:ext cx="300038" cy="33456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s://o.remove.bg/downloads/c439dc07-83ee-4204-883f-e65bf381ccfe/image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6532" y="5238923"/>
            <a:ext cx="1162376" cy="864096"/>
          </a:xfrm>
          <a:prstGeom prst="rect">
            <a:avLst/>
          </a:prstGeom>
          <a:noFill/>
        </p:spPr>
      </p:pic>
      <p:pic>
        <p:nvPicPr>
          <p:cNvPr id="18444" name="Picture 12" descr="https://o.remove.bg/downloads/a98b277c-3404-4846-910f-fa24779f7ccd/image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7012" y="5814987"/>
            <a:ext cx="1561026" cy="1656184"/>
          </a:xfrm>
          <a:prstGeom prst="rect">
            <a:avLst/>
          </a:prstGeom>
          <a:noFill/>
        </p:spPr>
      </p:pic>
      <p:pic>
        <p:nvPicPr>
          <p:cNvPr id="23" name="Picture 4" descr="https://o.remove.bg/downloads/882c1ed1-0b5b-4c77-a168-ed13af7c67aa/image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00" y="7471171"/>
            <a:ext cx="1080120" cy="7024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775324" y="7475577"/>
            <a:ext cx="37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</a:t>
            </a:r>
            <a:r>
              <a:rPr lang="ru-RU" sz="1400" dirty="0" smtClean="0"/>
              <a:t>Выполнила студентка 207 гр.</a:t>
            </a:r>
          </a:p>
          <a:p>
            <a:r>
              <a:rPr lang="ru-RU" sz="1400" dirty="0" smtClean="0"/>
              <a:t>   педиатрического факультета Якубова </a:t>
            </a:r>
            <a:r>
              <a:rPr lang="ru-RU" sz="1400" dirty="0" err="1" smtClean="0"/>
              <a:t>Зарема</a:t>
            </a:r>
            <a:endParaRPr lang="ru-RU" sz="1400" dirty="0"/>
          </a:p>
        </p:txBody>
      </p:sp>
      <p:pic>
        <p:nvPicPr>
          <p:cNvPr id="1026" name="Picture 2" descr="C:\Users\lenovo\Pictures\Screenshots\Снимок экрана (2207).png"/>
          <p:cNvPicPr>
            <a:picLocks noChangeAspect="1" noChangeArrowheads="1"/>
          </p:cNvPicPr>
          <p:nvPr/>
        </p:nvPicPr>
        <p:blipFill>
          <a:blip r:embed="rId8" cstate="print"/>
          <a:srcRect l="2237" r="6060"/>
          <a:stretch>
            <a:fillRect/>
          </a:stretch>
        </p:blipFill>
        <p:spPr bwMode="auto">
          <a:xfrm>
            <a:off x="233884" y="1566515"/>
            <a:ext cx="2952328" cy="924038"/>
          </a:xfrm>
          <a:prstGeom prst="rect">
            <a:avLst/>
          </a:prstGeom>
          <a:noFill/>
        </p:spPr>
      </p:pic>
      <p:pic>
        <p:nvPicPr>
          <p:cNvPr id="1027" name="Picture 3" descr="C:\Users\lenovo\Pictures\Screenshots\Снимок экрана (2208).png"/>
          <p:cNvPicPr>
            <a:picLocks noChangeAspect="1" noChangeArrowheads="1"/>
          </p:cNvPicPr>
          <p:nvPr/>
        </p:nvPicPr>
        <p:blipFill>
          <a:blip r:embed="rId9" cstate="print"/>
          <a:srcRect r="6060"/>
          <a:stretch>
            <a:fillRect/>
          </a:stretch>
        </p:blipFill>
        <p:spPr bwMode="auto">
          <a:xfrm>
            <a:off x="3186212" y="1566515"/>
            <a:ext cx="3024336" cy="892175"/>
          </a:xfrm>
          <a:prstGeom prst="rect">
            <a:avLst/>
          </a:prstGeom>
          <a:noFill/>
        </p:spPr>
      </p:pic>
      <p:pic>
        <p:nvPicPr>
          <p:cNvPr id="1029" name="Picture 5" descr="https://o.remove.bg/downloads/5d47627f-3c8c-49e5-9b1a-ec33079b1c31/image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68093" y="1206475"/>
            <a:ext cx="1688907" cy="188326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61876" y="2430611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1.Кожа </a:t>
            </a:r>
            <a:r>
              <a:rPr lang="ru-RU" sz="1400" dirty="0" smtClean="0"/>
              <a:t>красная, на ней появляются участки с пониженной чувствительностью. </a:t>
            </a:r>
          </a:p>
          <a:p>
            <a:r>
              <a:rPr lang="ru-RU" sz="1400" dirty="0" smtClean="0"/>
              <a:t>2.На </a:t>
            </a:r>
            <a:r>
              <a:rPr lang="ru-RU" sz="1400" dirty="0" smtClean="0"/>
              <a:t>коже появляются волдыри, заполненные прозрачным содержимым, </a:t>
            </a:r>
          </a:p>
          <a:p>
            <a:pPr marL="342900" indent="-342900"/>
            <a:r>
              <a:rPr lang="ru-RU" sz="1400" dirty="0" smtClean="0"/>
              <a:t>поврежденные участки кожи отекают. </a:t>
            </a:r>
          </a:p>
          <a:p>
            <a:r>
              <a:rPr lang="ru-RU" sz="1400" dirty="0" smtClean="0"/>
              <a:t>3.Она </a:t>
            </a:r>
            <a:r>
              <a:rPr lang="ru-RU" sz="1400" dirty="0" smtClean="0"/>
              <a:t>характеризуется жжением, онемение и острыми болями в  области </a:t>
            </a:r>
          </a:p>
          <a:p>
            <a:pPr marL="342900" indent="-342900"/>
            <a:r>
              <a:rPr lang="ru-RU" sz="1400" dirty="0" smtClean="0"/>
              <a:t>пораженного участка, на котором пузыри уже наполнены кровянистым </a:t>
            </a:r>
          </a:p>
          <a:p>
            <a:pPr marL="342900" indent="-342900"/>
            <a:r>
              <a:rPr lang="ru-RU" sz="1400" dirty="0" smtClean="0"/>
              <a:t>содержанием. Появляются участки некрозов (омертвения). Возможно </a:t>
            </a:r>
          </a:p>
          <a:p>
            <a:pPr marL="342900" indent="-342900"/>
            <a:r>
              <a:rPr lang="ru-RU" sz="1400" dirty="0" smtClean="0"/>
              <a:t>отслоение ногтей.</a:t>
            </a:r>
          </a:p>
          <a:p>
            <a:pPr marL="342900" indent="-342900"/>
            <a:r>
              <a:rPr lang="ru-RU" sz="1400" dirty="0" smtClean="0"/>
              <a:t>4. </a:t>
            </a:r>
            <a:r>
              <a:rPr lang="ru-RU" sz="1400" dirty="0" smtClean="0"/>
              <a:t>На </a:t>
            </a:r>
            <a:r>
              <a:rPr lang="ru-RU" sz="1400" dirty="0" smtClean="0"/>
              <a:t>последней ткани отмирают не только ткани, но кости.</a:t>
            </a:r>
          </a:p>
          <a:p>
            <a:pPr marL="342900" indent="-342900"/>
            <a:endParaRPr lang="ru-RU" sz="1400" dirty="0"/>
          </a:p>
        </p:txBody>
      </p:sp>
      <p:pic>
        <p:nvPicPr>
          <p:cNvPr id="25" name="Picture 2" descr="https://avatars.mds.yandex.net/i?id=4a2e238f95e173d50a8d5e5796cf04d8_l-5243743-images-thumbs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08" y="4734867"/>
            <a:ext cx="1235896" cy="648072"/>
          </a:xfrm>
          <a:prstGeom prst="rect">
            <a:avLst/>
          </a:prstGeom>
          <a:noFill/>
        </p:spPr>
      </p:pic>
      <p:pic>
        <p:nvPicPr>
          <p:cNvPr id="26" name="Picture 2" descr="https://www.wikihow.com/images/1/1b/Make-a-Chocolate-Bubble-Bath-Step-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08" y="6175027"/>
            <a:ext cx="1344149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258</Words>
  <Application>Microsoft Office PowerPoint</Application>
  <PresentationFormat>Произвольный</PresentationFormat>
  <Paragraphs>52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6</cp:revision>
  <dcterms:created xsi:type="dcterms:W3CDTF">2022-04-16T19:05:32Z</dcterms:created>
  <dcterms:modified xsi:type="dcterms:W3CDTF">2022-04-25T08:53:08Z</dcterms:modified>
</cp:coreProperties>
</file>