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57" r:id="rId3"/>
    <p:sldId id="266" r:id="rId4"/>
    <p:sldId id="259" r:id="rId5"/>
    <p:sldId id="268" r:id="rId6"/>
    <p:sldId id="269" r:id="rId7"/>
    <p:sldId id="270" r:id="rId8"/>
    <p:sldId id="267" r:id="rId9"/>
    <p:sldId id="278" r:id="rId10"/>
    <p:sldId id="274" r:id="rId11"/>
    <p:sldId id="279" r:id="rId12"/>
    <p:sldId id="280" r:id="rId13"/>
    <p:sldId id="281" r:id="rId14"/>
    <p:sldId id="282" r:id="rId15"/>
    <p:sldId id="283" r:id="rId16"/>
    <p:sldId id="288" r:id="rId17"/>
    <p:sldId id="289" r:id="rId18"/>
    <p:sldId id="290" r:id="rId19"/>
    <p:sldId id="284" r:id="rId20"/>
    <p:sldId id="285" r:id="rId21"/>
    <p:sldId id="286" r:id="rId22"/>
    <p:sldId id="287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CCA9C-5260-491F-9ADD-961BC54F347C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83F41-225A-4974-902D-2F1CB67F5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83F41-225A-4974-902D-2F1CB67F58A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D86E7E1-2314-42C7-B254-C1FF84F32456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472A7AF-EE51-4CC8-929F-629542ED2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86E7E1-2314-42C7-B254-C1FF84F32456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72A7AF-EE51-4CC8-929F-629542ED2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D86E7E1-2314-42C7-B254-C1FF84F32456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472A7AF-EE51-4CC8-929F-629542ED2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86E7E1-2314-42C7-B254-C1FF84F32456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72A7AF-EE51-4CC8-929F-629542ED2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86E7E1-2314-42C7-B254-C1FF84F32456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472A7AF-EE51-4CC8-929F-629542ED2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86E7E1-2314-42C7-B254-C1FF84F32456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72A7AF-EE51-4CC8-929F-629542ED2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86E7E1-2314-42C7-B254-C1FF84F32456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72A7AF-EE51-4CC8-929F-629542ED2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86E7E1-2314-42C7-B254-C1FF84F32456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72A7AF-EE51-4CC8-929F-629542ED2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86E7E1-2314-42C7-B254-C1FF84F32456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72A7AF-EE51-4CC8-929F-629542ED2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86E7E1-2314-42C7-B254-C1FF84F32456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72A7AF-EE51-4CC8-929F-629542ED2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86E7E1-2314-42C7-B254-C1FF84F32456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72A7AF-EE51-4CC8-929F-629542ED2D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D86E7E1-2314-42C7-B254-C1FF84F32456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472A7AF-EE51-4CC8-929F-629542ED2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928670"/>
            <a:ext cx="6172200" cy="252028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+mn-lt"/>
              </a:rPr>
              <a:t> «Развитие устной и письменной речи на уроках русского языка»</a:t>
            </a:r>
            <a:endParaRPr lang="ru-RU" sz="40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4071942"/>
            <a:ext cx="5114778" cy="1101248"/>
          </a:xfrm>
        </p:spPr>
        <p:txBody>
          <a:bodyPr>
            <a:noAutofit/>
          </a:bodyPr>
          <a:lstStyle/>
          <a:p>
            <a:r>
              <a:rPr lang="ru-RU" sz="2000" dirty="0" smtClean="0"/>
              <a:t>Автор :     </a:t>
            </a:r>
            <a:r>
              <a:rPr lang="ru-RU" sz="2000" dirty="0" err="1" smtClean="0"/>
              <a:t>Мелкумова</a:t>
            </a:r>
            <a:r>
              <a:rPr lang="ru-RU" sz="2000" dirty="0" smtClean="0"/>
              <a:t> Эльвира </a:t>
            </a:r>
            <a:r>
              <a:rPr lang="ru-RU" sz="2000" dirty="0" err="1" smtClean="0"/>
              <a:t>Грантовна</a:t>
            </a:r>
            <a:endParaRPr lang="ru-RU" sz="2000" i="1" dirty="0" smtClean="0"/>
          </a:p>
          <a:p>
            <a:r>
              <a:rPr lang="ru-RU" sz="2000" i="1" dirty="0" smtClean="0"/>
              <a:t>учитель начальных классов МБОУ ЦО №49</a:t>
            </a:r>
          </a:p>
          <a:p>
            <a:r>
              <a:rPr lang="ru-RU" sz="2000" i="1" dirty="0" smtClean="0"/>
              <a:t>город Тверь.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1114"/>
            <a:ext cx="8229600" cy="6556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Задания и упражнения.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714488"/>
            <a:ext cx="8229600" cy="5410200"/>
          </a:xfrm>
        </p:spPr>
        <p:txBody>
          <a:bodyPr/>
          <a:lstStyle/>
          <a:p>
            <a:pPr algn="just">
              <a:lnSpc>
                <a:spcPct val="80000"/>
              </a:lnSpc>
              <a:buNone/>
            </a:pPr>
            <a:r>
              <a:rPr lang="ru-RU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Определение границы предложений.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Вы были на лугу в начале лета до чего же хорошо там трава высокая и густая а сколько кругом цветов а какой запах особенно сильно пахнут белые соцветия таволги 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Составление предложения ответов на вопросы.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ь"/>
            </a:pP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Где росла сыроежка?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ь"/>
            </a:pP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Каков внешний вид сыроежки?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ь"/>
            </a:pPr>
            <a:r>
              <a:rPr lang="ru-RU" sz="2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Что делала птичка на краю сыроежки?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endParaRPr lang="ru-RU" sz="20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Составление предложения из слов.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Небо, облака.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Осень, деревья, листья.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Скворец, ветка, тихо.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4" name="Рисунок 3" descr="2666104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3714752"/>
            <a:ext cx="1984324" cy="2643182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944d9c687e77ca18b9ca9eaef389b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4000504"/>
            <a:ext cx="2285996" cy="228599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  <a:cs typeface="Times New Roman" pitchFamily="18" charset="0"/>
              </a:rPr>
              <a:t>Пример:</a:t>
            </a:r>
            <a:endParaRPr lang="ru-RU" dirty="0">
              <a:latin typeface="+mn-lt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857364"/>
            <a:ext cx="7667628" cy="4500594"/>
          </a:xfrm>
        </p:spPr>
        <p:txBody>
          <a:bodyPr/>
          <a:lstStyle/>
          <a:p>
            <a:pPr>
              <a:buNone/>
            </a:pPr>
            <a:r>
              <a:rPr lang="ru-RU" sz="2000" i="1" dirty="0" smtClean="0">
                <a:solidFill>
                  <a:schemeClr val="accent1"/>
                </a:solidFill>
              </a:rPr>
              <a:t>     </a:t>
            </a:r>
            <a:r>
              <a:rPr lang="ru-RU" sz="2800" b="1" i="1" dirty="0" smtClean="0">
                <a:solidFill>
                  <a:schemeClr val="accent1"/>
                </a:solidFill>
              </a:rPr>
              <a:t>Составление предложений по вопросам.    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  </a:t>
            </a: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       Какой?                  Что?         Что сделал?           Куда?</a:t>
            </a:r>
          </a:p>
          <a:p>
            <a:pPr>
              <a:buNone/>
            </a:pPr>
            <a:r>
              <a:rPr lang="ru-RU" sz="3600" i="1" dirty="0" smtClean="0">
                <a:solidFill>
                  <a:srgbClr val="00B050"/>
                </a:solidFill>
              </a:rPr>
              <a:t>  Солнечный луч заглянул в окно.</a:t>
            </a:r>
          </a:p>
          <a:p>
            <a:pPr>
              <a:buNone/>
            </a:pPr>
            <a:r>
              <a:rPr lang="ru-RU" sz="3600" i="1" dirty="0" smtClean="0">
                <a:solidFill>
                  <a:srgbClr val="00B050"/>
                </a:solidFill>
              </a:rPr>
              <a:t>   </a:t>
            </a:r>
            <a:r>
              <a:rPr lang="ru-RU" sz="2800" b="1" i="1" dirty="0" smtClean="0">
                <a:solidFill>
                  <a:schemeClr val="accent1"/>
                </a:solidFill>
              </a:rPr>
              <a:t>Распределение предложений.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1"/>
                </a:solidFill>
              </a:rPr>
              <a:t>а) </a:t>
            </a:r>
            <a:r>
              <a:rPr lang="ru-RU" sz="2800" b="1" i="1" dirty="0" smtClean="0">
                <a:solidFill>
                  <a:srgbClr val="00B050"/>
                </a:solidFill>
              </a:rPr>
              <a:t>Пошел снег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1"/>
                </a:solidFill>
              </a:rPr>
              <a:t>    </a:t>
            </a:r>
            <a:r>
              <a:rPr lang="ru-RU" sz="2000" dirty="0" smtClean="0">
                <a:solidFill>
                  <a:schemeClr val="tx2"/>
                </a:solidFill>
              </a:rPr>
              <a:t>когда?      какой?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1"/>
                </a:solidFill>
              </a:rPr>
              <a:t>б) </a:t>
            </a:r>
            <a:r>
              <a:rPr lang="ru-RU" sz="2800" b="1" i="1" dirty="0" smtClean="0">
                <a:solidFill>
                  <a:srgbClr val="00B050"/>
                </a:solidFill>
              </a:rPr>
              <a:t>(….) расцвел (….) ландыш.</a:t>
            </a:r>
          </a:p>
          <a:p>
            <a:pPr>
              <a:buNone/>
            </a:pPr>
            <a:endParaRPr lang="ru-RU" sz="2800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/>
          <a:lstStyle/>
          <a:p>
            <a:pPr algn="just"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 Исправление предложений с нарушенным порядком слов.</a:t>
            </a:r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По лесу гулял Коля.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B050"/>
                </a:solidFill>
              </a:rPr>
              <a:t> Коля увидел под кустом зайку.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B050"/>
                </a:solidFill>
              </a:rPr>
              <a:t> 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b="1" i="1" dirty="0" smtClean="0">
                <a:solidFill>
                  <a:schemeClr val="tx2"/>
                </a:solidFill>
              </a:rPr>
              <a:t>Составление предложений со словосочетаниями или опорными словами.</a:t>
            </a:r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Открыл, вошел, захлопнул.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B050"/>
                </a:solidFill>
              </a:rPr>
              <a:t>Прислушался, насторожился.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B050"/>
                </a:solidFill>
              </a:rPr>
              <a:t>Увидел, погладил, покормил.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kolokolchik-knig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8586" y="4286256"/>
            <a:ext cx="2571744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flipH="1" flipV="1">
            <a:off x="3977639" y="63245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608762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Составление словосочетаний в связи с грамматическим изучение слов. Как нужно? (Где правильно? Где ошибка?)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 flipV="1">
            <a:off x="4178808" y="63245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28596" y="2143116"/>
            <a:ext cx="3549044" cy="368352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Искать ответ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Любоваться на закат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Оплатить за проезд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Нет время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Прийти со школы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214810" y="2143116"/>
            <a:ext cx="3484438" cy="368352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Искать ответа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Любоваться закатом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Оплатить проезд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Нет времени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Прийти из школы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" name="Рисунок 8" descr="hello_html_31f3841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4341707"/>
            <a:ext cx="2662238" cy="2516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artinki--na-temu-uycheba-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4286256"/>
            <a:ext cx="1804003" cy="22717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Найдите пары фразеологизмов-антонимов. Соедини их стрелками.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 flipV="1">
            <a:off x="411481" y="5821681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57158" y="1714488"/>
            <a:ext cx="3520440" cy="4114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</a:rPr>
              <a:t>Кот наплакал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</a:rPr>
              <a:t>Бить баклуши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</a:rPr>
              <a:t>Слова не вытянуть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</a:rPr>
              <a:t>Семи пядей во лбу.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 flipH="1" flipV="1">
            <a:off x="7699248" y="5786454"/>
            <a:ext cx="87462" cy="8094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43372" y="1714488"/>
            <a:ext cx="3520440" cy="4114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</a:rPr>
              <a:t>Олух царя небесного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</a:rPr>
              <a:t>Куры не клюют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</a:rPr>
              <a:t>Рот не закрывает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2"/>
                </a:solidFill>
              </a:rPr>
              <a:t>Работать не покладая рук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inkijane.ru-428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929066"/>
            <a:ext cx="4857752" cy="27146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работе над сочинением выделяются три этапа: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1. Накопление материала.</a:t>
            </a:r>
          </a:p>
          <a:p>
            <a:pPr marL="514350" indent="-514350"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514350" indent="-514350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2. Отбор и расположение материала.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514350" indent="-514350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3. Словесное и речевое оформление.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о ч и </a:t>
            </a:r>
            <a:r>
              <a:rPr lang="ru-RU" dirty="0" err="1" smtClean="0"/>
              <a:t>н</a:t>
            </a:r>
            <a:r>
              <a:rPr lang="ru-RU" dirty="0" smtClean="0"/>
              <a:t> е </a:t>
            </a:r>
            <a:r>
              <a:rPr lang="ru-RU" dirty="0" err="1" smtClean="0"/>
              <a:t>н</a:t>
            </a:r>
            <a:r>
              <a:rPr lang="ru-RU" smtClean="0"/>
              <a:t> и е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7239000" cy="4846320"/>
          </a:xfr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Остановимся на подготовке к сочинению описательного характера. Программой предусмотрены описание по памяти, основанные на личных наблюдениях, по картине, по воображению и другие.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Описания строятся по определенному плану: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1. Общее впечатление о предмете описания.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2. Описание основных признаков предмета.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3. Концовка – вывод.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о Ч и </a:t>
            </a:r>
            <a:r>
              <a:rPr lang="ru-RU" dirty="0" err="1" smtClean="0"/>
              <a:t>н</a:t>
            </a:r>
            <a:r>
              <a:rPr lang="ru-RU" dirty="0" smtClean="0"/>
              <a:t> е </a:t>
            </a:r>
            <a:r>
              <a:rPr lang="ru-RU" dirty="0" err="1" smtClean="0"/>
              <a:t>н</a:t>
            </a:r>
            <a:r>
              <a:rPr lang="ru-RU" dirty="0" smtClean="0"/>
              <a:t> и 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Начинать работу над описанием целесообразно с активизации словаря: выбор объектов, их характеристика.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ЧТО ?                                  КАКОЙ ?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День                             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Ясный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солнечный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Воздух              Свежий, морозный,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чистый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Снег                                Пористый, белый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Небо                      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Ясное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голубое,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чистое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Елочки   Заснеженные, зеленые, нарядные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Зима                       Волшебница, красавица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321439" y="4607727"/>
            <a:ext cx="335758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о ч и </a:t>
            </a:r>
            <a:r>
              <a:rPr lang="ru-RU" dirty="0" err="1" smtClean="0"/>
              <a:t>н</a:t>
            </a:r>
            <a:r>
              <a:rPr lang="ru-RU" dirty="0" smtClean="0"/>
              <a:t> е </a:t>
            </a:r>
            <a:r>
              <a:rPr lang="ru-RU" dirty="0" err="1" smtClean="0"/>
              <a:t>н</a:t>
            </a:r>
            <a:r>
              <a:rPr lang="ru-RU" dirty="0" smtClean="0"/>
              <a:t> и 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Описание должны быть более эмоциональным. Для этого используются художественные средства: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1) Подбери сравнения: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Снежинки (Нежные, ажурные, похожие на цветы, узорчатые, серебристые, как звёздочки)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Воздух (Чистый, прозрачный, как хрусталь, свежий, морозный, колючий)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Снег (Белый, как сахар, пушистый, как ковер)</a:t>
            </a:r>
          </a:p>
          <a:p>
            <a:pPr algn="just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2)Используя переносное значение слов, оживи картину природы.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Зима (Пришла, украсила, накрыла, засыпала, одела)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Мороз (Трещит, рисует, кусает, обжигает)</a:t>
            </a:r>
          </a:p>
          <a:p>
            <a:pPr>
              <a:buNone/>
            </a:pPr>
            <a:r>
              <a:rPr lang="ru-RU" dirty="0" smtClean="0"/>
              <a:t>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Виды изложений: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Подробное, близкое к тексту ( с использованием вопросов, плана )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Сжатое изложение ( по плану с установлением последовательности событий )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Творческое изложение.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65826618806488675bec749502717f6b808eb9423e9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4667248"/>
            <a:ext cx="3286128" cy="2190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6440" y="1643050"/>
            <a:ext cx="1650775" cy="15192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</a:t>
            </a:r>
            <a:r>
              <a:rPr lang="ru-RU" sz="5400" b="1" i="1" dirty="0" smtClean="0"/>
              <a:t>Проблемы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endParaRPr lang="ru-RU" b="1" i="1" dirty="0" smtClean="0">
              <a:solidFill>
                <a:schemeClr val="accent1"/>
              </a:solidFill>
            </a:endParaRPr>
          </a:p>
          <a:p>
            <a:pPr algn="just"/>
            <a:r>
              <a:rPr lang="ru-RU" b="1" i="1" dirty="0" smtClean="0">
                <a:solidFill>
                  <a:schemeClr val="tx2"/>
                </a:solidFill>
              </a:rPr>
              <a:t>Бедный словарный запас.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endParaRPr lang="ru-RU" b="1" i="1" dirty="0" smtClean="0">
              <a:solidFill>
                <a:schemeClr val="tx2"/>
              </a:solidFill>
            </a:endParaRPr>
          </a:p>
          <a:p>
            <a:pPr algn="just"/>
            <a:r>
              <a:rPr lang="ru-RU" b="1" i="1" dirty="0" smtClean="0">
                <a:solidFill>
                  <a:schemeClr val="tx2"/>
                </a:solidFill>
              </a:rPr>
              <a:t>Отсутствует контроль за выбором слов.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b="1" i="1" dirty="0" smtClean="0">
                <a:solidFill>
                  <a:schemeClr val="tx2"/>
                </a:solidFill>
              </a:rPr>
              <a:t>Отсутствие умения правильно распределять свое внимание между предметом высказывания и словесным оформлением мысли</a:t>
            </a:r>
            <a:r>
              <a:rPr lang="ru-RU" i="1" dirty="0" smtClean="0">
                <a:solidFill>
                  <a:schemeClr val="tx2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014634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4500570"/>
            <a:ext cx="1981200" cy="1981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над изложением: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2"/>
                </a:solidFill>
              </a:rPr>
              <a:t>Чтение текста не более двух раз.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Беседа по содержанию, которая способствует полному осознанию и пониманию прочитанного.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Составление плана или плана-вопросника.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Словарная работа.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Устный пересказ.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Письменное оформление текста.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Проверка написанного.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0"/>
            <a:ext cx="1650774" cy="15192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39000" cy="642942"/>
          </a:xfrm>
        </p:spPr>
        <p:txBody>
          <a:bodyPr/>
          <a:lstStyle/>
          <a:p>
            <a:r>
              <a:rPr lang="ru-RU" dirty="0" smtClean="0"/>
              <a:t>          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8578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Развитие связной устной и письменной речи достигается системой упражнений.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Развернутые ответы на вопросы.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Пересказы прочитанного.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Устные рассказы по заданной теме, по наблюдениям, по картине, по данному началу или концу.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Чтение наизусть.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Словесное рисование.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Текстовые упражнения.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Перестройка текстов, предложений.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Изложения разных видов.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Сочинения описания, повествования, рассуждения.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звивать речь - значит систематически работать над ее содержанием, последова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7786742" cy="6330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 descr="фон2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9396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70663"/>
            <a:ext cx="5854753" cy="3983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301" y="332656"/>
            <a:ext cx="866426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Посредственный  учитель  излагает.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Хороший учитель объясняет.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Выдающийся учитель показывает.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Великий учитель вдохновляет.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71472" y="2383156"/>
            <a:ext cx="8286778" cy="4571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7772400" cy="500066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Речь является важнейшим средством общения, средством обмена чувствами и мыслями между людьми;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Речь является средством передачи и условия определенной информации, коллективного опыта человечества;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Речь является средством организации и планирования деятельности людей;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Речь является средством воздействия на мысли, чувства и поведение людей;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714348" y="0"/>
            <a:ext cx="7572400" cy="164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ru-RU" sz="2000" i="1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endParaRPr lang="ru-RU" sz="2000" i="1" kern="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4800" b="1" i="1" kern="0" dirty="0" smtClean="0">
                <a:solidFill>
                  <a:schemeClr val="bg2">
                    <a:lumMod val="50000"/>
                  </a:schemeClr>
                </a:solidFill>
              </a:rPr>
              <a:t>Основные функции речи         </a:t>
            </a:r>
            <a:r>
              <a:rPr lang="ru-RU" sz="4800" b="1" i="1" kern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endParaRPr lang="ru-RU" sz="4800" b="1" i="1" kern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72547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+mn-lt"/>
              </a:rPr>
              <a:t>Учащиеся должны уметь:</a:t>
            </a:r>
            <a:endParaRPr lang="ru-RU" sz="3600" b="1" i="1" dirty="0">
              <a:latin typeface="+mn-lt"/>
            </a:endParaRPr>
          </a:p>
        </p:txBody>
      </p:sp>
      <p:pic>
        <p:nvPicPr>
          <p:cNvPr id="19458" name="Picture 2" descr="http://player.myshared.ru/439134/data/images/img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150938"/>
            <a:ext cx="2201847" cy="1396159"/>
          </a:xfrm>
          <a:prstGeom prst="rect">
            <a:avLst/>
          </a:prstGeom>
          <a:noFill/>
        </p:spPr>
      </p:pic>
      <p:pic>
        <p:nvPicPr>
          <p:cNvPr id="19460" name="Picture 4" descr="http://player.myshared.ru/439134/data/images/img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150938"/>
            <a:ext cx="2130409" cy="1350861"/>
          </a:xfrm>
          <a:prstGeom prst="rect">
            <a:avLst/>
          </a:prstGeom>
          <a:noFill/>
        </p:spPr>
      </p:pic>
      <p:pic>
        <p:nvPicPr>
          <p:cNvPr id="19462" name="Picture 6" descr="http://player.myshared.ru/439134/data/images/img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012825"/>
            <a:ext cx="2552700" cy="2124075"/>
          </a:xfrm>
          <a:prstGeom prst="rect">
            <a:avLst/>
          </a:prstGeom>
          <a:noFill/>
        </p:spPr>
      </p:pic>
      <p:pic>
        <p:nvPicPr>
          <p:cNvPr id="19464" name="Picture 8" descr="http://player.myshared.ru/439134/data/images/img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012825"/>
            <a:ext cx="2552700" cy="2124075"/>
          </a:xfrm>
          <a:prstGeom prst="rect">
            <a:avLst/>
          </a:prstGeom>
          <a:noFill/>
        </p:spPr>
      </p:pic>
      <p:pic>
        <p:nvPicPr>
          <p:cNvPr id="19466" name="Picture 10" descr="http://player.myshared.ru/439134/data/images/img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012825"/>
            <a:ext cx="2552700" cy="2124075"/>
          </a:xfrm>
          <a:prstGeom prst="rect">
            <a:avLst/>
          </a:prstGeom>
          <a:noFill/>
        </p:spPr>
      </p:pic>
      <p:pic>
        <p:nvPicPr>
          <p:cNvPr id="19468" name="Picture 12" descr="http://player.myshared.ru/439134/data/images/img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57214"/>
            <a:ext cx="2552700" cy="212407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5720" y="1000108"/>
            <a:ext cx="7848872" cy="656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b="1" dirty="0" smtClean="0">
                <a:solidFill>
                  <a:schemeClr val="accent1"/>
                </a:solidFill>
              </a:rPr>
              <a:t>1 класс.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- Отличить текст от набора предложений.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Определять соответствие темпа и громкости устного высказывания ситуации общения.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 2 класс.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Определять основную мысль текста.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Составлять элементарные рассуждения, описание, сравнительное описание, невыдуманный рассказ.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3 класс.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Определять основную мысль текста.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Составлять свой текст описание, рассуждение-доказательство.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Составлять план повествования, передавать содержание текста в устной и письменной форме.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4 класс.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Составлять развернутое рассуждение, описание, повествование.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Строить сочинение по плану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Использовать выразительные языковые средства.</a:t>
            </a:r>
          </a:p>
          <a:p>
            <a:pPr algn="just">
              <a:lnSpc>
                <a:spcPct val="80000"/>
              </a:lnSpc>
              <a:buFontTx/>
              <a:buChar char="-"/>
            </a:pP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dirty="0" smtClean="0"/>
              <a:t>….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inkijane.ru-428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4625586"/>
            <a:ext cx="3143240" cy="1964525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51939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5400" b="1" i="1" dirty="0" smtClean="0">
                <a:cs typeface="Times New Roman" pitchFamily="18" charset="0"/>
              </a:rPr>
              <a:t/>
            </a:r>
            <a:br>
              <a:rPr lang="ru-RU" sz="5400" b="1" i="1" dirty="0" smtClean="0">
                <a:cs typeface="Times New Roman" pitchFamily="18" charset="0"/>
              </a:rPr>
            </a:br>
            <a:r>
              <a:rPr lang="ru-RU" sz="5400" b="1" i="1" dirty="0" smtClean="0">
                <a:cs typeface="Times New Roman" pitchFamily="18" charset="0"/>
              </a:rPr>
              <a:t/>
            </a:r>
            <a:br>
              <a:rPr lang="ru-RU" sz="5400" b="1" i="1" dirty="0" smtClean="0">
                <a:cs typeface="Times New Roman" pitchFamily="18" charset="0"/>
              </a:rPr>
            </a:br>
            <a:r>
              <a:rPr lang="ru-RU" sz="5400" b="1" i="1" dirty="0" smtClean="0">
                <a:cs typeface="Times New Roman" pitchFamily="18" charset="0"/>
              </a:rPr>
              <a:t/>
            </a:r>
            <a:br>
              <a:rPr lang="ru-RU" sz="5400" b="1" i="1" dirty="0" smtClean="0">
                <a:cs typeface="Times New Roman" pitchFamily="18" charset="0"/>
              </a:rPr>
            </a:br>
            <a:r>
              <a:rPr lang="ru-RU" sz="5400" b="1" i="1" dirty="0" smtClean="0">
                <a:cs typeface="Times New Roman" pitchFamily="18" charset="0"/>
              </a:rPr>
              <a:t/>
            </a:r>
            <a:br>
              <a:rPr lang="ru-RU" sz="5400" b="1" i="1" dirty="0" smtClean="0">
                <a:cs typeface="Times New Roman" pitchFamily="18" charset="0"/>
              </a:rPr>
            </a:br>
            <a:r>
              <a:rPr lang="ru-RU" sz="5400" b="1" i="1" dirty="0" smtClean="0">
                <a:cs typeface="Times New Roman" pitchFamily="18" charset="0"/>
              </a:rPr>
              <a:t/>
            </a:r>
            <a:br>
              <a:rPr lang="ru-RU" sz="5400" b="1" i="1" dirty="0" smtClean="0">
                <a:cs typeface="Times New Roman" pitchFamily="18" charset="0"/>
              </a:rPr>
            </a:br>
            <a:r>
              <a:rPr lang="ru-RU" sz="5400" b="1" i="1" dirty="0" smtClean="0">
                <a:cs typeface="Times New Roman" pitchFamily="18" charset="0"/>
              </a:rPr>
              <a:t/>
            </a:r>
            <a:br>
              <a:rPr lang="ru-RU" sz="5400" b="1" i="1" dirty="0" smtClean="0">
                <a:cs typeface="Times New Roman" pitchFamily="18" charset="0"/>
              </a:rPr>
            </a:br>
            <a:r>
              <a:rPr lang="ru-RU" sz="4800" b="1" i="1" dirty="0" smtClean="0">
                <a:cs typeface="Times New Roman" pitchFamily="18" charset="0"/>
              </a:rPr>
              <a:t>Решение задач речевого развития</a:t>
            </a:r>
            <a:r>
              <a:rPr lang="ru-RU" sz="5400" dirty="0" smtClean="0">
                <a:cs typeface="Times New Roman" pitchFamily="18" charset="0"/>
              </a:rPr>
              <a:t/>
            </a:r>
            <a:br>
              <a:rPr lang="ru-RU" sz="5400" dirty="0" smtClean="0">
                <a:cs typeface="Times New Roman" pitchFamily="18" charset="0"/>
              </a:rPr>
            </a:br>
            <a:endParaRPr lang="ru-RU" sz="5400" dirty="0" smtClean="0"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-357222" y="1714488"/>
            <a:ext cx="8858250" cy="4786346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1800" dirty="0" smtClean="0"/>
              <a:t>      </a:t>
            </a:r>
          </a:p>
          <a:p>
            <a:pPr algn="just" eaLnBrk="1" hangingPunct="1">
              <a:buFontTx/>
              <a:buNone/>
              <a:defRPr/>
            </a:pPr>
            <a:r>
              <a:rPr lang="ru-RU" sz="2800" i="1" dirty="0" smtClean="0">
                <a:solidFill>
                  <a:schemeClr val="tx2"/>
                </a:solidFill>
              </a:rPr>
              <a:t>    1. Обеспечение правильной речевой среды.</a:t>
            </a:r>
          </a:p>
          <a:p>
            <a:pPr lvl="1" algn="just">
              <a:buFontTx/>
              <a:buNone/>
              <a:defRPr/>
            </a:pPr>
            <a:r>
              <a:rPr lang="ru-RU" sz="2800" i="1" dirty="0" smtClean="0">
                <a:solidFill>
                  <a:schemeClr val="tx2"/>
                </a:solidFill>
              </a:rPr>
              <a:t> </a:t>
            </a:r>
          </a:p>
          <a:p>
            <a:pPr lvl="1" algn="just">
              <a:buFontTx/>
              <a:buNone/>
              <a:defRPr/>
            </a:pPr>
            <a:r>
              <a:rPr lang="ru-RU" sz="2800" i="1" dirty="0" smtClean="0">
                <a:solidFill>
                  <a:schemeClr val="tx2"/>
                </a:solidFill>
              </a:rPr>
              <a:t> 2. Создание предпосылок для самостоятельных устных и письменных высказываний.</a:t>
            </a:r>
          </a:p>
          <a:p>
            <a:pPr lvl="1" algn="just">
              <a:buFontTx/>
              <a:buNone/>
              <a:defRPr/>
            </a:pPr>
            <a:endParaRPr lang="ru-RU" sz="2800" i="1" dirty="0" smtClean="0">
              <a:solidFill>
                <a:schemeClr val="tx2"/>
              </a:solidFill>
            </a:endParaRPr>
          </a:p>
          <a:p>
            <a:pPr lvl="1" algn="just">
              <a:buNone/>
              <a:defRPr/>
            </a:pPr>
            <a:r>
              <a:rPr lang="ru-RU" sz="2800" i="1" dirty="0" smtClean="0">
                <a:solidFill>
                  <a:schemeClr val="tx2"/>
                </a:solidFill>
              </a:rPr>
              <a:t> 3.Активизация словаря.</a:t>
            </a:r>
          </a:p>
          <a:p>
            <a:pPr eaLnBrk="1" hangingPunct="1">
              <a:buFontTx/>
              <a:buNone/>
              <a:defRPr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_92465_606081e5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714884"/>
            <a:ext cx="3786214" cy="1801828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8429625" cy="752475"/>
          </a:xfrm>
          <a:ln>
            <a:noFill/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800" b="1" i="1" dirty="0" smtClean="0">
                <a:solidFill>
                  <a:srgbClr val="660066"/>
                </a:solidFill>
                <a:cs typeface="Times New Roman" pitchFamily="18" charset="0"/>
              </a:rPr>
              <a:t>Виды речи</a:t>
            </a: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357313"/>
            <a:ext cx="7772400" cy="5181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accent1"/>
                </a:solidFill>
              </a:rPr>
              <a:t>                                  </a:t>
            </a:r>
            <a:r>
              <a:rPr lang="ru-RU" sz="3200" b="1" i="1" dirty="0" smtClean="0">
                <a:solidFill>
                  <a:schemeClr val="accent1"/>
                </a:solidFill>
              </a:rPr>
              <a:t>Речь</a:t>
            </a:r>
          </a:p>
          <a:p>
            <a:pPr eaLnBrk="1" hangingPunct="1">
              <a:buFontTx/>
              <a:buNone/>
              <a:defRPr/>
            </a:pPr>
            <a:r>
              <a:rPr lang="ru-RU" sz="3200" b="1" i="1" dirty="0" smtClean="0">
                <a:solidFill>
                  <a:schemeClr val="accent1"/>
                </a:solidFill>
              </a:rPr>
              <a:t>    </a:t>
            </a:r>
          </a:p>
          <a:p>
            <a:pPr eaLnBrk="1" hangingPunct="1">
              <a:buFontTx/>
              <a:buNone/>
              <a:defRPr/>
            </a:pPr>
            <a:r>
              <a:rPr lang="ru-RU" sz="3200" b="1" i="1" dirty="0" smtClean="0">
                <a:solidFill>
                  <a:schemeClr val="accent1"/>
                </a:solidFill>
              </a:rPr>
              <a:t>      Внешняя                     </a:t>
            </a:r>
            <a:r>
              <a:rPr lang="ru-RU" sz="3200" b="1" i="1" dirty="0" err="1" smtClean="0">
                <a:solidFill>
                  <a:schemeClr val="accent1"/>
                </a:solidFill>
              </a:rPr>
              <a:t>Внутреняя</a:t>
            </a:r>
            <a:endParaRPr lang="ru-RU" sz="3200" b="1" i="1" dirty="0" smtClean="0">
              <a:solidFill>
                <a:schemeClr val="accent1"/>
              </a:solidFill>
            </a:endParaRPr>
          </a:p>
          <a:p>
            <a:pPr eaLnBrk="1" hangingPunct="1">
              <a:buFontTx/>
              <a:buNone/>
              <a:defRPr/>
            </a:pPr>
            <a:endParaRPr lang="ru-RU" sz="2800" b="1" i="1" dirty="0" smtClean="0">
              <a:solidFill>
                <a:schemeClr val="accent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sz="2800" b="1" i="1" dirty="0" smtClean="0">
                <a:solidFill>
                  <a:schemeClr val="accent1"/>
                </a:solidFill>
              </a:rPr>
              <a:t>Письменная      Устная</a:t>
            </a:r>
          </a:p>
          <a:p>
            <a:pPr eaLnBrk="1" hangingPunct="1">
              <a:buFontTx/>
              <a:buNone/>
              <a:defRPr/>
            </a:pPr>
            <a:r>
              <a:rPr lang="ru-RU" sz="2800" b="1" i="1" dirty="0" smtClean="0">
                <a:solidFill>
                  <a:schemeClr val="accent1"/>
                </a:solidFill>
              </a:rPr>
              <a:t>            </a:t>
            </a:r>
          </a:p>
          <a:p>
            <a:pPr eaLnBrk="1" hangingPunct="1">
              <a:buFontTx/>
              <a:buNone/>
              <a:defRPr/>
            </a:pPr>
            <a:r>
              <a:rPr lang="ru-RU" sz="2800" b="1" i="1" dirty="0" smtClean="0">
                <a:solidFill>
                  <a:schemeClr val="accent1"/>
                </a:solidFill>
              </a:rPr>
              <a:t>         Монологическая   Диалогическая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H="1">
            <a:off x="5143504" y="1785926"/>
            <a:ext cx="642942" cy="6429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3071802" y="1785926"/>
            <a:ext cx="714380" cy="6429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3000364" y="3000372"/>
            <a:ext cx="500066" cy="5000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135829" y="3078957"/>
            <a:ext cx="500066" cy="4857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4321967" y="4107661"/>
            <a:ext cx="571504" cy="5000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857488" y="4071942"/>
            <a:ext cx="571504" cy="5715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sennie-vetochki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3895" y="4572008"/>
            <a:ext cx="5687312" cy="2527532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430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800" b="1" i="1" dirty="0" smtClean="0">
                <a:solidFill>
                  <a:srgbClr val="660066"/>
                </a:solidFill>
                <a:cs typeface="Times New Roman" pitchFamily="18" charset="0"/>
              </a:rPr>
              <a:t>Требование к устной речи</a:t>
            </a:r>
            <a:endParaRPr lang="ru-RU" sz="4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077200" cy="5500710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Логичность и связность изложения.</a:t>
            </a:r>
          </a:p>
          <a:p>
            <a:pPr algn="just" eaLnBrk="1" hangingPunct="1">
              <a:defRPr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Полнота содержания.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Правильность синтаксических конструкций.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Лексическое богатство.</a:t>
            </a:r>
          </a:p>
          <a:p>
            <a:pPr eaLnBrk="1" hangingPunct="1">
              <a:buFontTx/>
              <a:buNone/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0"/>
            <a:ext cx="2517005" cy="2316431"/>
          </a:xfrm>
          <a:prstGeom prst="rect">
            <a:avLst/>
          </a:prstGeom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4311360" cy="128588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+mn-lt"/>
              </a:rPr>
              <a:t>       Виды упражнений 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8072437" cy="4608511"/>
          </a:xfrm>
        </p:spPr>
        <p:txBody>
          <a:bodyPr>
            <a:normAutofit lnSpcReduction="10000"/>
          </a:bodyPr>
          <a:lstStyle/>
          <a:p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Упражнения в восстановлении деформированного текста.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Упражнение с неполным текстом.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Упражнения на конструирование текста.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Упражнения на связь предложений в тексте.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Творческие задания.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Упражнения направленные на исправление недочетов, ошибок в построении предложений.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Составление рассказа по плану.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Упражнения в развитии интонационного слуха при чтении предложений.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Вставка пропущенного слова в предложение по вопросу или без него.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Примеры: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/>
              <a:t>        </a:t>
            </a:r>
            <a:r>
              <a:rPr lang="ru-RU" sz="2800" b="1" i="1" dirty="0" smtClean="0">
                <a:solidFill>
                  <a:schemeClr val="accent2"/>
                </a:solidFill>
              </a:rPr>
              <a:t>Вставить пропущенные слова.</a:t>
            </a:r>
          </a:p>
          <a:p>
            <a:pPr>
              <a:buNone/>
            </a:pPr>
            <a:r>
              <a:rPr lang="ru-RU" dirty="0" smtClean="0"/>
              <a:t>        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/>
                </a:solidFill>
              </a:rPr>
              <a:t>         Пришла … зима. Она завалила всё … снегом. Наступили … ночи. Луна ярко освещала … поляну. Звездочки зажглись на … небе. Они осветили лес … светом. На охоту вылетела … сова. Совята остались ждать свою маму.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endParaRPr lang="ru-RU" i="1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132359978__157_N_orig__14_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7329" y="5000636"/>
            <a:ext cx="1633658" cy="1514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400</TotalTime>
  <Words>1047</Words>
  <Application>Microsoft Office PowerPoint</Application>
  <PresentationFormat>Экран (4:3)</PresentationFormat>
  <Paragraphs>198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 «Развитие устной и письменной речи на уроках русского языка»</vt:lpstr>
      <vt:lpstr>          Проблемы </vt:lpstr>
      <vt:lpstr>  </vt:lpstr>
      <vt:lpstr>Учащиеся должны уметь:</vt:lpstr>
      <vt:lpstr>      Решение задач речевого развития </vt:lpstr>
      <vt:lpstr>Виды речи </vt:lpstr>
      <vt:lpstr>Требование к устной речи</vt:lpstr>
      <vt:lpstr>       Виды упражнений </vt:lpstr>
      <vt:lpstr>Примеры:</vt:lpstr>
      <vt:lpstr>Задания и упражнения. </vt:lpstr>
      <vt:lpstr>Пример:</vt:lpstr>
      <vt:lpstr>Слайд 12</vt:lpstr>
      <vt:lpstr>Составление словосочетаний в связи с грамматическим изучение слов. Как нужно? (Где правильно? Где ошибка?)</vt:lpstr>
      <vt:lpstr>Найдите пары фразеологизмов-антонимов. Соедини их стрелками.</vt:lpstr>
      <vt:lpstr>В работе над сочинением выделяются три этапа:</vt:lpstr>
      <vt:lpstr>С о ч и н е н и е       </vt:lpstr>
      <vt:lpstr>С о Ч и н е н и е</vt:lpstr>
      <vt:lpstr>С о ч и н е н и е </vt:lpstr>
      <vt:lpstr>      Виды изложений:</vt:lpstr>
      <vt:lpstr>Работа над изложением:</vt:lpstr>
      <vt:lpstr>          Заключение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Тема. Развитие устной и письменной речи на уроках русского языка и литературного чтения»</dc:title>
  <dc:creator>user</dc:creator>
  <cp:lastModifiedBy>Админ</cp:lastModifiedBy>
  <cp:revision>58</cp:revision>
  <dcterms:created xsi:type="dcterms:W3CDTF">2015-10-15T02:59:26Z</dcterms:created>
  <dcterms:modified xsi:type="dcterms:W3CDTF">2017-11-06T08:20:55Z</dcterms:modified>
</cp:coreProperties>
</file>