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60" r:id="rId4"/>
    <p:sldId id="272" r:id="rId5"/>
    <p:sldId id="261" r:id="rId6"/>
    <p:sldId id="274" r:id="rId7"/>
    <p:sldId id="258" r:id="rId8"/>
    <p:sldId id="277" r:id="rId9"/>
    <p:sldId id="273" r:id="rId10"/>
    <p:sldId id="262" r:id="rId11"/>
    <p:sldId id="265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07" autoAdjust="0"/>
  </p:normalViewPr>
  <p:slideViewPr>
    <p:cSldViewPr snapToGrid="0">
      <p:cViewPr varScale="1">
        <p:scale>
          <a:sx n="73" d="100"/>
          <a:sy n="73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F7A-A7C5-48B8-8401-ECD70EBB2DA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07A-41BD-4C45-AD7A-CC935A6E4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1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F7A-A7C5-48B8-8401-ECD70EBB2DA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07A-41BD-4C45-AD7A-CC935A6E4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0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F7A-A7C5-48B8-8401-ECD70EBB2DA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07A-41BD-4C45-AD7A-CC935A6E4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98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F7A-A7C5-48B8-8401-ECD70EBB2DA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07A-41BD-4C45-AD7A-CC935A6E4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853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F7A-A7C5-48B8-8401-ECD70EBB2DA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07A-41BD-4C45-AD7A-CC935A6E4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259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F7A-A7C5-48B8-8401-ECD70EBB2DA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07A-41BD-4C45-AD7A-CC935A6E4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95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F7A-A7C5-48B8-8401-ECD70EBB2DA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07A-41BD-4C45-AD7A-CC935A6E4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34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F7A-A7C5-48B8-8401-ECD70EBB2DA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07A-41BD-4C45-AD7A-CC935A6E4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8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F7A-A7C5-48B8-8401-ECD70EBB2DA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07A-41BD-4C45-AD7A-CC935A6E4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75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F7A-A7C5-48B8-8401-ECD70EBB2DA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07A-41BD-4C45-AD7A-CC935A6E4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77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F7A-A7C5-48B8-8401-ECD70EBB2DA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07A-41BD-4C45-AD7A-CC935A6E4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4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F7A-A7C5-48B8-8401-ECD70EBB2DA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07A-41BD-4C45-AD7A-CC935A6E4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11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F7A-A7C5-48B8-8401-ECD70EBB2DA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07A-41BD-4C45-AD7A-CC935A6E4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F7A-A7C5-48B8-8401-ECD70EBB2DA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07A-41BD-4C45-AD7A-CC935A6E4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3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F7A-A7C5-48B8-8401-ECD70EBB2DA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07A-41BD-4C45-AD7A-CC935A6E4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9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F7A-A7C5-48B8-8401-ECD70EBB2DA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07A-41BD-4C45-AD7A-CC935A6E4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6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F7A-A7C5-48B8-8401-ECD70EBB2DA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07A-41BD-4C45-AD7A-CC935A6E4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77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F1BEF7A-A7C5-48B8-8401-ECD70EBB2DA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4A0707A-41BD-4C45-AD7A-CC935A6E4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81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5634" y="2112977"/>
            <a:ext cx="7752237" cy="1773193"/>
          </a:xfrm>
        </p:spPr>
        <p:txBody>
          <a:bodyPr>
            <a:noAutofit/>
          </a:bodyPr>
          <a:lstStyle/>
          <a:p>
            <a:r>
              <a:rPr lang="ru-RU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АРТ- ХОЛЛ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022" y="53968"/>
            <a:ext cx="9259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проект «Школьная инициатива» МОУ </a:t>
            </a:r>
            <a:r>
              <a:rPr lang="ru-RU" sz="28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СОШ №38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1861" y="2555421"/>
            <a:ext cx="514023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086273" y="4639839"/>
            <a:ext cx="5871410" cy="771346"/>
          </a:xfrm>
          <a:prstGeom prst="foldedCorne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Воля и труд человека дивные дивы творят !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Н.А. Некрасов</a:t>
            </a:r>
          </a:p>
        </p:txBody>
      </p:sp>
    </p:spTree>
    <p:extLst>
      <p:ext uri="{BB962C8B-B14F-4D97-AF65-F5344CB8AC3E}">
        <p14:creationId xmlns:p14="http://schemas.microsoft.com/office/powerpoint/2010/main" val="28716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876" y="235814"/>
            <a:ext cx="83439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sz="2100" b="1" i="1" dirty="0">
                <a:solidFill>
                  <a:schemeClr val="bg1"/>
                </a:solidFill>
              </a:rPr>
              <a:t>В результате реализации проекта  планируется:</a:t>
            </a:r>
          </a:p>
          <a:p>
            <a:pPr algn="just"/>
            <a:endParaRPr lang="ru-RU" sz="900" b="1" i="1" dirty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 Оформить пространство АРТ-ХОЛЛА, руководствуясь дизайн-проектом, который является совместной разработкой учеников и профессионального художника, учителя ИЗО Коцюбинской Елены Леонидовны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830" y="1897807"/>
            <a:ext cx="36543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 Приобрести недостающие технические средства, которые увеличат возможности использования пространства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 Оборудовать АРТ-ХОЛЛ мебелью и аксессуарами, необходимыми для комфортной и продуктивной работы.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4" descr="C:\Users\206826~1\AppData\Local\Temp\Rar$DIa4488.33679\IMG-20220124-WA0010.jpg"/>
          <p:cNvPicPr>
            <a:picLocks noChangeAspect="1" noChangeArrowheads="1"/>
          </p:cNvPicPr>
          <p:nvPr/>
        </p:nvPicPr>
        <p:blipFill>
          <a:blip r:embed="rId2" cstate="print"/>
          <a:srcRect r="1073" b="3429"/>
          <a:stretch>
            <a:fillRect/>
          </a:stretch>
        </p:blipFill>
        <p:spPr bwMode="auto">
          <a:xfrm rot="235983">
            <a:off x="3971741" y="2909862"/>
            <a:ext cx="4976950" cy="347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clipart-best.com/img/pin/pin-clip-art-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15" y="2825733"/>
            <a:ext cx="682242" cy="6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lipart-best.com/img/pin/pin-clip-art-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698" y="5842508"/>
            <a:ext cx="682242" cy="6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559943" y="1600570"/>
            <a:ext cx="5225333" cy="1661993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записи программ школьного ТВ, для совместного просмотра и обсуждения художественных и документальных фильмов.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07486" y="1473693"/>
            <a:ext cx="3145928" cy="2241509"/>
            <a:chOff x="1045029" y="1672046"/>
            <a:chExt cx="3526971" cy="2377440"/>
          </a:xfrm>
        </p:grpSpPr>
        <p:pic>
          <p:nvPicPr>
            <p:cNvPr id="3" name="Рисунок 2" descr="C:\Users\Галина\Desktop\1625493174_28-almode_ru-p-domashnii-kinozal-28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5" t="25679" r="40248" b="26449"/>
            <a:stretch/>
          </p:blipFill>
          <p:spPr bwMode="auto">
            <a:xfrm>
              <a:off x="1045029" y="1672046"/>
              <a:ext cx="3526971" cy="23774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Рисунок 4" descr="Кино не для всех. 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013" y="2569029"/>
              <a:ext cx="1977162" cy="10014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307486" y="286717"/>
            <a:ext cx="8477793" cy="94641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АРТ-ХОЛЛ приобретёт новое лицо! </a:t>
            </a:r>
          </a:p>
          <a:p>
            <a:pPr lvl="0" algn="ctr"/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Расширится спектр возможностей по его использованию. </a:t>
            </a:r>
          </a:p>
          <a:p>
            <a:endParaRPr lang="ru-RU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https://i.pinimg.com/originals/e9/c9/ef/e9c9ef428dcfef2da81ec3b657a0badb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16"/>
          <a:stretch/>
        </p:blipFill>
        <p:spPr bwMode="auto">
          <a:xfrm>
            <a:off x="5282214" y="3903179"/>
            <a:ext cx="3349070" cy="2684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26000" y="4541166"/>
            <a:ext cx="4781006" cy="1531188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Миниатюрный концертный зал , где на переменах или после уроков можно познакомить друзей  со своим творчеством.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5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206826~1\AppData\Local\Temp\Rar$DIa4488.30238\IMG-20220120-WA0004.jpg"/>
          <p:cNvPicPr>
            <a:picLocks noChangeAspect="1" noChangeArrowheads="1"/>
          </p:cNvPicPr>
          <p:nvPr/>
        </p:nvPicPr>
        <p:blipFill>
          <a:blip r:embed="rId2" cstate="print"/>
          <a:srcRect l="1048" t="2667" r="4810" b="9333"/>
          <a:stretch>
            <a:fillRect/>
          </a:stretch>
        </p:blipFill>
        <p:spPr bwMode="auto">
          <a:xfrm rot="497592">
            <a:off x="3672387" y="643227"/>
            <a:ext cx="5415986" cy="3796943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4" name="Picture 2" descr="C:\Users\206826~1\AppData\Local\Temp\Rar$DIa4192.45952\IMG-20220120-WA0001.jpg"/>
          <p:cNvPicPr>
            <a:picLocks noChangeAspect="1" noChangeArrowheads="1"/>
          </p:cNvPicPr>
          <p:nvPr/>
        </p:nvPicPr>
        <p:blipFill>
          <a:blip r:embed="rId3" cstate="print"/>
          <a:srcRect l="333" t="4381" r="1952" b="5905"/>
          <a:stretch>
            <a:fillRect/>
          </a:stretch>
        </p:blipFill>
        <p:spPr bwMode="auto">
          <a:xfrm rot="21272737">
            <a:off x="283732" y="3035406"/>
            <a:ext cx="5404691" cy="3721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9090" y="939471"/>
            <a:ext cx="4310743" cy="2011010"/>
          </a:xfrm>
          <a:prstGeom prst="foldedCorne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Собраться вместе есть начало. Держаться вместе есть прогресс. Работать вместе есть УСПЕХ.</a:t>
            </a:r>
          </a:p>
          <a:p>
            <a:pPr algn="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Генри Форд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35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7620" y="5052281"/>
            <a:ext cx="3128395" cy="944940"/>
          </a:xfrm>
          <a:prstGeom prst="round2Diag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Мы  верим в УСПЕХ нашего проекта!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sz="1350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clipart-best.com/img/pin/pin-clip-art-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63" y="461254"/>
            <a:ext cx="682242" cy="6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clipart-best.com/img/pin/pin-clip-art-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54" y="5844558"/>
            <a:ext cx="682242" cy="6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clipart-best.com/img/pin/pin-clip-art-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2" y="3352965"/>
            <a:ext cx="682242" cy="6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clipart-best.com/img/pin/pin-clip-art-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773" y="4169182"/>
            <a:ext cx="682242" cy="6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7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Школьная инициатива\t0MrhWsJm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146" y="1582069"/>
            <a:ext cx="7981024" cy="5112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2043" y="133165"/>
            <a:ext cx="8795710" cy="1304806"/>
          </a:xfrm>
          <a:prstGeom prst="snip1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Нашей школе  58 лет. Она рассчитана на 500 учащихся. В далеком 1964 году она была самой современной. Сейчас в школе обучается 1136 учеников . Мы занимаемся в две смены, т.к. аудиторий для  учебных занятий и внеурочной деятельности не хватает.</a:t>
            </a:r>
          </a:p>
        </p:txBody>
      </p:sp>
    </p:spTree>
    <p:extLst>
      <p:ext uri="{BB962C8B-B14F-4D97-AF65-F5344CB8AC3E}">
        <p14:creationId xmlns:p14="http://schemas.microsoft.com/office/powerpoint/2010/main" val="11424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363" y="4227467"/>
            <a:ext cx="8817429" cy="2341587"/>
          </a:xfrm>
          <a:prstGeom prst="snip2Diag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 нас один спортивный зал, в котором занимается ДЕВЯТЬ спортивных секций  и время занятий расписано по минутам.  Стадион также требует реконструкции.</a:t>
            </a:r>
          </a:p>
          <a:p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Актовый зал объединен со школьной столовой. </a:t>
            </a:r>
          </a:p>
          <a:p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Занятия кружков проходят в учебных кабинетах, свободных от уроков во вторую смену. </a:t>
            </a:r>
          </a:p>
          <a:p>
            <a:endParaRPr lang="ru-RU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 descr="Z:\Школьная инициатива\LTZdYueBFk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064" y="617555"/>
            <a:ext cx="4243525" cy="3182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Z:\Школьная инициатива\20220105_142459.jpg"/>
          <p:cNvPicPr>
            <a:picLocks noChangeAspect="1" noChangeArrowheads="1"/>
          </p:cNvPicPr>
          <p:nvPr/>
        </p:nvPicPr>
        <p:blipFill>
          <a:blip r:embed="rId3" cstate="print"/>
          <a:srcRect l="5794" r="397" b="10793"/>
          <a:stretch>
            <a:fillRect/>
          </a:stretch>
        </p:blipFill>
        <p:spPr bwMode="auto">
          <a:xfrm>
            <a:off x="127363" y="617554"/>
            <a:ext cx="4456277" cy="3178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36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5984" y="606709"/>
            <a:ext cx="3728622" cy="5619274"/>
          </a:xfrm>
          <a:prstGeom prst="round2Diag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Мы  любим свою школу, хотим, чтобы она радовала глаз, стараемся сделать её  удобной и комфортной . 	Свободные пространства рекреаций максимально используются в образовательном процессе и при проведении внеурочных мероприятий.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9947" r="2769" b="13545"/>
          <a:stretch>
            <a:fillRect/>
          </a:stretch>
        </p:blipFill>
        <p:spPr>
          <a:xfrm>
            <a:off x="249772" y="606709"/>
            <a:ext cx="4273061" cy="2488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5" r="467" b="6539"/>
          <a:stretch>
            <a:fillRect/>
          </a:stretch>
        </p:blipFill>
        <p:spPr>
          <a:xfrm>
            <a:off x="249772" y="3645449"/>
            <a:ext cx="4291077" cy="2580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28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3" r="20750" b="12393"/>
          <a:stretch>
            <a:fillRect/>
          </a:stretch>
        </p:blipFill>
        <p:spPr>
          <a:xfrm>
            <a:off x="198007" y="363589"/>
            <a:ext cx="4868576" cy="2864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33013" y="3538337"/>
            <a:ext cx="4291334" cy="1940957"/>
          </a:xfrm>
          <a:prstGeom prst="round2Diag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Школьный 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проект по </a:t>
            </a:r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организации дополнительного пространства для проведения учебных занятий и внеурочных мероприятий АРТ-ХОЛЛ позволит частично решить эту задачу.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5" t="31759" r="15312" b="21461"/>
          <a:stretch/>
        </p:blipFill>
        <p:spPr>
          <a:xfrm rot="20686728">
            <a:off x="4739769" y="4700631"/>
            <a:ext cx="3957606" cy="1557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35479" y="1057210"/>
            <a:ext cx="3728621" cy="1634490"/>
          </a:xfrm>
          <a:prstGeom prst="round2Diag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Мы хотим не только учиться в школе, но и встречаться после уроков,  рассказывать о своих увлечениях, вместе узнавать что-то новое.</a:t>
            </a:r>
          </a:p>
        </p:txBody>
      </p:sp>
      <p:pic>
        <p:nvPicPr>
          <p:cNvPr id="6" name="Picture 2" descr="https://clipart-best.com/img/pin/pin-clip-art-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443" y="4115916"/>
            <a:ext cx="682242" cy="6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clipart-best.com/img/pin/pin-clip-art-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26" y="5048071"/>
            <a:ext cx="682242" cy="6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672" y="87508"/>
            <a:ext cx="8846820" cy="170816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Совет учащихся принял решение о создании пространства, которое можно было бы использовать для проведения различных мероприятий, учебных занятий и занятий по интересам. </a:t>
            </a:r>
          </a:p>
          <a:p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Пространство было решено назвать АРТ-ХОЛЛ.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8" r="842"/>
          <a:stretch>
            <a:fillRect/>
          </a:stretch>
        </p:blipFill>
        <p:spPr>
          <a:xfrm>
            <a:off x="911849" y="1885223"/>
            <a:ext cx="7492754" cy="3534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 rot="802943">
            <a:off x="474253" y="4982693"/>
            <a:ext cx="3915845" cy="1267212"/>
          </a:xfrm>
          <a:prstGeom prst="snip2DiagRect">
            <a:avLst>
              <a:gd name="adj1" fmla="val 16113"/>
              <a:gd name="adj2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00" dirty="0">
                <a:solidFill>
                  <a:schemeClr val="bg1"/>
                </a:solidFill>
              </a:rPr>
              <a:t>Данный проект вызвал всеобщую поддержку и активно обсуждался.</a:t>
            </a:r>
          </a:p>
        </p:txBody>
      </p:sp>
    </p:spTree>
    <p:extLst>
      <p:ext uri="{BB962C8B-B14F-4D97-AF65-F5344CB8AC3E}">
        <p14:creationId xmlns:p14="http://schemas.microsoft.com/office/powerpoint/2010/main" val="8328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3" y="203340"/>
            <a:ext cx="4361564" cy="2907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6" t="15351" r="16646" b="-4872"/>
          <a:stretch>
            <a:fillRect/>
          </a:stretch>
        </p:blipFill>
        <p:spPr>
          <a:xfrm>
            <a:off x="5326601" y="205096"/>
            <a:ext cx="3558309" cy="2905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18447"/>
            <a:ext cx="9144000" cy="1171853"/>
          </a:xfrm>
          <a:prstGeom prst="left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обсуждении Проекта принимали участие педагоги, ученики и родители.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r="1993"/>
          <a:stretch>
            <a:fillRect/>
          </a:stretch>
        </p:blipFill>
        <p:spPr>
          <a:xfrm>
            <a:off x="2423604" y="3900004"/>
            <a:ext cx="4834990" cy="2809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8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929" y="1209947"/>
            <a:ext cx="8454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	</a:t>
            </a:r>
          </a:p>
        </p:txBody>
      </p:sp>
      <p:pic>
        <p:nvPicPr>
          <p:cNvPr id="4098" name="Picture 2" descr="C:\Users\206826~1\AppData\Local\Temp\Rar$DIa4488.26994\IMG-20220120-WA0002.jpg"/>
          <p:cNvPicPr>
            <a:picLocks noChangeAspect="1" noChangeArrowheads="1"/>
          </p:cNvPicPr>
          <p:nvPr/>
        </p:nvPicPr>
        <p:blipFill rotWithShape="1">
          <a:blip r:embed="rId2" cstate="print"/>
          <a:srcRect l="2084" t="3475" r="2082" b="4363"/>
          <a:stretch/>
        </p:blipFill>
        <p:spPr bwMode="auto">
          <a:xfrm rot="343118">
            <a:off x="224772" y="1881691"/>
            <a:ext cx="6720396" cy="484720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2552143" y="-64039"/>
            <a:ext cx="6591857" cy="3245941"/>
          </a:xfrm>
          <a:prstGeom prst="teardrop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пилотном проекте «ШКОЛЬНАЯ ИНИЦИАТИВА» позволит нам сделать ещё один ШАГ к ДОСТИЖЕНИЮ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1026" name="Picture 2" descr="https://clipart-best.com/img/pin/pin-clip-art-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8" y="1687759"/>
            <a:ext cx="682242" cy="6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lipart-best.com/img/pin/pin-clip-art-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85" y="6278994"/>
            <a:ext cx="682242" cy="6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683" y="165743"/>
            <a:ext cx="8343900" cy="1328023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 </a:t>
            </a:r>
            <a:r>
              <a:rPr lang="ru-RU" b="1" i="1" dirty="0">
                <a:solidFill>
                  <a:srgbClr val="002060"/>
                </a:solidFill>
              </a:rPr>
              <a:t>ЦЕЛЬ данного проекта: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Оптимизация школьного пространства и создание открытой образовательной среды посредством организации АРТ-ХОЛЛА вне учебных  помещений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53684" y="2071647"/>
            <a:ext cx="8343900" cy="3473291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</a:rPr>
              <a:t>Основные ЗАДАЧИ на текущий момент:</a:t>
            </a:r>
            <a:endParaRPr lang="ru-RU" sz="1350" b="1" i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dirty="0">
                <a:solidFill>
                  <a:srgbClr val="002060"/>
                </a:solidFill>
              </a:rPr>
              <a:t>1. Оформление стен  в соответствии эскизам</a:t>
            </a:r>
          </a:p>
          <a:p>
            <a:pPr marL="342900" indent="-342900"/>
            <a:r>
              <a:rPr lang="ru-RU" dirty="0">
                <a:solidFill>
                  <a:srgbClr val="002060"/>
                </a:solidFill>
              </a:rPr>
              <a:t>2. Приобретение материала и карнизов для штор</a:t>
            </a:r>
          </a:p>
          <a:p>
            <a:pPr marL="342900" indent="-342900"/>
            <a:r>
              <a:rPr lang="ru-RU" dirty="0">
                <a:solidFill>
                  <a:srgbClr val="002060"/>
                </a:solidFill>
              </a:rPr>
              <a:t>3. Замена освещения и установка дополнительных розеток</a:t>
            </a:r>
          </a:p>
          <a:p>
            <a:pPr marL="342900" indent="-342900"/>
            <a:r>
              <a:rPr lang="ru-RU" dirty="0">
                <a:solidFill>
                  <a:srgbClr val="002060"/>
                </a:solidFill>
              </a:rPr>
              <a:t>4. Приобретение мебели: столы, стулья, диванчики</a:t>
            </a:r>
          </a:p>
          <a:p>
            <a:pPr marL="342900" indent="-342900"/>
            <a:r>
              <a:rPr lang="ru-RU" dirty="0">
                <a:solidFill>
                  <a:srgbClr val="002060"/>
                </a:solidFill>
              </a:rPr>
              <a:t>5. Приобретение оборудования : экран, микрофон, усилители, сценический прожектор</a:t>
            </a:r>
          </a:p>
          <a:p>
            <a:pPr marL="342900" indent="-342900"/>
            <a:r>
              <a:rPr lang="ru-RU" dirty="0">
                <a:solidFill>
                  <a:srgbClr val="002060"/>
                </a:solidFill>
              </a:rPr>
              <a:t>6. Приобретение «Грифельной </a:t>
            </a:r>
          </a:p>
          <a:p>
            <a:pPr marL="342900" indent="-342900"/>
            <a:r>
              <a:rPr lang="ru-RU" dirty="0">
                <a:solidFill>
                  <a:srgbClr val="002060"/>
                </a:solidFill>
              </a:rPr>
              <a:t>доски»</a:t>
            </a:r>
          </a:p>
          <a:p>
            <a:pPr marL="342900" indent="-342900"/>
            <a:r>
              <a:rPr lang="ru-RU" dirty="0">
                <a:solidFill>
                  <a:srgbClr val="002060"/>
                </a:solidFill>
              </a:rPr>
              <a:t>7. Установка шумоизолирующей </a:t>
            </a:r>
          </a:p>
          <a:p>
            <a:pPr marL="342900" indent="-342900"/>
            <a:r>
              <a:rPr lang="ru-RU" dirty="0">
                <a:solidFill>
                  <a:srgbClr val="002060"/>
                </a:solidFill>
              </a:rPr>
              <a:t> перегородки</a:t>
            </a:r>
          </a:p>
        </p:txBody>
      </p:sp>
      <p:pic>
        <p:nvPicPr>
          <p:cNvPr id="7" name="Picture 2" descr="Z:\Школьная инициатива\Арт холл\IMG_0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5751" y="4084655"/>
            <a:ext cx="3745523" cy="2497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99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472</TotalTime>
  <Words>366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Сектор</vt:lpstr>
      <vt:lpstr>АРТ- ХОЛЛ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в обсуждении Проекта принимали участие педагоги, ученики и родители.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АРТ- ХОЛЛ</dc:title>
  <dc:creator>Галина</dc:creator>
  <cp:lastModifiedBy>Пользователь Windows</cp:lastModifiedBy>
  <cp:revision>57</cp:revision>
  <dcterms:created xsi:type="dcterms:W3CDTF">2022-01-23T20:06:44Z</dcterms:created>
  <dcterms:modified xsi:type="dcterms:W3CDTF">2022-01-25T12:45:29Z</dcterms:modified>
</cp:coreProperties>
</file>