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63" r:id="rId12"/>
    <p:sldId id="264" r:id="rId13"/>
    <p:sldId id="265" r:id="rId14"/>
    <p:sldId id="257" r:id="rId15"/>
    <p:sldId id="266" r:id="rId16"/>
    <p:sldId id="267" r:id="rId17"/>
    <p:sldId id="256" r:id="rId18"/>
    <p:sldId id="268" r:id="rId19"/>
    <p:sldId id="269" r:id="rId20"/>
    <p:sldId id="270" r:id="rId21"/>
    <p:sldId id="271" r:id="rId22"/>
    <p:sldId id="282" r:id="rId23"/>
    <p:sldId id="258" r:id="rId24"/>
    <p:sldId id="259" r:id="rId25"/>
    <p:sldId id="261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70288-4083-4CF0-ACDC-92B74376F58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74F4B-4AF4-47A6-B2E5-078DB4D6E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74F4B-4AF4-47A6-B2E5-078DB4D6EF5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0DD3-D895-44E6-A87D-85C3EE8E724B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9E92-3BFA-40FF-A10F-78B19B59ECAD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B384-E788-4DD3-AC2B-4C030A61A8BF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0F90-3A9D-450B-A145-19778D379331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20A-059D-4143-8970-F3A18DF97695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8CB6-F18E-4488-B4E9-AE31FC73C214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5703-9002-464A-BE26-826071AE9650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4BE-C31F-4FA8-87B0-C07156108922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2258-10C3-4162-BF0F-1E50A86A1DD5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A097-7502-45B0-AEB0-A9A83E8801ED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A4C3-692D-4B11-BE0C-20EFCFE7BE14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96A091-0ED5-4899-9791-0AE20893CE45}" type="datetime1">
              <a:rPr lang="ru-RU" smtClean="0"/>
              <a:pPr/>
              <a:t>26.04.2021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-card69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Электронная столовая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564904"/>
            <a:ext cx="8064896" cy="367240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645024"/>
            <a:ext cx="585166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Пароль карты (PIN-код)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1127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Для </a:t>
            </a:r>
            <a:r>
              <a:rPr lang="ru-RU" b="1" dirty="0">
                <a:solidFill>
                  <a:srgbClr val="0070C0"/>
                </a:solidFill>
              </a:rPr>
              <a:t>безопасности использования денежных средств,  находящихся на счете школьника, карта защищена </a:t>
            </a:r>
            <a:r>
              <a:rPr lang="en-US" b="1" dirty="0">
                <a:solidFill>
                  <a:srgbClr val="0070C0"/>
                </a:solidFill>
              </a:rPr>
              <a:t>PIN</a:t>
            </a:r>
            <a:r>
              <a:rPr lang="ru-RU" b="1" dirty="0">
                <a:solidFill>
                  <a:srgbClr val="0070C0"/>
                </a:solidFill>
              </a:rPr>
              <a:t>-кодом, аналогично с обычной банковской картой.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Родитель </a:t>
            </a:r>
            <a:r>
              <a:rPr lang="ru-RU" b="1" dirty="0">
                <a:solidFill>
                  <a:srgbClr val="0070C0"/>
                </a:solidFill>
              </a:rPr>
              <a:t>может самостоятельно сгенерировать PIN-код в своем личном кабинете.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PIN-код </a:t>
            </a:r>
            <a:r>
              <a:rPr lang="ru-RU" b="1" dirty="0">
                <a:solidFill>
                  <a:srgbClr val="0070C0"/>
                </a:solidFill>
              </a:rPr>
              <a:t>является секретной информацией.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Разглашение </a:t>
            </a:r>
            <a:r>
              <a:rPr lang="ru-RU" b="1" dirty="0">
                <a:solidFill>
                  <a:srgbClr val="0070C0"/>
                </a:solidFill>
              </a:rPr>
              <a:t>PIN-кода может привести к использованию Вашей карточки посторонними лицами.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Поэтому</a:t>
            </a:r>
            <a:r>
              <a:rPr lang="ru-RU" b="1" dirty="0">
                <a:solidFill>
                  <a:srgbClr val="0070C0"/>
                </a:solidFill>
              </a:rPr>
              <a:t>, даже если Вы потеряете свою карточку, то никто другой не сможет ей воспользоваться. Ваши деньги на </a:t>
            </a:r>
            <a:r>
              <a:rPr lang="ru-RU" b="1" dirty="0" err="1">
                <a:solidFill>
                  <a:srgbClr val="0070C0"/>
                </a:solidFill>
              </a:rPr>
              <a:t>карт-счете</a:t>
            </a:r>
            <a:r>
              <a:rPr lang="ru-RU" b="1" dirty="0">
                <a:solidFill>
                  <a:srgbClr val="0070C0"/>
                </a:solidFill>
              </a:rPr>
              <a:t> будут в безопасности..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Личный кабинет сотрудника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Общий вид</a:t>
            </a:r>
            <a:endParaRPr lang="ru-RU" sz="4000" b="1" i="1" dirty="0" smtClean="0">
              <a:solidFill>
                <a:srgbClr val="D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85586"/>
            <a:ext cx="8229600" cy="4088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Создание заявки на комплексное питание класса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учащиеся 1-4 классов, ТЖС, платное питание</a:t>
            </a:r>
            <a:endParaRPr lang="ru-RU" dirty="0">
              <a:solidFill>
                <a:srgbClr val="D60000"/>
              </a:solidFill>
            </a:endParaRPr>
          </a:p>
        </p:txBody>
      </p:sp>
      <p:pic>
        <p:nvPicPr>
          <p:cNvPr id="4" name="Содержимое 7" descr="рис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7471"/>
          <a:stretch>
            <a:fillRect/>
          </a:stretch>
        </p:blipFill>
        <p:spPr>
          <a:xfrm>
            <a:off x="1187624" y="2132856"/>
            <a:ext cx="6624736" cy="4507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Создание заявки на комплексное питание класса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i="1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учащиеся 1-4 классов, ТЖС, платное питание</a:t>
            </a:r>
            <a:endParaRPr lang="ru-RU" dirty="0"/>
          </a:p>
        </p:txBody>
      </p:sp>
      <p:pic>
        <p:nvPicPr>
          <p:cNvPr id="4" name="Содержимое 4" descr="рис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4033"/>
          <a:stretch>
            <a:fillRect/>
          </a:stretch>
        </p:blipFill>
        <p:spPr>
          <a:xfrm>
            <a:off x="179512" y="2276872"/>
            <a:ext cx="8564410" cy="4355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Создание заявки на питание класса 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 мобильном приложении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ttachm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8229600" cy="3802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Отображение заявок в столовой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Общий вид</a:t>
            </a:r>
            <a:endParaRPr lang="ru-RU" sz="3100" b="1" i="1" dirty="0">
              <a:solidFill>
                <a:srgbClr val="D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Рис-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060848"/>
            <a:ext cx="7272808" cy="4411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Отображение заявок в столовой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Детализация</a:t>
            </a:r>
            <a:endParaRPr lang="ru-RU" sz="3100" b="1" i="1" dirty="0">
              <a:solidFill>
                <a:srgbClr val="D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нимок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8064896" cy="4837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Мобильное приложение сотрудника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Комплексное питание класса</a:t>
            </a:r>
            <a:endParaRPr lang="ru-RU" sz="2800" b="1" i="1" dirty="0">
              <a:solidFill>
                <a:srgbClr val="D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809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2304256" cy="4986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80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700808"/>
            <a:ext cx="2304256" cy="4986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809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700808"/>
            <a:ext cx="2295736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8" name="Рисунок 7" descr="Инновационая школа 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 anchor="ctr"/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Личный кабинет родителя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Детализация расходов</a:t>
            </a:r>
          </a:p>
        </p:txBody>
      </p:sp>
      <p:pic>
        <p:nvPicPr>
          <p:cNvPr id="28674" name="Содержимое 8" descr="Снимок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628800"/>
            <a:ext cx="7171978" cy="5099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Личный кабинет родителя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Лимит расходов</a:t>
            </a:r>
            <a:endParaRPr lang="ru-RU" sz="3100" i="1" dirty="0">
              <a:solidFill>
                <a:srgbClr val="D6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06" y="1935163"/>
            <a:ext cx="8220788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536"/>
            <a:ext cx="790101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14422"/>
            <a:ext cx="8147248" cy="4878874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/>
              <a:t> Создание </a:t>
            </a:r>
            <a:r>
              <a:rPr lang="ru-RU" b="1" dirty="0"/>
              <a:t>современной и безопасной цифровой образовательной среды является одним из 12 национальных проектов Президента России.</a:t>
            </a:r>
          </a:p>
          <a:p>
            <a:endParaRPr lang="ru-RU" dirty="0"/>
          </a:p>
        </p:txBody>
      </p:sp>
      <p:pic>
        <p:nvPicPr>
          <p:cNvPr id="2050" name="Picture 2" descr="C:\08.01.2020\Картинки\image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37478"/>
            <a:ext cx="6667674" cy="3750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Личный кабинет родителя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err="1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Пин-код</a:t>
            </a:r>
            <a:endParaRPr lang="ru-RU" sz="3100" b="1" i="1" dirty="0">
              <a:solidFill>
                <a:srgbClr val="D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619" y="1935163"/>
            <a:ext cx="7914762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Покупки в терминале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81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2529705" cy="2529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IMG_81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47864" y="2276872"/>
            <a:ext cx="2455637" cy="2455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8" name="Рисунок 7" descr="IMG_8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924944"/>
            <a:ext cx="2487624" cy="2487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трелка вправо 8"/>
          <p:cNvSpPr/>
          <p:nvPr/>
        </p:nvSpPr>
        <p:spPr>
          <a:xfrm>
            <a:off x="2987824" y="2924944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868144" y="3645024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3528" y="4437112"/>
            <a:ext cx="8424936" cy="2160240"/>
          </a:xfrm>
          <a:prstGeom prst="rect">
            <a:avLst/>
          </a:prstGeom>
        </p:spPr>
        <p:txBody>
          <a:bodyPr vert="horz" lIns="0" rIns="0" bIns="0" anchor="t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Прикладываем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иденти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фикатор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набираем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Пин-код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2. Выбираем товар и нажима-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ем «Заказать»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3. Распечатанный чек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отдаем работнику столовой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и получаем заказ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Рисунок 13" descr="Инновационая школа 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Покупки на кассе</a:t>
            </a:r>
            <a:endParaRPr lang="ru-RU" sz="3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283" y="1920875"/>
            <a:ext cx="3326434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6" descr="D:\ИНФОРМАЦИОННЫЕ СИСТЕМЫ\Проект в Твери\Презентации\Рекламный проспект\image-21-10-20-04-18-1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28803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Мобильное приложение сотрудника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Личные покупки</a:t>
            </a:r>
            <a:endParaRPr lang="ru-RU" sz="3500" b="1" i="1" dirty="0">
              <a:solidFill>
                <a:srgbClr val="D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809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2081488" cy="4504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80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88840"/>
            <a:ext cx="2088232" cy="4519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81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988840"/>
            <a:ext cx="2088232" cy="4519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81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988840"/>
            <a:ext cx="2079424" cy="45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9" name="Рисунок 8" descr="Инновационая школа лог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Мобильное приложение родителя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808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364" y="1911613"/>
            <a:ext cx="2098520" cy="4541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808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916832"/>
            <a:ext cx="2098518" cy="4541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808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916832"/>
            <a:ext cx="2096108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808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7117" y="1911613"/>
            <a:ext cx="2098518" cy="4541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9" name="Рисунок 8" descr="Инновационая школа лог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Идентификаторы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рел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005064"/>
            <a:ext cx="23042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Рисунок 5" descr="Карт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309634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ож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717032"/>
            <a:ext cx="26642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Силико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268760"/>
            <a:ext cx="273630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нновационая школа лог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ООО «Информационные системы»</a:t>
            </a:r>
            <a:endParaRPr lang="ru-RU" sz="4000" dirty="0">
              <a:ln w="50800"/>
              <a:solidFill>
                <a:schemeClr val="bg1">
                  <a:shade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143056" cy="1752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горячей линии: 8-910-646-01-15 (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in-shkola69@yandex.ru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http://sh-card69.ru</a:t>
            </a: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08.01.2020\Картинки\image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342900"/>
            <a:ext cx="7620000" cy="21463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3" name="Рисунок 3" descr="https://thumb.tildacdn.com/tild6664-6664-4633-a638-633738353637/-/resize/600x/-/format/webp/c67baf6a-5a4f-47ba-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773" y="357167"/>
            <a:ext cx="7987610" cy="2207737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55576" y="374166"/>
            <a:ext cx="792088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Дети - самое ценное, что у нас есть.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  	От того, насколько качественное образование они получат, зависит вся их дальнейшая жизнь. Поэтому, мы считаем что: 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</a:b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    дети в школе должны быть в безопасности, посторонних не должно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быть в школе.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    родители должны иметь возможность узнать: где их дети, когда они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пришли в школу или ушли из нее, опоздали ли в школу и т.д.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    каждый ученик должен получать в школе полноценное горячее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питание, а не  питаться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фаст-фудом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    дети должны учиться пользоваться современными технологиями 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пластиковыми картами, а родители иметь возможность контролировать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их расходы.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Как </a:t>
            </a:r>
            <a:r>
              <a:rPr lang="ru-RU" sz="3200" b="1" dirty="0"/>
              <a:t>это работает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https://thumb.tildacdn.com/tild3933-3132-4762-b464-373834373865/-/resize/600x/-/format/webp/d651ee46-7d10-44ce-a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620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3930005"/>
            <a:ext cx="8208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Хотя проект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Школьная карта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появился в России всего лишь 2012 году и еще окончательно не сформировался, многие родители и школьники уже оценили его преимущества.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Российские школы постепенно оборудуются системой оплаты завтраков и обедов в столовой можно с помощью пластиковой карты.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В последнее время такие системы настолько успешно развиваются, что многие города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миллионники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рапортуют о 100% охвате данной системой всех школ в городе.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КАКИЕ ЗАДАЧИ МЫ РЕШАЕМ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sz="1600" dirty="0" smtClean="0"/>
          </a:p>
          <a:p>
            <a:pPr>
              <a:buFont typeface="Arial" pitchFamily="34" charset="0"/>
              <a:buChar char="•"/>
            </a:pP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3" name="Picture 4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992888" cy="4464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2060848"/>
            <a:ext cx="4427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На текущий момент школьные столовые представляют собой малоэффективные, не рационально используемые точки общественного питания, не способные полностью раскрыть свой потенциал. В них полностью </a:t>
            </a:r>
            <a:r>
              <a:rPr lang="ru-RU" sz="1400" b="1" dirty="0" smtClean="0">
                <a:solidFill>
                  <a:srgbClr val="FFC000"/>
                </a:solidFill>
              </a:rPr>
              <a:t>отсутствует система</a:t>
            </a:r>
            <a:r>
              <a:rPr lang="ru-RU" sz="1400" dirty="0" smtClean="0">
                <a:solidFill>
                  <a:srgbClr val="FFC000"/>
                </a:solidFill>
              </a:rPr>
              <a:t>  </a:t>
            </a:r>
            <a:r>
              <a:rPr lang="ru-RU" sz="1400" b="1" dirty="0" smtClean="0">
                <a:solidFill>
                  <a:srgbClr val="FFC000"/>
                </a:solidFill>
              </a:rPr>
              <a:t>контроля и учета как продуктов, так и поступающих денежных средств. </a:t>
            </a:r>
            <a:r>
              <a:rPr lang="ru-RU" sz="1400" dirty="0" smtClean="0">
                <a:solidFill>
                  <a:schemeClr val="bg1"/>
                </a:solidFill>
              </a:rPr>
              <a:t>Кроме того,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скорость обслуживания и скудное меню также  не придает им популярности.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221088"/>
            <a:ext cx="59766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400" b="1" dirty="0" smtClean="0"/>
              <a:t>Модуль </a:t>
            </a:r>
            <a:r>
              <a:rPr lang="ru-RU" sz="1400" b="1" dirty="0" smtClean="0">
                <a:solidFill>
                  <a:srgbClr val="7030A0"/>
                </a:solidFill>
              </a:rPr>
              <a:t>«Электронная столовая» </a:t>
            </a:r>
            <a:r>
              <a:rPr lang="ru-RU" sz="1400" b="1" dirty="0" smtClean="0"/>
              <a:t>полностью решает обозначенные проблемы. Он представляет собой программно-технический комплекс, при помощи которого осуществляется контроль за движением продуктов и денежных средств, заказ и учет блюд актуального меню, составление отчетности.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988840"/>
            <a:ext cx="6408712" cy="523875"/>
          </a:xfrm>
          <a:prstGeom prst="rect">
            <a:avLst/>
          </a:prstGeom>
          <a:noFill/>
        </p:spPr>
      </p:pic>
      <p:pic>
        <p:nvPicPr>
          <p:cNvPr id="2" name="Picture 5"/>
          <p:cNvPicPr/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260648"/>
            <a:ext cx="561975" cy="4667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764704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Высокое качество питания</a:t>
            </a:r>
            <a:endParaRPr lang="ru-RU" sz="1400" dirty="0"/>
          </a:p>
        </p:txBody>
      </p:sp>
      <p:pic>
        <p:nvPicPr>
          <p:cNvPr id="4" name="Picture 7"/>
          <p:cNvPicPr/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32048" cy="360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2132856"/>
            <a:ext cx="4644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Учет питания льготных категорий учащихся.</a:t>
            </a:r>
            <a:endParaRPr lang="ru-RU" sz="1400" dirty="0"/>
          </a:p>
        </p:txBody>
      </p:sp>
      <p:pic>
        <p:nvPicPr>
          <p:cNvPr id="6" name="Picture 6"/>
          <p:cNvPicPr/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836712"/>
            <a:ext cx="6408712" cy="5040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31640" y="908720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Высокое качество питания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Прозрачный учет движения денежных средств.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484784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Только безналичный расчет.</a:t>
            </a:r>
            <a:endParaRPr lang="ru-RU" sz="1400" dirty="0"/>
          </a:p>
        </p:txBody>
      </p:sp>
      <p:pic>
        <p:nvPicPr>
          <p:cNvPr id="11" name="Picture 9"/>
          <p:cNvPicPr/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8" y="2708920"/>
            <a:ext cx="409575" cy="47625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2852936"/>
            <a:ext cx="2304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Быстрое обслуживание.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0"/>
          <p:cNvPicPr/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3429000"/>
            <a:ext cx="6336704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03648" y="3573016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Повышение количества питающихся в столовой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1"/>
          <p:cNvPicPr/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8" y="4221088"/>
            <a:ext cx="571500" cy="361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3648" y="4293096"/>
            <a:ext cx="53285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Улучшение санитарно-гигиенического состояния пищеблока.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2"/>
          <p:cNvPicPr/>
          <p:nvPr/>
        </p:nvPicPr>
        <p:blipFill>
          <a:blip r:embed="rId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4869160"/>
            <a:ext cx="6264696" cy="52387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03648" y="5085184"/>
            <a:ext cx="57606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Возможность выбора меню для детей и их родителей.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4"/>
          <p:cNvPicPr/>
          <p:nvPr/>
        </p:nvPicPr>
        <p:blipFill>
          <a:blip r:embed="rId10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5733256"/>
            <a:ext cx="6264696" cy="61912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03648" y="5949280"/>
            <a:ext cx="51696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Своевременное информирование родителей о питании ребенка.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51720" y="4581128"/>
            <a:ext cx="45439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22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22600" algn="l"/>
              </a:tabLst>
            </a:pPr>
            <a:endParaRPr lang="ru-RU" sz="1200" dirty="0">
              <a:solidFill>
                <a:srgbClr val="FFFFFF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r>
              <a:rPr lang="ru-RU" sz="1200" b="1" dirty="0"/>
              <a:t>Интегратор</a:t>
            </a:r>
          </a:p>
          <a:p>
            <a:r>
              <a:rPr lang="ru-RU" sz="1200" b="1" dirty="0"/>
              <a:t>(оператор) модуля</a:t>
            </a:r>
          </a:p>
          <a:p>
            <a:r>
              <a:rPr lang="ru-RU" sz="1200" b="1" baseline="-25000" dirty="0"/>
              <a:t>«Электронная</a:t>
            </a:r>
            <a:r>
              <a:rPr lang="ru-RU" sz="1200" b="1" dirty="0"/>
              <a:t>	</a:t>
            </a:r>
            <a:r>
              <a:rPr lang="ru-RU" sz="1200" b="1" dirty="0" smtClean="0"/>
              <a:t>                            Родитель                    </a:t>
            </a:r>
            <a:r>
              <a:rPr lang="ru-RU" sz="1200" b="1" dirty="0"/>
              <a:t>	Учащийся</a:t>
            </a:r>
          </a:p>
          <a:p>
            <a:r>
              <a:rPr lang="ru-RU" sz="1200" b="1" dirty="0"/>
              <a:t>столовая»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22600" algn="l"/>
              </a:tabLst>
            </a:pPr>
            <a:endParaRPr lang="ru-RU" sz="1200" dirty="0">
              <a:solidFill>
                <a:srgbClr val="FFFFFF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Организатор питания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«Электронная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(КШП, ООО, ИП)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Организатор питания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«Электронная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(КШП, ООО, ИП)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Провайдер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(разработчик модуля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Организатор питания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«Электронная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(КШП, ООО, ИП)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столовая»)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068960"/>
            <a:ext cx="9144000" cy="6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«Электронная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столовая»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Провайдер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(разработчик модуля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Организатор питания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«Электронная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(КШП, ООО, ИП)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столовая»)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Провайдер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(разработчик модуля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Организатор питания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«Электронная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(КШП, ООО, ИП)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столовая»)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Провайдер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(разработчик модуля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Организатор питания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«Электронная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(КШП, ООО, ИП)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столовая»)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Провайдер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(разработчик модуля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Организатор питания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«Электронная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(КШП, ООО, ИП)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столовая»)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Провайдер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(разработчик модуля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Организатор питания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«Электронная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(КШП, ООО, ИП)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столовая»)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Провайдер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(разработчик модуля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Организатор питания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«Электронная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(КШП, ООО, ИП)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столовая»)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Образовательная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организация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Образовательная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организация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Образовательная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организация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Образовательная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организация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Банковские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и платежные системы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Банковские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и платежные системы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Банковские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и платежные системы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Банковские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и платежные системы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41224" tIns="304704" rIns="384054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04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62502"/>
            <a:ext cx="5455875" cy="6395498"/>
          </a:xfrm>
          <a:prstGeom prst="rect">
            <a:avLst/>
          </a:prstGeom>
          <a:noFill/>
        </p:spPr>
      </p:pic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-258380"/>
            <a:ext cx="1316386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22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Администрация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22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города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226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22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Центральная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22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бухгалтерия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22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07704" y="4077072"/>
            <a:ext cx="17281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Провайдер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(разработчик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модуля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79712" y="5445224"/>
            <a:ext cx="15841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Интегратор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(оператор) модуля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51920" y="5373216"/>
            <a:ext cx="12241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Родитель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учащегося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20072" y="544522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Учащийся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7904" y="3356992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«Электронная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столовая»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68144" y="2780928"/>
            <a:ext cx="18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Образовательная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организация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79712" y="2420888"/>
            <a:ext cx="1800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Банковские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и платежные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системы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88024" y="1412776"/>
            <a:ext cx="1368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Центральная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бухгалтерия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15816" y="1412776"/>
            <a:ext cx="13681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Администрация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города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40152" y="4221088"/>
            <a:ext cx="17281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Организатор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питания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(КШП, ООО, ИП)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2843808" y="116632"/>
            <a:ext cx="3131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10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УЧАСТНИКИ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СИСТЕМЫ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3600" b="1" dirty="0" smtClean="0"/>
              <a:t>Общие принципы работы системы: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ru-RU" b="1" dirty="0"/>
              <a:t>Р</a:t>
            </a:r>
            <a:r>
              <a:rPr lang="ru-RU" b="1" dirty="0" smtClean="0"/>
              <a:t>одители </a:t>
            </a:r>
            <a:r>
              <a:rPr lang="ru-RU" b="1" dirty="0" err="1"/>
              <a:t>безналично</a:t>
            </a:r>
            <a:r>
              <a:rPr lang="ru-RU" b="1" dirty="0"/>
              <a:t> перечисляют средства на питание ученика со своего банковского счета карты на лицевой счет в системе. Это можно сделать в личном кабинете </a:t>
            </a:r>
            <a:r>
              <a:rPr lang="ru-RU" b="1" dirty="0" err="1"/>
              <a:t>СБ-онлайн</a:t>
            </a:r>
            <a:r>
              <a:rPr lang="ru-RU" b="1" dirty="0"/>
              <a:t> или в личном кабинете системы. Средства становятся доступными в течении нескольких минут;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ru-RU" b="1" dirty="0"/>
              <a:t> </a:t>
            </a:r>
            <a:r>
              <a:rPr lang="ru-RU" b="1" dirty="0" smtClean="0"/>
              <a:t>Ученик </a:t>
            </a:r>
            <a:r>
              <a:rPr lang="ru-RU" b="1" dirty="0"/>
              <a:t>получает питание в школе с учетом суммы, находящейся на лицевом счете (кредит не предоставляется);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ru-RU" b="1" dirty="0"/>
              <a:t>ООО "ИС" регулярно перечисляет средства с лицевых счетов на </a:t>
            </a:r>
            <a:r>
              <a:rPr lang="ru-RU" b="1" dirty="0" err="1"/>
              <a:t>р</a:t>
            </a:r>
            <a:r>
              <a:rPr lang="ru-RU" b="1" dirty="0"/>
              <a:t>/</a:t>
            </a:r>
            <a:r>
              <a:rPr lang="ru-RU" b="1" dirty="0" err="1"/>
              <a:t>сч</a:t>
            </a:r>
            <a:r>
              <a:rPr lang="ru-RU" b="1" dirty="0"/>
              <a:t> Поставщика питания;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ru-RU" b="1" dirty="0" smtClean="0"/>
              <a:t>При </a:t>
            </a:r>
            <a:r>
              <a:rPr lang="ru-RU" b="1" dirty="0"/>
              <a:t>завершении участия ученика в системе остаток средств перечисляется на банковскую карту родителя по его заявлению;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Финансовые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Данный </a:t>
            </a:r>
            <a:r>
              <a:rPr lang="ru-RU" b="1" dirty="0">
                <a:solidFill>
                  <a:srgbClr val="7030A0"/>
                </a:solidFill>
              </a:rPr>
              <a:t>сервис предоставляется школе и всем ученикам бесплатно. Родитель платит только за полученное питание в столовой школы.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Для получения группового питания (включая группы продленного дня) не нужно получать индивидуальную пластиковую карту. Оплата производится на основе групповой заявки, формируемой классным руководителем в начале дня по факту наличия ученика в школе и его желания получать питание.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Получением пластиковой карты производится на основе заявления родителя. Первая карта выдается бесплатно, 2-я карта - стоит 50 руб., третья и последующие - 100 руб.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Родитель может добровольно получать </a:t>
            </a:r>
            <a:r>
              <a:rPr lang="ru-RU" b="1" dirty="0" err="1">
                <a:solidFill>
                  <a:srgbClr val="7030A0"/>
                </a:solidFill>
              </a:rPr>
              <a:t>он-лайн</a:t>
            </a:r>
            <a:r>
              <a:rPr lang="ru-RU" b="1" dirty="0">
                <a:solidFill>
                  <a:srgbClr val="7030A0"/>
                </a:solidFill>
              </a:rPr>
              <a:t> информацию о питании ученика при помощи </a:t>
            </a:r>
            <a:r>
              <a:rPr lang="ru-RU" b="1" dirty="0" err="1">
                <a:solidFill>
                  <a:srgbClr val="7030A0"/>
                </a:solidFill>
              </a:rPr>
              <a:t>смс-рассылки</a:t>
            </a:r>
            <a:r>
              <a:rPr lang="ru-RU" b="1" dirty="0">
                <a:solidFill>
                  <a:srgbClr val="7030A0"/>
                </a:solidFill>
              </a:rPr>
              <a:t>, мобильного приложения или </a:t>
            </a:r>
            <a:r>
              <a:rPr lang="en-US" b="1" dirty="0">
                <a:solidFill>
                  <a:srgbClr val="7030A0"/>
                </a:solidFill>
              </a:rPr>
              <a:t>e</a:t>
            </a:r>
            <a:r>
              <a:rPr lang="ru-RU" b="1" dirty="0">
                <a:solidFill>
                  <a:srgbClr val="7030A0"/>
                </a:solidFill>
              </a:rPr>
              <a:t>-</a:t>
            </a:r>
            <a:r>
              <a:rPr lang="en-US" b="1" dirty="0">
                <a:solidFill>
                  <a:srgbClr val="7030A0"/>
                </a:solidFill>
              </a:rPr>
              <a:t>mail</a:t>
            </a:r>
            <a:r>
              <a:rPr lang="ru-RU" b="1" dirty="0">
                <a:solidFill>
                  <a:srgbClr val="7030A0"/>
                </a:solidFill>
              </a:rPr>
              <a:t> за дополнительную плату в соответствии с тарифами системы  (</a:t>
            </a:r>
            <a:r>
              <a:rPr lang="en-US" b="1" dirty="0">
                <a:solidFill>
                  <a:srgbClr val="7030A0"/>
                </a:solidFill>
                <a:hlinkClick r:id="rId2"/>
              </a:rPr>
              <a:t>http</a:t>
            </a:r>
            <a:r>
              <a:rPr lang="ru-RU" b="1" dirty="0">
                <a:solidFill>
                  <a:srgbClr val="7030A0"/>
                </a:solidFill>
                <a:hlinkClick r:id="rId2"/>
              </a:rPr>
              <a:t>://</a:t>
            </a:r>
            <a:r>
              <a:rPr lang="en-US" b="1" dirty="0">
                <a:solidFill>
                  <a:srgbClr val="7030A0"/>
                </a:solidFill>
                <a:hlinkClick r:id="rId2"/>
              </a:rPr>
              <a:t>www</a:t>
            </a:r>
            <a:r>
              <a:rPr lang="ru-RU" b="1" dirty="0">
                <a:solidFill>
                  <a:srgbClr val="7030A0"/>
                </a:solidFill>
                <a:hlinkClick r:id="rId2"/>
              </a:rPr>
              <a:t>.</a:t>
            </a:r>
            <a:r>
              <a:rPr lang="en-US" b="1" dirty="0" err="1">
                <a:solidFill>
                  <a:srgbClr val="7030A0"/>
                </a:solidFill>
                <a:hlinkClick r:id="rId2"/>
              </a:rPr>
              <a:t>sh</a:t>
            </a:r>
            <a:r>
              <a:rPr lang="ru-RU" b="1" dirty="0">
                <a:solidFill>
                  <a:srgbClr val="7030A0"/>
                </a:solidFill>
                <a:hlinkClick r:id="rId2"/>
              </a:rPr>
              <a:t>-</a:t>
            </a:r>
            <a:r>
              <a:rPr lang="en-US" b="1" dirty="0">
                <a:solidFill>
                  <a:srgbClr val="7030A0"/>
                </a:solidFill>
                <a:hlinkClick r:id="rId2"/>
              </a:rPr>
              <a:t>card</a:t>
            </a:r>
            <a:r>
              <a:rPr lang="ru-RU" b="1" dirty="0">
                <a:solidFill>
                  <a:srgbClr val="7030A0"/>
                </a:solidFill>
                <a:hlinkClick r:id="rId2"/>
              </a:rPr>
              <a:t>69.</a:t>
            </a:r>
            <a:r>
              <a:rPr lang="en-US" b="1" dirty="0" err="1">
                <a:solidFill>
                  <a:srgbClr val="7030A0"/>
                </a:solidFill>
                <a:hlinkClick r:id="rId2"/>
              </a:rPr>
              <a:t>ru</a:t>
            </a:r>
            <a:r>
              <a:rPr lang="ru-RU" b="1" dirty="0">
                <a:solidFill>
                  <a:srgbClr val="7030A0"/>
                </a:solidFill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</TotalTime>
  <Words>809</Words>
  <Application>Microsoft Office PowerPoint</Application>
  <PresentationFormat>Экран (4:3)</PresentationFormat>
  <Paragraphs>212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Электронная столовая</vt:lpstr>
      <vt:lpstr>Слайд 2</vt:lpstr>
      <vt:lpstr>Слайд 3</vt:lpstr>
      <vt:lpstr>  Как это работает </vt:lpstr>
      <vt:lpstr>Слайд 5</vt:lpstr>
      <vt:lpstr>Слайд 6</vt:lpstr>
      <vt:lpstr>Слайд 7</vt:lpstr>
      <vt:lpstr>    Общие принципы работы системы:</vt:lpstr>
      <vt:lpstr>Финансовые условия</vt:lpstr>
      <vt:lpstr>Пароль карты (PIN-код)</vt:lpstr>
      <vt:lpstr>Личный кабинет сотрудника Общий вид</vt:lpstr>
      <vt:lpstr>Создание заявки на комплексное питание класса  учащиеся 1-4 классов, ТЖС, платное питание</vt:lpstr>
      <vt:lpstr>Создание заявки на комплексное питание класса  учащиеся 1-4 классов, ТЖС, платное питание</vt:lpstr>
      <vt:lpstr>Создание заявки на питание класса  в мобильном приложении</vt:lpstr>
      <vt:lpstr>Отображение заявок в столовой Общий вид</vt:lpstr>
      <vt:lpstr>Отображение заявок в столовой Детализация</vt:lpstr>
      <vt:lpstr>Мобильное приложение сотрудника Комплексное питание класса</vt:lpstr>
      <vt:lpstr>Личный кабинет родителя Детализация расходов</vt:lpstr>
      <vt:lpstr>Личный кабинет родителя Лимит расходов</vt:lpstr>
      <vt:lpstr>Личный кабинет родителя Пин-код</vt:lpstr>
      <vt:lpstr>Покупки в терминале</vt:lpstr>
      <vt:lpstr>Покупки на кассе</vt:lpstr>
      <vt:lpstr>Мобильное приложение сотрудника Личные покупки</vt:lpstr>
      <vt:lpstr>Мобильное приложение родителя</vt:lpstr>
      <vt:lpstr>Идентификаторы</vt:lpstr>
      <vt:lpstr>ООО «Информационные системы»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Мобильное приложение</dc:title>
  <dc:creator>Ирина</dc:creator>
  <cp:lastModifiedBy>USER</cp:lastModifiedBy>
  <cp:revision>38</cp:revision>
  <dcterms:created xsi:type="dcterms:W3CDTF">2021-04-21T12:01:53Z</dcterms:created>
  <dcterms:modified xsi:type="dcterms:W3CDTF">2021-04-26T09:40:58Z</dcterms:modified>
</cp:coreProperties>
</file>