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8E8E0"/>
    <a:srgbClr val="E2DBFB"/>
    <a:srgbClr val="A3DB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0D97-632C-48C9-A7AB-120CAF04A11A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7D3BD-9EDC-4098-9F79-479DE7A871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87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7D3BD-9EDC-4098-9F79-479DE7A871D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4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3DBD6"/>
            </a:gs>
            <a:gs pos="50000">
              <a:srgbClr val="C8E8E0"/>
            </a:gs>
            <a:gs pos="100000">
              <a:srgbClr val="E2DBF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091" y="219100"/>
            <a:ext cx="77724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Impact" pitchFamily="34" charset="0"/>
              </a:rPr>
              <a:t>Почему так важен йод?</a:t>
            </a:r>
            <a:endParaRPr lang="ru-RU" sz="3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00530"/>
            <a:ext cx="5561321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асстройства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, связанные с дефицитом йода, которые рассматриваются Всемирной организацией здравоохранения (ВОЗ) как наиболее распространённые во всем мире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заболевания. Недостаток йода испытывают 2млрд людей!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pic>
        <p:nvPicPr>
          <p:cNvPr id="1026" name="Picture 2" descr="https://successlib.ru/wp-content/uploads/2017/02/%D0%99%D0%BE%D0%B4-%D0%B8-%D0%B7%D0%B4%D0%BE%D1%80%D0%BE%D0%B2%D1%8C%D0%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0340" y="891937"/>
            <a:ext cx="2360064" cy="1448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82458" y="2579774"/>
            <a:ext cx="2628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Симптомы недостатка йода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4702" y="3853310"/>
            <a:ext cx="14099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Выпадение волос,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сухость кожи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66597">
            <a:off x="5723749" y="3498266"/>
            <a:ext cx="198235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Снижение аппетита</a:t>
            </a:r>
          </a:p>
        </p:txBody>
      </p:sp>
      <p:sp>
        <p:nvSpPr>
          <p:cNvPr id="9" name="TextBox 8"/>
          <p:cNvSpPr txBox="1"/>
          <p:nvPr/>
        </p:nvSpPr>
        <p:spPr>
          <a:xfrm rot="21420163">
            <a:off x="578060" y="3370260"/>
            <a:ext cx="220656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Ухудшение памяти, частые головные боли</a:t>
            </a:r>
          </a:p>
        </p:txBody>
      </p:sp>
      <p:sp>
        <p:nvSpPr>
          <p:cNvPr id="10" name="TextBox 9"/>
          <p:cNvSpPr txBox="1"/>
          <p:nvPr/>
        </p:nvSpPr>
        <p:spPr>
          <a:xfrm rot="21420467">
            <a:off x="916510" y="2617333"/>
            <a:ext cx="145429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Отёки, мешки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под глазами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28468">
            <a:off x="6216581" y="2577355"/>
            <a:ext cx="16949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Вялость, плохое настроение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4236" y="3906835"/>
            <a:ext cx="13401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Увеличение щитовидной железы</a:t>
            </a:r>
            <a:endParaRPr lang="ru-RU" sz="1600" dirty="0"/>
          </a:p>
        </p:txBody>
      </p:sp>
      <p:pic>
        <p:nvPicPr>
          <p:cNvPr id="1028" name="Picture 4" descr="https://img2.freepng.ru/20180206/ble/kisspng-allergy-flushing-skin-face-seborrheic-dermatitis-cartoon-facial-allergy-5a7994ce98b812.35340236151791739062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5313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3908">
            <a:off x="1772000" y="3892466"/>
            <a:ext cx="1355677" cy="96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.depositphotos.com/1007989/4620/i/950/depositphotos_46207199-stock-photo-finicky-k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116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6237" y="3245119"/>
            <a:ext cx="853508" cy="9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dicity.ru/wp-content/uploads/2018/09/430dcc1713fdf5f55aa66211a9b4839d_fitted_740x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0590" y="2482728"/>
            <a:ext cx="1328093" cy="88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zobanet.info/profilaktika/chem-opasen-yododeficit/chem-opasen-yododeficit-s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9313" y="4149566"/>
            <a:ext cx="1222054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mg2.freepng.ru/20190120/ssi/kisspng-vector-graphics-royalty-free-stock-photography-sto-5c4483fd4cb1b4.741278771547994109314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0" b="100000" l="0" r="100000">
                        <a14:foregroundMark x1="20000" y1="33621" x2="27222" y2="47241"/>
                        <a14:foregroundMark x1="13222" y1="40690" x2="16222" y2="35690"/>
                        <a14:foregroundMark x1="43000" y1="38793" x2="26111" y2="17759"/>
                        <a14:foregroundMark x1="49222" y1="42241" x2="49111" y2="24138"/>
                        <a14:foregroundMark x1="14889" y1="85000" x2="25111" y2="85517"/>
                        <a14:foregroundMark x1="25222" y1="85862" x2="40444" y2="85517"/>
                        <a14:foregroundMark x1="16222" y1="90517" x2="24889" y2="93448"/>
                        <a14:foregroundMark x1="22837" y1="11290" x2="44983" y2="18280"/>
                        <a14:foregroundMark x1="38754" y1="44086" x2="51903" y2="42473"/>
                        <a14:foregroundMark x1="47405" y1="53763" x2="51211" y2="36022"/>
                        <a14:foregroundMark x1="52941" y1="36022" x2="52941" y2="36022"/>
                        <a14:foregroundMark x1="23529" y1="11290" x2="12111" y2="27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028" y="2418419"/>
            <a:ext cx="1214972" cy="7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ouchimedical.com/wp-content/uploads/2017/01/374364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4221" b="86039" l="9735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9794" y="3525253"/>
            <a:ext cx="1125933" cy="102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>
            <a:off x="5484630" y="2685722"/>
            <a:ext cx="645519" cy="57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90637" y="3333640"/>
            <a:ext cx="441403" cy="227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443759" y="2717261"/>
            <a:ext cx="264935" cy="178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841836" y="3316363"/>
            <a:ext cx="401306" cy="357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H="1">
            <a:off x="3674692" y="3308371"/>
            <a:ext cx="52843" cy="433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 стрелкой 1057"/>
          <p:cNvCxnSpPr/>
          <p:nvPr/>
        </p:nvCxnSpPr>
        <p:spPr>
          <a:xfrm>
            <a:off x="4723140" y="3298249"/>
            <a:ext cx="108012" cy="524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9" name="TextBox 1058"/>
          <p:cNvSpPr txBox="1"/>
          <p:nvPr/>
        </p:nvSpPr>
        <p:spPr>
          <a:xfrm>
            <a:off x="6516216" y="4099835"/>
            <a:ext cx="2618534" cy="2771775"/>
          </a:xfrm>
          <a:prstGeom prst="verticalScroll">
            <a:avLst>
              <a:gd name="adj" fmla="val 80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pc="100" dirty="0">
                <a:solidFill>
                  <a:srgbClr val="CC0000"/>
                </a:solidFill>
                <a:latin typeface="Impact" pitchFamily="34" charset="0"/>
                <a:ea typeface="+mj-ea"/>
                <a:cs typeface="+mj-cs"/>
              </a:rPr>
              <a:t>Факторы риска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Низкое содержание йода в 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пище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Курение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Алкоголь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Место жительства вдали от моря</a:t>
            </a:r>
            <a:endParaRPr lang="ru-RU" sz="17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073" name="TextBox 1072"/>
          <p:cNvSpPr txBox="1"/>
          <p:nvPr/>
        </p:nvSpPr>
        <p:spPr>
          <a:xfrm>
            <a:off x="-19466" y="4980563"/>
            <a:ext cx="3262608" cy="1877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pc="200" dirty="0" smtClean="0">
                <a:solidFill>
                  <a:srgbClr val="C00000"/>
                </a:solidFill>
                <a:latin typeface="Impact" pitchFamily="34" charset="0"/>
              </a:rPr>
              <a:t>Меры по профилактике </a:t>
            </a:r>
            <a:r>
              <a:rPr lang="ru-RU" spc="200" dirty="0" err="1" smtClean="0">
                <a:solidFill>
                  <a:srgbClr val="C00000"/>
                </a:solidFill>
                <a:latin typeface="Impact" pitchFamily="34" charset="0"/>
              </a:rPr>
              <a:t>йододефицита</a:t>
            </a:r>
            <a:endParaRPr lang="ru-RU" spc="200" dirty="0">
              <a:solidFill>
                <a:srgbClr val="C00000"/>
              </a:solidFill>
              <a:latin typeface="Impact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Употреблять продукты с повышенным содержанием йода – морская капуста и рыба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Желательно поехать с семьёй на море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3690" y="27709"/>
            <a:ext cx="5906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ФГБОУ ВО Тверской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ГМУ Минздрава России Кафедра биологии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4980563"/>
            <a:ext cx="2899244" cy="1877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Impact" pitchFamily="34" charset="0"/>
              </a:rPr>
              <a:t>Заболевания из-за недостатка йода</a:t>
            </a:r>
            <a:endParaRPr lang="en-US" sz="1600" dirty="0" smtClean="0">
              <a:solidFill>
                <a:srgbClr val="C00000"/>
              </a:solidFill>
              <a:latin typeface="Impact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Зоб – увеличение щитовидной железы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Кретинизм – слабоумие у детей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itchFamily="34" charset="0"/>
                <a:cs typeface="Segoe UI Light" pitchFamily="34" charset="0"/>
              </a:rPr>
              <a:t>Микседема – отёчность тканей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Segoe UI Light" pitchFamily="34" charset="0"/>
              <a:cs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978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114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Почему так важен йод?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</dc:title>
  <dc:creator>INTEL</dc:creator>
  <cp:lastModifiedBy>Пользователь Windows</cp:lastModifiedBy>
  <cp:revision>99</cp:revision>
  <dcterms:modified xsi:type="dcterms:W3CDTF">2021-07-17T11:55:04Z</dcterms:modified>
</cp:coreProperties>
</file>