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89" r:id="rId5"/>
    <p:sldId id="275" r:id="rId6"/>
    <p:sldId id="272" r:id="rId7"/>
    <p:sldId id="270" r:id="rId8"/>
    <p:sldId id="276" r:id="rId9"/>
    <p:sldId id="279" r:id="rId10"/>
    <p:sldId id="271" r:id="rId11"/>
    <p:sldId id="280" r:id="rId12"/>
    <p:sldId id="285" r:id="rId13"/>
    <p:sldId id="281" r:id="rId14"/>
    <p:sldId id="287" r:id="rId15"/>
    <p:sldId id="286" r:id="rId16"/>
    <p:sldId id="282" r:id="rId17"/>
    <p:sldId id="288" r:id="rId18"/>
    <p:sldId id="283" r:id="rId19"/>
    <p:sldId id="284" r:id="rId20"/>
    <p:sldId id="269" r:id="rId2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1" d="100"/>
          <a:sy n="131" d="100"/>
        </p:scale>
        <p:origin x="-90" y="-1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</a:blip>
          <a:stretch>
            <a:fillRect/>
          </a:stretch>
        </p:blipFill>
        <p:spPr>
          <a:xfrm>
            <a:off x="2627784" y="411510"/>
            <a:ext cx="4619728" cy="4521559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3056"/>
            </a:avLst>
          </a:prstGeom>
          <a:blipFill dpi="0" rotWithShape="1">
            <a:blip r:embed="rId15" cstate="print">
              <a:lum bright="20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hool.tver.ru/school/10" TargetMode="External"/><Relationship Id="rId5" Type="http://schemas.openxmlformats.org/officeDocument/2006/relationships/hyperlink" Target="mailto:gimn10@school.tver.ru" TargetMode="Externa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easyen.ru/index/8-2879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329" y="555526"/>
            <a:ext cx="6336704" cy="122413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339502"/>
            <a:ext cx="3816424" cy="122413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Тверь</a:t>
            </a:r>
          </a:p>
          <a:p>
            <a:r>
              <a:rPr lang="ru-RU" dirty="0" smtClean="0"/>
              <a:t>МОУ «Гимназия №10»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9632" y="1923678"/>
            <a:ext cx="6408712" cy="122413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Родителям будущих первоклассников 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reative-scroll-paper-background-vector-se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79511" y="3363718"/>
            <a:ext cx="1584177" cy="15815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8572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a typeface="Batang" panose="02030600000101010101" pitchFamily="18" charset="-127"/>
              </a:rPr>
              <a:t>Документы для поступления </a:t>
            </a:r>
            <a:br>
              <a:rPr lang="ru-RU" sz="2800" b="1" dirty="0" smtClean="0">
                <a:solidFill>
                  <a:srgbClr val="C00000"/>
                </a:solidFill>
                <a:ea typeface="Batang" panose="02030600000101010101" pitchFamily="18" charset="-127"/>
              </a:rPr>
            </a:br>
            <a:r>
              <a:rPr lang="ru-RU" sz="2800" b="1" dirty="0" smtClean="0">
                <a:solidFill>
                  <a:srgbClr val="C00000"/>
                </a:solidFill>
                <a:ea typeface="Batang" panose="02030600000101010101" pitchFamily="18" charset="-127"/>
              </a:rPr>
              <a:t>в 1 класс</a:t>
            </a:r>
            <a:endParaRPr lang="ru-RU" sz="2800" b="1" dirty="0">
              <a:solidFill>
                <a:srgbClr val="C00000"/>
              </a:solidFill>
              <a:ea typeface="Batang" panose="02030600000101010101" pitchFamily="18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478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500" dirty="0" smtClean="0"/>
              <a:t>- </a:t>
            </a:r>
            <a:r>
              <a:rPr lang="ru-RU" sz="6400" dirty="0"/>
              <a:t>личное заявление родителей по установленному образцу;</a:t>
            </a:r>
          </a:p>
          <a:p>
            <a:pPr marL="0" indent="0">
              <a:buNone/>
            </a:pPr>
            <a:r>
              <a:rPr lang="ru-RU" sz="6400" dirty="0" smtClean="0"/>
              <a:t>- </a:t>
            </a:r>
            <a:r>
              <a:rPr lang="ru-RU" sz="6400" dirty="0"/>
              <a:t>паспорт (и копию паспорта) родителя (законного представителя) </a:t>
            </a:r>
            <a:r>
              <a:rPr lang="ru-RU" sz="6400" dirty="0" smtClean="0"/>
              <a:t> </a:t>
            </a:r>
            <a:r>
              <a:rPr lang="ru-RU" sz="6400" dirty="0"/>
              <a:t>ребенка, СНИЛС ;</a:t>
            </a:r>
          </a:p>
          <a:p>
            <a:pPr marL="0" indent="0">
              <a:buNone/>
            </a:pPr>
            <a:r>
              <a:rPr lang="ru-RU" sz="6400" dirty="0"/>
              <a:t>-  свидетельство  о рождении  ребёнка  ( и 2 копии свидетельства); </a:t>
            </a:r>
          </a:p>
          <a:p>
            <a:pPr marL="0" indent="0">
              <a:buNone/>
            </a:pPr>
            <a:r>
              <a:rPr lang="ru-RU" sz="6400" dirty="0"/>
              <a:t>- документ о регистрации ребенка по месту жительства или по месту пребывания на закрепленной территории;</a:t>
            </a:r>
          </a:p>
          <a:p>
            <a:pPr marL="0" indent="0">
              <a:buNone/>
            </a:pPr>
            <a:r>
              <a:rPr lang="ru-RU" sz="6400" dirty="0"/>
              <a:t>-справку с места работы родителей (законных представителей) ребенка (при наличии права внеочередного или первоочередного приема на обучение);</a:t>
            </a:r>
          </a:p>
          <a:p>
            <a:pPr marL="0" indent="0">
              <a:buNone/>
            </a:pPr>
            <a:r>
              <a:rPr lang="ru-RU" sz="6400" dirty="0"/>
              <a:t>- родителям, подающим заявления в первый класс, чьи старшие дети уже обучаются в гимназии, необходимо предоставить документы, подтверждающие, проживание детей в одной семье и имеющие общее место жительства; справку с места учебы старшего ребенка;</a:t>
            </a:r>
          </a:p>
          <a:p>
            <a:pPr marL="0" indent="0">
              <a:buNone/>
            </a:pPr>
            <a:r>
              <a:rPr lang="ru-RU" sz="6400" dirty="0"/>
              <a:t>- документ, подтверждающий установление опеки или попечительства (при необходимости);</a:t>
            </a:r>
          </a:p>
          <a:p>
            <a:pPr marL="0" indent="0">
              <a:buNone/>
            </a:pPr>
            <a:r>
              <a:rPr lang="ru-RU" sz="6400" dirty="0"/>
              <a:t>- заключение психолого-медико-педагогической комиссии (при наличии);</a:t>
            </a:r>
          </a:p>
          <a:p>
            <a:pPr marL="0" indent="0" algn="ctr">
              <a:buNone/>
            </a:pPr>
            <a:r>
              <a:rPr lang="ru-RU" sz="6400" dirty="0"/>
              <a:t>Все документы предоставляются на русском языке.</a:t>
            </a:r>
          </a:p>
          <a:p>
            <a:pPr algn="ctr"/>
            <a:endParaRPr lang="ru-RU" sz="1600" dirty="0"/>
          </a:p>
          <a:p>
            <a:pPr marL="0" indent="0">
              <a:buNone/>
            </a:pPr>
            <a:endParaRPr lang="ru-RU" sz="6400" dirty="0" smtClean="0"/>
          </a:p>
          <a:p>
            <a:pPr marL="0" indent="0">
              <a:buNone/>
            </a:pPr>
            <a:r>
              <a:rPr lang="ru-RU" sz="6400" dirty="0" smtClean="0"/>
              <a:t>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3005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85725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Зачисленным в </a:t>
            </a:r>
            <a:r>
              <a:rPr lang="ru-RU" sz="3200" b="1" dirty="0" smtClean="0">
                <a:solidFill>
                  <a:srgbClr val="C00000"/>
                </a:solidFill>
              </a:rPr>
              <a:t>1 </a:t>
            </a:r>
            <a:r>
              <a:rPr lang="ru-RU" sz="3200" b="1" dirty="0">
                <a:solidFill>
                  <a:srgbClr val="C00000"/>
                </a:solidFill>
              </a:rPr>
              <a:t>класс гимназии необходимо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b="1" dirty="0" smtClean="0"/>
              <a:t>             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не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позднее 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</a:rPr>
              <a:t>26.08.2021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 предоставить: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   - медицинскую карту по форме       №026/у-2000,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- 2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экземпляра ксерокопии медицинского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полиса,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-2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экземпляра ксерокопии СНИЛС ребёнка.  </a:t>
            </a:r>
          </a:p>
          <a:p>
            <a:pPr marL="0" indent="0">
              <a:buNone/>
            </a:pPr>
            <a:r>
              <a:rPr lang="ru-RU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109698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1308"/>
            <a:ext cx="6657256" cy="482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465805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3478"/>
            <a:ext cx="692453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656476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4" y="140738"/>
            <a:ext cx="8856984" cy="491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8820472" y="140738"/>
            <a:ext cx="323528" cy="414788"/>
          </a:xfrm>
          <a:prstGeom prst="ellipse">
            <a:avLst/>
          </a:prstGeom>
          <a:solidFill>
            <a:srgbClr val="D6EDBD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6ED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0472" y="140738"/>
            <a:ext cx="32352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48598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4904"/>
            <a:ext cx="6912768" cy="487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862285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cf2.ppt-online.org/files2/slide/r/rUZ1PjYmT39KJXdo4M7WyVHelnqhEGuANOsCa8/slid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8719"/>
            <a:ext cx="7449344" cy="485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617145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ШКОЛЬНАЯ ФОРМА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7718900"/>
              </p:ext>
            </p:extLst>
          </p:nvPr>
        </p:nvGraphicFramePr>
        <p:xfrm>
          <a:off x="179512" y="915566"/>
          <a:ext cx="4732262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32262"/>
              </a:tblGrid>
              <a:tr h="20986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                        </a:t>
                      </a:r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Для </a:t>
                      </a:r>
                      <a:r>
                        <a:rPr lang="ru-RU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мальчиков: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брюки  чёрного  цвета,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пиджак  бордового  цвета,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светлая  однотонная  рубашка,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галстук.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                      Для </a:t>
                      </a:r>
                      <a:r>
                        <a:rPr lang="ru-RU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девочек: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пиджак  бордового  цвета,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сарафан в клетку ( в тон пиджака),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светлая  однотонная  блузка. </a:t>
                      </a:r>
                      <a:endParaRPr lang="ru-RU" sz="20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D6EDBD"/>
                    </a:solidFill>
                  </a:tcPr>
                </a:tc>
              </a:tr>
              <a:tr h="853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Сменная </a:t>
                      </a:r>
                      <a:r>
                        <a:rPr lang="ru-RU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ОБУВЬ</a:t>
                      </a:r>
                      <a:r>
                        <a:rPr lang="ru-RU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: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туфли, босоножки, ботинки, не  оставляющие  следы    на     линолеуме.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 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D6EDBD"/>
                    </a:solidFill>
                  </a:tcPr>
                </a:tc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681">
            <a:off x="4996383" y="1383625"/>
            <a:ext cx="1080120" cy="237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94" y="1059581"/>
            <a:ext cx="1474787" cy="187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771550"/>
            <a:ext cx="1296144" cy="330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595215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3478"/>
            <a:ext cx="7128792" cy="487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856177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3478"/>
            <a:ext cx="6912768" cy="488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834671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Копия 10 гимназ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0" y="-92546"/>
            <a:ext cx="9180512" cy="5187676"/>
          </a:xfrm>
          <a:prstGeom prst="rect">
            <a:avLst/>
          </a:prstGeom>
          <a:noFill/>
          <a:ln w="63500" cap="rnd" cmpd="thickThin">
            <a:gradFill flip="none" rotWithShape="1">
              <a:gsLst>
                <a:gs pos="0">
                  <a:srgbClr val="006666"/>
                </a:gs>
                <a:gs pos="50000">
                  <a:srgbClr val="00B050"/>
                </a:gs>
                <a:gs pos="100000">
                  <a:srgbClr val="92D050"/>
                </a:gs>
              </a:gsLst>
              <a:path path="circle">
                <a:fillToRect l="50000" t="50000" r="50000" b="50000"/>
              </a:path>
              <a:tileRect/>
            </a:gradFill>
            <a:bevel/>
            <a:headEnd/>
            <a:tailEnd/>
          </a:ln>
          <a:effectLst>
            <a:innerShdw blurRad="114300">
              <a:srgbClr val="006666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Заголовок 10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ru-RU" smtClean="0"/>
              <a:t/>
            </a:r>
            <a:br>
              <a:rPr lang="en-US" altLang="ru-RU" smtClean="0"/>
            </a:br>
            <a:endParaRPr lang="ru-RU" altLang="ru-RU" smtClean="0"/>
          </a:p>
        </p:txBody>
      </p:sp>
      <p:sp>
        <p:nvSpPr>
          <p:cNvPr id="14339" name="Текст 11"/>
          <p:cNvSpPr>
            <a:spLocks noGrp="1"/>
          </p:cNvSpPr>
          <p:nvPr>
            <p:ph type="body" idx="4294967295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/>
          <a:p>
            <a:pPr marL="0" indent="0" eaLnBrk="1" hangingPunct="1">
              <a:buFont typeface="Arial" pitchFamily="34" charset="0"/>
              <a:buNone/>
            </a:pPr>
            <a:endParaRPr lang="ru-RU" altLang="ru-RU" sz="2400" b="1" smtClean="0"/>
          </a:p>
        </p:txBody>
      </p:sp>
      <p:pic>
        <p:nvPicPr>
          <p:cNvPr id="1434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90" y="926771"/>
            <a:ext cx="2016224" cy="2849166"/>
          </a:xfrm>
          <a:noFill/>
        </p:spPr>
      </p:pic>
      <p:pic>
        <p:nvPicPr>
          <p:cNvPr id="1434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11293"/>
            <a:ext cx="2167879" cy="286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4057"/>
            <a:ext cx="8136904" cy="830997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Муниципальное общеобразовательное учреждение Тверская гимназия №10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710951"/>
            <a:ext cx="4194720" cy="1477328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  другими документами</a:t>
            </a:r>
            <a:r>
              <a:rPr lang="ru-RU" dirty="0"/>
              <a:t>, регламентирующими организацию и осуществление образовательной </a:t>
            </a:r>
            <a:r>
              <a:rPr lang="ru-RU" dirty="0" smtClean="0"/>
              <a:t>деятельности,  </a:t>
            </a:r>
            <a:r>
              <a:rPr lang="ru-RU" dirty="0"/>
              <a:t>можно ознакомиться </a:t>
            </a:r>
            <a:endParaRPr lang="ru-RU" dirty="0" smtClean="0"/>
          </a:p>
          <a:p>
            <a:pPr algn="ctr"/>
            <a:r>
              <a:rPr lang="ru-RU" dirty="0" smtClean="0"/>
              <a:t>на </a:t>
            </a:r>
            <a:r>
              <a:rPr lang="ru-RU" dirty="0"/>
              <a:t>сайте </a:t>
            </a:r>
            <a:r>
              <a:rPr lang="ru-RU" dirty="0" smtClean="0"/>
              <a:t>гимназии.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33868" y="1707654"/>
            <a:ext cx="4788024" cy="2862322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ru-RU" b="1" u="sng" dirty="0"/>
              <a:t>Контактная информация гимназии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г. Тверь, </a:t>
            </a:r>
            <a:r>
              <a:rPr lang="ru-RU" dirty="0" err="1"/>
              <a:t>Вагжанова</a:t>
            </a:r>
            <a:r>
              <a:rPr lang="ru-RU" dirty="0"/>
              <a:t> ул., </a:t>
            </a:r>
            <a:r>
              <a:rPr lang="ru-RU" dirty="0" smtClean="0"/>
              <a:t>2</a:t>
            </a:r>
          </a:p>
          <a:p>
            <a:pPr algn="ctr" fontAlgn="base"/>
            <a:r>
              <a:rPr lang="ru-RU" dirty="0"/>
              <a:t/>
            </a:r>
            <a:br>
              <a:rPr lang="ru-RU" dirty="0"/>
            </a:br>
            <a:r>
              <a:rPr lang="ru-RU" dirty="0"/>
              <a:t>тел./факс (4822) 32-10-94, тел. (4822) </a:t>
            </a:r>
            <a:r>
              <a:rPr lang="ru-RU" dirty="0" smtClean="0"/>
              <a:t>34-22-34</a:t>
            </a:r>
            <a:r>
              <a:rPr lang="ru-RU" dirty="0"/>
              <a:t/>
            </a:r>
            <a:br>
              <a:rPr lang="ru-RU" dirty="0"/>
            </a:br>
            <a:endParaRPr lang="ru-RU" u="sng" dirty="0" smtClean="0"/>
          </a:p>
          <a:p>
            <a:pPr algn="ctr" fontAlgn="base"/>
            <a:r>
              <a:rPr lang="ru-RU" u="sng" dirty="0" smtClean="0"/>
              <a:t>e-</a:t>
            </a:r>
            <a:r>
              <a:rPr lang="ru-RU" u="sng" dirty="0" err="1" smtClean="0"/>
              <a:t>mail</a:t>
            </a:r>
            <a:r>
              <a:rPr lang="ru-RU" dirty="0"/>
              <a:t>:   </a:t>
            </a:r>
            <a:r>
              <a:rPr lang="ru-RU" dirty="0" smtClean="0">
                <a:hlinkClick r:id="rId5"/>
              </a:rPr>
              <a:t>gimn10@school.tver.ru</a:t>
            </a:r>
            <a:endParaRPr lang="ru-RU" dirty="0"/>
          </a:p>
          <a:p>
            <a:pPr algn="ctr" fontAlgn="base"/>
            <a:endParaRPr lang="ru-RU" u="sng" dirty="0"/>
          </a:p>
          <a:p>
            <a:pPr algn="ctr" fontAlgn="base"/>
            <a:r>
              <a:rPr lang="ru-RU" u="sng" dirty="0" smtClean="0"/>
              <a:t>Официальный сайт</a:t>
            </a:r>
            <a:r>
              <a:rPr lang="ru-RU" u="sng" dirty="0"/>
              <a:t>:</a:t>
            </a:r>
            <a:r>
              <a:rPr lang="ru-RU" dirty="0"/>
              <a:t>  </a:t>
            </a:r>
            <a:endParaRPr lang="ru-RU" dirty="0" smtClean="0"/>
          </a:p>
          <a:p>
            <a:pPr algn="ctr" fontAlgn="base"/>
            <a:r>
              <a:rPr lang="ru-RU" dirty="0"/>
              <a:t> </a:t>
            </a:r>
            <a:r>
              <a:rPr lang="ru-RU" b="1" dirty="0">
                <a:hlinkClick r:id="rId6"/>
              </a:rPr>
              <a:t>https://school.tver.ru/school/10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87718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354457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ИНТЕРНЕТ РЕСУРСЫ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873978"/>
            <a:ext cx="8496944" cy="4074035"/>
          </a:xfrm>
        </p:spPr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втора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шаблона: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Бейгул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Ольга </a:t>
            </a:r>
            <a:r>
              <a:rPr lang="ru-RU" sz="1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Куприяновна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buNone/>
            </a:pP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музыки ГБОУ «АООШ </a:t>
            </a:r>
            <a:r>
              <a:rPr lang="uk-UA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І-ІІІ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ступеней №2» ЛНР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buNone/>
            </a:pP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Луганской области г. Антрацит </a:t>
            </a:r>
          </a:p>
          <a:p>
            <a:pPr lvl="0" algn="ctr">
              <a:buNone/>
            </a:pP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http://easyen.ru/index/8-28799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endParaRPr lang="ru-RU" sz="1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0942"/>
            <a:ext cx="8712967" cy="4827072"/>
          </a:xfrm>
          <a:prstGeom prst="rect">
            <a:avLst/>
          </a:prstGeom>
          <a:noFill/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915816" y="1143896"/>
            <a:ext cx="6084168" cy="352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ru-RU" sz="2400" b="1" dirty="0" smtClean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УМК </a:t>
            </a:r>
            <a:r>
              <a:rPr lang="ru-RU" sz="2400" b="1" dirty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«Начальная </a:t>
            </a:r>
            <a:r>
              <a:rPr lang="ru-RU" sz="2400" b="1" dirty="0" smtClean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школа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XXI</a:t>
            </a:r>
            <a:r>
              <a:rPr lang="ru-RU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века</a:t>
            </a:r>
            <a:r>
              <a:rPr lang="ru-RU" sz="2400" b="1" dirty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 </a:t>
            </a:r>
            <a:r>
              <a:rPr lang="ru-RU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создан авторским </a:t>
            </a:r>
            <a:r>
              <a:rPr lang="ru-RU" sz="24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коллективом </a:t>
            </a:r>
            <a:r>
              <a:rPr lang="ru-RU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 руководством доктора педагогических наук, профессора, члена-корреспондента РАО  Натальи </a:t>
            </a:r>
            <a:r>
              <a:rPr lang="ru-RU" sz="24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Фёдоровны </a:t>
            </a:r>
            <a:r>
              <a:rPr lang="ru-RU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Виноградовой. </a:t>
            </a:r>
            <a:endParaRPr lang="ru-RU" sz="2400" b="1" dirty="0" smtClean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eaLnBrk="0" hangingPunct="0">
              <a:spcBef>
                <a:spcPct val="30000"/>
              </a:spcBef>
            </a:pPr>
            <a:endParaRPr lang="en-US" sz="2400" b="1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i="1" dirty="0" smtClean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Учебники </a:t>
            </a:r>
            <a:r>
              <a:rPr lang="ru-RU" sz="2400" b="1" i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400" b="1" i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НАЧАЛЬНАЯ ШКОЛА ХХ</a:t>
            </a:r>
            <a:r>
              <a:rPr lang="en-US" sz="2400" b="1" i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ru-RU" sz="2400" b="1" i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ВЕКА»</a:t>
            </a:r>
            <a:r>
              <a:rPr lang="ru-RU" sz="24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включены </a:t>
            </a:r>
            <a:r>
              <a:rPr lang="ru-RU" sz="2400" b="1" dirty="0">
                <a:solidFill>
                  <a:srgbClr val="002060"/>
                </a:solidFill>
              </a:rPr>
              <a:t>в федеральный перечень </a:t>
            </a:r>
            <a:r>
              <a:rPr lang="ru-RU" sz="2400" b="1" dirty="0" smtClean="0">
                <a:solidFill>
                  <a:srgbClr val="002060"/>
                </a:solidFill>
              </a:rPr>
              <a:t>учебников.  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9" name="Picture 5" descr="vinog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620" y="233909"/>
            <a:ext cx="2208866" cy="21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357487" y="263316"/>
            <a:ext cx="664249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Обучение в начальных классах ведётся по программе   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             </a:t>
            </a:r>
            <a:r>
              <a:rPr lang="ru-RU" sz="2800" b="1" dirty="0" smtClean="0">
                <a:solidFill>
                  <a:srgbClr val="C00000"/>
                </a:solidFill>
              </a:rPr>
              <a:t>«Начальная школа </a:t>
            </a:r>
            <a:r>
              <a:rPr lang="ru-RU" sz="2800" b="1" dirty="0">
                <a:solidFill>
                  <a:srgbClr val="C00000"/>
                </a:solidFill>
              </a:rPr>
              <a:t>XXI</a:t>
            </a:r>
            <a:r>
              <a:rPr lang="ru-RU" sz="2800" b="1" dirty="0"/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века».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4558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Основные принципы </a:t>
            </a:r>
            <a:r>
              <a:rPr lang="ru-RU" dirty="0" smtClean="0">
                <a:solidFill>
                  <a:srgbClr val="C00000"/>
                </a:solidFill>
              </a:rPr>
              <a:t>программы: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природосообразности</a:t>
            </a:r>
            <a:r>
              <a:rPr lang="ru-RU" dirty="0"/>
              <a:t> – то есть полное соответствие возрастным особенностям детей; учет типологических и индивидуальных особенностей познавательной обучающихся, а также уровня их социализации;</a:t>
            </a:r>
          </a:p>
          <a:p>
            <a:r>
              <a:rPr lang="ru-RU" b="1" dirty="0">
                <a:solidFill>
                  <a:srgbClr val="C00000"/>
                </a:solidFill>
              </a:rPr>
              <a:t>интеграции</a:t>
            </a:r>
            <a:r>
              <a:rPr lang="ru-RU" dirty="0"/>
              <a:t> – установление связей между различными предметами;</a:t>
            </a:r>
          </a:p>
          <a:p>
            <a:r>
              <a:rPr lang="ru-RU" b="1" dirty="0">
                <a:solidFill>
                  <a:srgbClr val="C00000"/>
                </a:solidFill>
              </a:rPr>
              <a:t>дифференциации</a:t>
            </a:r>
            <a:r>
              <a:rPr lang="ru-RU" dirty="0"/>
              <a:t> – учет психологических особенностей ребенка, его возможностей и способностей.</a:t>
            </a:r>
          </a:p>
        </p:txBody>
      </p:sp>
    </p:spTree>
    <p:extLst>
      <p:ext uri="{BB962C8B-B14F-4D97-AF65-F5344CB8AC3E}">
        <p14:creationId xmlns:p14="http://schemas.microsoft.com/office/powerpoint/2010/main" val="1833316486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4"/>
          <p:cNvSpPr>
            <a:spLocks noGrp="1" noChangeArrowheads="1"/>
          </p:cNvSpPr>
          <p:nvPr>
            <p:ph type="title"/>
          </p:nvPr>
        </p:nvSpPr>
        <p:spPr>
          <a:xfrm>
            <a:off x="323528" y="2283718"/>
            <a:ext cx="8568952" cy="809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000" dirty="0" smtClean="0">
                <a:solidFill>
                  <a:schemeClr val="tx1"/>
                </a:solidFill>
              </a:rPr>
              <a:t>.</a:t>
            </a:r>
            <a:r>
              <a:rPr lang="ru-RU" altLang="ru-RU" sz="3000" dirty="0" smtClean="0">
                <a:solidFill>
                  <a:schemeClr val="tx1"/>
                </a:solidFill>
              </a:rPr>
              <a:t/>
            </a:r>
            <a:br>
              <a:rPr lang="ru-RU" altLang="ru-RU" sz="3000" dirty="0" smtClean="0">
                <a:solidFill>
                  <a:schemeClr val="tx1"/>
                </a:solidFill>
              </a:rPr>
            </a:br>
            <a:r>
              <a:rPr lang="ru-RU" altLang="ru-RU" sz="2000" dirty="0" smtClean="0">
                <a:solidFill>
                  <a:schemeClr val="tx1"/>
                </a:solidFill>
              </a:rPr>
              <a:t/>
            </a:r>
            <a:br>
              <a:rPr lang="ru-RU" altLang="ru-RU" sz="2000" dirty="0" smtClean="0">
                <a:solidFill>
                  <a:schemeClr val="tx1"/>
                </a:solidFill>
              </a:rPr>
            </a:br>
            <a:r>
              <a:rPr lang="ru-RU" altLang="ru-RU" sz="3000" b="1" dirty="0" smtClean="0">
                <a:solidFill>
                  <a:srgbClr val="C00000"/>
                </a:solidFill>
              </a:rPr>
              <a:t>Цель педагогов начальной школы</a:t>
            </a:r>
            <a:r>
              <a:rPr lang="ru-RU" altLang="ru-RU" sz="3000" dirty="0" smtClean="0">
                <a:solidFill>
                  <a:srgbClr val="C00000"/>
                </a:solidFill>
              </a:rPr>
              <a:t> </a:t>
            </a:r>
            <a:r>
              <a:rPr lang="ru-RU" altLang="ru-RU" sz="3000" dirty="0" smtClean="0">
                <a:solidFill>
                  <a:srgbClr val="C00000"/>
                </a:solidFill>
              </a:rPr>
              <a:t>–</a:t>
            </a:r>
            <a:br>
              <a:rPr lang="ru-RU" altLang="ru-RU" sz="3000" dirty="0" smtClean="0">
                <a:solidFill>
                  <a:srgbClr val="C00000"/>
                </a:solidFill>
              </a:rPr>
            </a:br>
            <a: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</a:rPr>
              <a:t>не просто учить ученика, а научить его учить самого себя, т.е. учебной деятельности.</a:t>
            </a:r>
            <a:b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ru-RU" sz="3000" b="1" dirty="0" smtClean="0">
                <a:solidFill>
                  <a:srgbClr val="C00000"/>
                </a:solidFill>
              </a:rPr>
              <a:t>Цель ученика</a:t>
            </a:r>
            <a:r>
              <a:rPr lang="ru-RU" altLang="ru-RU" sz="3000" dirty="0" smtClean="0">
                <a:solidFill>
                  <a:srgbClr val="C00000"/>
                </a:solidFill>
              </a:rPr>
              <a:t> </a:t>
            </a:r>
            <a:r>
              <a:rPr lang="ru-RU" altLang="ru-RU" sz="3000" dirty="0" smtClean="0">
                <a:solidFill>
                  <a:srgbClr val="C00000"/>
                </a:solidFill>
              </a:rPr>
              <a:t>–</a:t>
            </a:r>
            <a:br>
              <a:rPr lang="ru-RU" altLang="ru-RU" sz="3000" dirty="0" smtClean="0">
                <a:solidFill>
                  <a:srgbClr val="C00000"/>
                </a:solidFill>
              </a:rPr>
            </a:br>
            <a: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</a:rPr>
              <a:t>овладеть умениями учиться.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9502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>
                <a:solidFill>
                  <a:srgbClr val="C00000"/>
                </a:solidFill>
                <a:ea typeface="+mj-ea"/>
                <a:cs typeface="+mj-cs"/>
              </a:rPr>
              <a:t>Общая цель обучения</a:t>
            </a:r>
            <a:r>
              <a:rPr lang="ru-RU" altLang="ru-RU" sz="3000" dirty="0">
                <a:solidFill>
                  <a:srgbClr val="C00000"/>
                </a:solidFill>
                <a:ea typeface="+mj-ea"/>
                <a:cs typeface="+mj-cs"/>
              </a:rPr>
              <a:t> – </a:t>
            </a:r>
            <a:endParaRPr lang="ru-RU" altLang="ru-RU" sz="3000" dirty="0" smtClean="0">
              <a:solidFill>
                <a:srgbClr val="C00000"/>
              </a:solidFill>
              <a:ea typeface="+mj-ea"/>
              <a:cs typeface="+mj-cs"/>
            </a:endParaRPr>
          </a:p>
          <a:p>
            <a:pPr algn="ctr"/>
            <a: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формирование </a:t>
            </a:r>
            <a:r>
              <a:rPr lang="ru-RU" altLang="ru-RU" sz="3000" dirty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ведущей для этого возраста </a:t>
            </a:r>
            <a:r>
              <a:rPr lang="ru-RU" altLang="ru-RU" sz="3000" dirty="0" smtClean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деятельности.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504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9542"/>
            <a:ext cx="8229600" cy="857250"/>
          </a:xfrm>
        </p:spPr>
        <p:txBody>
          <a:bodyPr>
            <a:noAutofit/>
          </a:bodyPr>
          <a:lstStyle/>
          <a:p>
            <a:r>
              <a:rPr lang="ru-RU" sz="2400" b="1" i="1" dirty="0">
                <a:ln w="1905"/>
                <a:solidFill>
                  <a:srgbClr val="00682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Учебники </a:t>
            </a:r>
            <a:r>
              <a:rPr lang="ru-RU" sz="2400" b="1" i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«НАЧАЛЬНАЯ ШКОЛА ХХ</a:t>
            </a:r>
            <a:r>
              <a:rPr lang="en-US" sz="2400" b="1" i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ru-RU" sz="2400" b="1" i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ВЕКА</a:t>
            </a:r>
            <a:r>
              <a:rPr lang="ru-RU" sz="2400" b="1" i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br>
              <a:rPr lang="ru-RU" sz="2400" b="1" i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нацелены </a:t>
            </a:r>
            <a:r>
              <a:rPr lang="ru-RU" sz="2400" dirty="0">
                <a:solidFill>
                  <a:srgbClr val="002060"/>
                </a:solidFill>
              </a:rPr>
              <a:t>на комфортное и успешное освоение образовательной программы для начальной школы.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8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400" dirty="0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9622"/>
            <a:ext cx="8229600" cy="3600400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dirty="0"/>
              <a:t>   </a:t>
            </a:r>
            <a:r>
              <a:rPr lang="ru-RU" sz="4300" dirty="0"/>
              <a:t>В УМК реализован основной принцип обучения: начальная школа должна быть </a:t>
            </a:r>
            <a:r>
              <a:rPr lang="ru-RU" sz="4300" dirty="0" err="1"/>
              <a:t>природосообразной</a:t>
            </a:r>
            <a:r>
              <a:rPr lang="ru-RU" sz="4300" dirty="0"/>
              <a:t>, то есть соответствовать потребностям детей этого </a:t>
            </a:r>
            <a:r>
              <a:rPr lang="ru-RU" sz="4300" dirty="0" smtClean="0"/>
              <a:t>возраста.</a:t>
            </a:r>
          </a:p>
          <a:p>
            <a:pPr marL="0" indent="0" algn="just">
              <a:buNone/>
            </a:pPr>
            <a:r>
              <a:rPr lang="ru-RU" sz="4300" dirty="0"/>
              <a:t> </a:t>
            </a:r>
            <a:r>
              <a:rPr lang="ru-RU" sz="4300" dirty="0" smtClean="0"/>
              <a:t> Авторы </a:t>
            </a:r>
            <a:r>
              <a:rPr lang="ru-RU" sz="4300" dirty="0"/>
              <a:t>комплекта </a:t>
            </a:r>
            <a:r>
              <a:rPr lang="ru-RU" sz="4300" dirty="0" smtClean="0"/>
              <a:t>убеждены</a:t>
            </a:r>
            <a:r>
              <a:rPr lang="ru-RU" sz="4300" dirty="0"/>
              <a:t>, что обучение должно быть построено как процесс «открытия» каждым школьником конкретного </a:t>
            </a:r>
            <a:r>
              <a:rPr lang="ru-RU" sz="4300" dirty="0" smtClean="0"/>
              <a:t>знания, поэтому  в приоритете </a:t>
            </a:r>
            <a:r>
              <a:rPr lang="ru-RU" sz="4300" dirty="0"/>
              <a:t>поисково-исследовательская </a:t>
            </a:r>
            <a:r>
              <a:rPr lang="ru-RU" sz="4300" dirty="0" smtClean="0"/>
              <a:t>деятельность. </a:t>
            </a:r>
            <a:r>
              <a:rPr lang="ru-RU" sz="4300" dirty="0"/>
              <a:t>Р</a:t>
            </a:r>
            <a:r>
              <a:rPr lang="ru-RU" sz="4300" dirty="0" smtClean="0"/>
              <a:t>ебёнок </a:t>
            </a:r>
            <a:r>
              <a:rPr lang="ru-RU" sz="4300" dirty="0"/>
              <a:t>выступает не только в роли слушателя, зрителя, репродуктора, но и </a:t>
            </a:r>
            <a:r>
              <a:rPr lang="ru-RU" sz="4300" dirty="0" smtClean="0"/>
              <a:t>исследователя. </a:t>
            </a:r>
          </a:p>
          <a:p>
            <a:pPr marL="0" indent="0" algn="just">
              <a:buNone/>
            </a:pPr>
            <a:r>
              <a:rPr lang="ru-RU" sz="4300" dirty="0" smtClean="0"/>
              <a:t>   Большое внимание уделяется формированию </a:t>
            </a:r>
            <a:r>
              <a:rPr lang="ru-RU" sz="4300" dirty="0"/>
              <a:t>основных компонентов учебной деятельности (мотив – зачем я это изучаю?; способ действий – что мне необходимо сделать для решения этой задачи?; контроль – правильно ли я решаю эту задачу?; оценка процесса и результата – какая задача передо мной поставлена</a:t>
            </a:r>
            <a:r>
              <a:rPr lang="ru-RU" sz="4300" dirty="0" smtClean="0"/>
              <a:t>?). Школьник </a:t>
            </a:r>
            <a:r>
              <a:rPr lang="ru-RU" sz="4300" dirty="0"/>
              <a:t>имеет право на </a:t>
            </a:r>
            <a:r>
              <a:rPr lang="ru-RU" sz="4300" dirty="0" smtClean="0"/>
              <a:t>ошибку. При этом,  важно учить ребёнка  проводить  анализ причин </a:t>
            </a:r>
            <a:r>
              <a:rPr lang="ru-RU" sz="4300" dirty="0"/>
              <a:t>возникновения ошибок и неточностей и </a:t>
            </a:r>
            <a:r>
              <a:rPr lang="ru-RU" sz="4300" dirty="0" smtClean="0"/>
              <a:t>исправлять их. </a:t>
            </a:r>
          </a:p>
          <a:p>
            <a:pPr marL="0" indent="0" algn="just">
              <a:buNone/>
            </a:pPr>
            <a:r>
              <a:rPr lang="ru-RU" sz="4300" dirty="0" smtClean="0"/>
              <a:t>  Авторы </a:t>
            </a:r>
            <a:r>
              <a:rPr lang="ru-RU" sz="4300" dirty="0"/>
              <a:t>УМК поставили перед собой еще одну задачу: усилить внимание к творческой деятельности учащихся, которая включает инициативу и самостоятельность каждого обучающегося. Это достигается применением в методике обучения "скрытых" образцов, преобладанием заданий проблемного характера (по сравнению с репродуктивными), наличием системы специальных творческих заданий, усложняющихся от класса к классу.</a:t>
            </a:r>
            <a:r>
              <a:rPr lang="ru-RU" sz="4300" dirty="0" smtClean="0"/>
              <a:t>  </a:t>
            </a:r>
          </a:p>
          <a:p>
            <a:pPr marL="0" indent="0" algn="just">
              <a:buNone/>
            </a:pPr>
            <a:r>
              <a:rPr lang="ru-RU" sz="4300" dirty="0" smtClean="0"/>
              <a:t>    УМК </a:t>
            </a:r>
            <a:r>
              <a:rPr lang="ru-RU" sz="4300" dirty="0"/>
              <a:t>"Начальной школы ХХI века" реализует в образовательном процессе право ребенка на свою индивидуальность. Во всех учебниках предусмотрено дополнительное учебное содержание, что позволяет создать достаточно высокий </a:t>
            </a:r>
            <a:r>
              <a:rPr lang="ru-RU" sz="4300" dirty="0" err="1"/>
              <a:t>эрудиционный</a:t>
            </a:r>
            <a:r>
              <a:rPr lang="ru-RU" sz="4300" dirty="0"/>
              <a:t>, культурологический фон обучения</a:t>
            </a:r>
            <a:endParaRPr lang="ru-RU" sz="4300" dirty="0"/>
          </a:p>
        </p:txBody>
      </p:sp>
    </p:spTree>
    <p:extLst>
      <p:ext uri="{BB962C8B-B14F-4D97-AF65-F5344CB8AC3E}">
        <p14:creationId xmlns:p14="http://schemas.microsoft.com/office/powerpoint/2010/main" val="909224114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070" y="2004978"/>
            <a:ext cx="4073905" cy="85725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В 2021-2022 </a:t>
            </a:r>
            <a:r>
              <a:rPr lang="ru-RU" sz="2400" dirty="0">
                <a:solidFill>
                  <a:srgbClr val="C00000"/>
                </a:solidFill>
              </a:rPr>
              <a:t>учебном году 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в </a:t>
            </a:r>
            <a:r>
              <a:rPr lang="ru-RU" sz="2800" dirty="0">
                <a:solidFill>
                  <a:srgbClr val="C00000"/>
                </a:solidFill>
              </a:rPr>
              <a:t>МОУ "Гимназия №10"  планируется открыть 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800" dirty="0">
                <a:solidFill>
                  <a:srgbClr val="C00000"/>
                </a:solidFill>
              </a:rPr>
              <a:t>два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dirty="0">
                <a:solidFill>
                  <a:srgbClr val="C00000"/>
                </a:solidFill>
              </a:rPr>
              <a:t>первых класса 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по </a:t>
            </a:r>
            <a:r>
              <a:rPr lang="ru-RU" sz="2800" dirty="0">
                <a:solidFill>
                  <a:srgbClr val="C00000"/>
                </a:solidFill>
              </a:rPr>
              <a:t>25 человек</a:t>
            </a:r>
            <a:r>
              <a:rPr lang="ru-RU" sz="2800" dirty="0"/>
              <a:t>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635646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83518"/>
            <a:ext cx="446988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6296" y="4227934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 1-е классы принимаются дети, достигшие на 1 сентября   6 лет 6 месяцев.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5822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950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1 апреля 2021года  </a:t>
            </a:r>
            <a:r>
              <a:rPr lang="ru-RU" b="1" u="sng" dirty="0">
                <a:solidFill>
                  <a:srgbClr val="C00000"/>
                </a:solidFill>
              </a:rPr>
              <a:t>с 9. 00 ч. 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будет открыт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приём заявлений в первый класс   от родителей детей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следующих категорий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 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- детей, проживающих на закрепленной за МОУ «Гимназия №10» территории;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- детей, имеющих братьев (сестер), уже обучающихся в МОУ «Гимназия №10»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- детей, военнослужащих, сотрудников полиции, сотрудников органов внутренних дел, не являющихся сотрудниками полиции, детям сотрудников некоторых федеральных органов исполнительной власти по месту жительства их семей*.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263633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Заявление </a:t>
            </a:r>
            <a:r>
              <a:rPr lang="ru-RU" sz="3600" dirty="0" smtClean="0">
                <a:solidFill>
                  <a:srgbClr val="C00000"/>
                </a:solidFill>
              </a:rPr>
              <a:t>в 1 класс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можно подать: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7574"/>
            <a:ext cx="8229600" cy="37478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b="1" dirty="0" smtClean="0">
                <a:solidFill>
                  <a:srgbClr val="C00000"/>
                </a:solidFill>
              </a:rPr>
              <a:t>- через </a:t>
            </a:r>
            <a:r>
              <a:rPr lang="ru-RU" sz="7200" b="1" dirty="0">
                <a:solidFill>
                  <a:srgbClr val="C00000"/>
                </a:solidFill>
              </a:rPr>
              <a:t>единый портал государственных </a:t>
            </a:r>
            <a:r>
              <a:rPr lang="ru-RU" sz="7200" b="1" dirty="0" smtClean="0">
                <a:solidFill>
                  <a:srgbClr val="C00000"/>
                </a:solidFill>
              </a:rPr>
              <a:t>услуг;</a:t>
            </a:r>
          </a:p>
          <a:p>
            <a:pPr marL="0" indent="0">
              <a:buNone/>
            </a:pPr>
            <a:r>
              <a:rPr lang="ru-RU" sz="7200" dirty="0" smtClean="0">
                <a:solidFill>
                  <a:srgbClr val="C00000"/>
                </a:solidFill>
              </a:rPr>
              <a:t>- </a:t>
            </a:r>
            <a:r>
              <a:rPr lang="ru-RU" sz="7200" b="1" dirty="0">
                <a:solidFill>
                  <a:srgbClr val="C00000"/>
                </a:solidFill>
              </a:rPr>
              <a:t>лично в общеобразовательную </a:t>
            </a:r>
            <a:r>
              <a:rPr lang="ru-RU" sz="7200" b="1" dirty="0" smtClean="0">
                <a:solidFill>
                  <a:srgbClr val="C00000"/>
                </a:solidFill>
              </a:rPr>
              <a:t>организацию; </a:t>
            </a:r>
          </a:p>
          <a:p>
            <a:pPr marL="0" indent="0">
              <a:buNone/>
            </a:pPr>
            <a:r>
              <a:rPr lang="ru-RU" sz="5500" dirty="0" smtClean="0">
                <a:solidFill>
                  <a:srgbClr val="C00000"/>
                </a:solidFill>
              </a:rPr>
              <a:t>-</a:t>
            </a:r>
            <a:r>
              <a:rPr lang="ru-RU" sz="5500" dirty="0" smtClean="0"/>
              <a:t> </a:t>
            </a:r>
            <a:r>
              <a:rPr lang="ru-RU" sz="7200" b="1" dirty="0">
                <a:solidFill>
                  <a:srgbClr val="C00000"/>
                </a:solidFill>
              </a:rPr>
              <a:t>через операторов почтовой связи </a:t>
            </a:r>
            <a:r>
              <a:rPr lang="ru-RU" sz="7200" dirty="0">
                <a:solidFill>
                  <a:srgbClr val="C00000"/>
                </a:solidFill>
              </a:rPr>
              <a:t>общего пользования заказным письмом с уведомлением о вручении;</a:t>
            </a:r>
            <a:endParaRPr lang="ru-RU" sz="55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5500" dirty="0">
                <a:solidFill>
                  <a:srgbClr val="C00000"/>
                </a:solidFill>
              </a:rPr>
              <a:t>  </a:t>
            </a:r>
            <a:r>
              <a:rPr lang="ru-RU" sz="5500" dirty="0" smtClean="0">
                <a:solidFill>
                  <a:srgbClr val="C00000"/>
                </a:solidFill>
              </a:rPr>
              <a:t>- </a:t>
            </a:r>
            <a:r>
              <a:rPr lang="ru-RU" sz="7200" b="1" dirty="0">
                <a:solidFill>
                  <a:srgbClr val="C00000"/>
                </a:solidFill>
              </a:rPr>
              <a:t>в электронной форме посредством электронной </a:t>
            </a:r>
            <a:r>
              <a:rPr lang="ru-RU" sz="7200" b="1" dirty="0" smtClean="0">
                <a:solidFill>
                  <a:srgbClr val="C00000"/>
                </a:solidFill>
              </a:rPr>
              <a:t>почты. </a:t>
            </a:r>
          </a:p>
          <a:p>
            <a:pPr marL="0" indent="0" algn="ctr">
              <a:buNone/>
            </a:pPr>
            <a:r>
              <a:rPr lang="ru-RU" sz="7200" b="1" dirty="0" smtClean="0">
                <a:solidFill>
                  <a:srgbClr val="C00000"/>
                </a:solidFill>
              </a:rPr>
              <a:t>     </a:t>
            </a:r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  <a:t>Заявление регистрируется </a:t>
            </a:r>
            <a:r>
              <a:rPr lang="ru-RU" sz="7200" dirty="0">
                <a:solidFill>
                  <a:schemeClr val="accent5">
                    <a:lumMod val="50000"/>
                  </a:schemeClr>
                </a:solidFill>
              </a:rPr>
              <a:t>на портале </a:t>
            </a:r>
            <a:r>
              <a:rPr lang="ru-RU" sz="7200" dirty="0" err="1" smtClean="0">
                <a:solidFill>
                  <a:schemeClr val="accent5">
                    <a:lumMod val="50000"/>
                  </a:schemeClr>
                </a:solidFill>
              </a:rPr>
              <a:t>госуслуг</a:t>
            </a:r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7200" b="1" dirty="0" smtClean="0">
                <a:solidFill>
                  <a:schemeClr val="accent5">
                    <a:lumMod val="50000"/>
                  </a:schemeClr>
                </a:solidFill>
              </a:rPr>
              <a:t>обязательно! </a:t>
            </a:r>
          </a:p>
          <a:p>
            <a:pPr marL="0" indent="0" algn="ctr">
              <a:buNone/>
            </a:pPr>
            <a:r>
              <a:rPr lang="ru-RU" sz="5600" dirty="0" smtClean="0">
                <a:solidFill>
                  <a:schemeClr val="accent5">
                    <a:lumMod val="50000"/>
                  </a:schemeClr>
                </a:solidFill>
              </a:rPr>
              <a:t>(При регистрации  требуется полный пакет документов).</a:t>
            </a:r>
          </a:p>
          <a:p>
            <a:pPr marL="0" indent="0">
              <a:buNone/>
            </a:pPr>
            <a:r>
              <a:rPr lang="ru-RU" sz="7200" dirty="0" smtClean="0">
                <a:solidFill>
                  <a:schemeClr val="accent3">
                    <a:lumMod val="50000"/>
                  </a:schemeClr>
                </a:solidFill>
              </a:rPr>
              <a:t>    В </a:t>
            </a:r>
            <a:r>
              <a:rPr lang="ru-RU" sz="7200" dirty="0">
                <a:solidFill>
                  <a:schemeClr val="accent3">
                    <a:lumMod val="50000"/>
                  </a:schemeClr>
                </a:solidFill>
              </a:rPr>
              <a:t>течение трёх рабочих дней с даты регистрации заявления </a:t>
            </a:r>
            <a:r>
              <a:rPr lang="ru-RU" sz="7200" dirty="0" smtClean="0">
                <a:solidFill>
                  <a:schemeClr val="accent3">
                    <a:lumMod val="50000"/>
                  </a:schemeClr>
                </a:solidFill>
              </a:rPr>
              <a:t>родителям </a:t>
            </a:r>
            <a:r>
              <a:rPr lang="ru-RU" sz="7200" dirty="0">
                <a:solidFill>
                  <a:schemeClr val="accent3">
                    <a:lumMod val="50000"/>
                  </a:schemeClr>
                </a:solidFill>
              </a:rPr>
              <a:t>(законным представителям)  </a:t>
            </a:r>
            <a:r>
              <a:rPr lang="ru-RU" sz="7200" dirty="0" smtClean="0">
                <a:solidFill>
                  <a:schemeClr val="accent3">
                    <a:lumMod val="50000"/>
                  </a:schemeClr>
                </a:solidFill>
              </a:rPr>
              <a:t>нужно  </a:t>
            </a:r>
            <a:r>
              <a:rPr lang="ru-RU" sz="7200" dirty="0">
                <a:solidFill>
                  <a:schemeClr val="accent3">
                    <a:lumMod val="50000"/>
                  </a:schemeClr>
                </a:solidFill>
              </a:rPr>
              <a:t>предоставить  в гимназию </a:t>
            </a:r>
            <a:r>
              <a:rPr lang="ru-RU" sz="7200" b="1" dirty="0">
                <a:solidFill>
                  <a:schemeClr val="accent3">
                    <a:lumMod val="50000"/>
                  </a:schemeClr>
                </a:solidFill>
              </a:rPr>
              <a:t>оригиналы и копии  </a:t>
            </a:r>
            <a:r>
              <a:rPr lang="ru-RU" sz="7200" dirty="0">
                <a:solidFill>
                  <a:schemeClr val="accent3">
                    <a:lumMod val="50000"/>
                  </a:schemeClr>
                </a:solidFill>
              </a:rPr>
              <a:t>необходимых для зачисления </a:t>
            </a:r>
            <a:r>
              <a:rPr lang="ru-RU" sz="7200" b="1" dirty="0" smtClean="0">
                <a:solidFill>
                  <a:schemeClr val="accent3">
                    <a:lumMod val="50000"/>
                  </a:schemeClr>
                </a:solidFill>
              </a:rPr>
              <a:t>документов.</a:t>
            </a:r>
          </a:p>
          <a:p>
            <a:pPr marL="0" indent="0" algn="ctr">
              <a:buNone/>
            </a:pPr>
            <a:r>
              <a:rPr lang="ru-RU" sz="7200" dirty="0" smtClean="0">
                <a:solidFill>
                  <a:schemeClr val="accent3">
                    <a:lumMod val="50000"/>
                  </a:schemeClr>
                </a:solidFill>
              </a:rPr>
              <a:t>    </a:t>
            </a:r>
            <a:r>
              <a:rPr lang="ru-RU" sz="7200" b="1" dirty="0" smtClean="0">
                <a:solidFill>
                  <a:srgbClr val="FF0000"/>
                </a:solidFill>
              </a:rPr>
              <a:t>Внимание!</a:t>
            </a:r>
          </a:p>
          <a:p>
            <a:pPr marL="0" indent="0">
              <a:buNone/>
            </a:pPr>
            <a:r>
              <a:rPr lang="ru-RU" sz="7200" dirty="0" smtClean="0">
                <a:solidFill>
                  <a:srgbClr val="FF0000"/>
                </a:solidFill>
              </a:rPr>
              <a:t> </a:t>
            </a:r>
            <a:r>
              <a:rPr lang="ru-RU" sz="7200" dirty="0">
                <a:solidFill>
                  <a:srgbClr val="FF0000"/>
                </a:solidFill>
              </a:rPr>
              <a:t>В связи с санитарно-эпидемиологической ситуацией </a:t>
            </a:r>
            <a:r>
              <a:rPr lang="ru-RU" sz="7200" b="1" dirty="0">
                <a:solidFill>
                  <a:srgbClr val="FF0000"/>
                </a:solidFill>
              </a:rPr>
              <a:t>вход родителей  в гимназию ограничен</a:t>
            </a:r>
            <a:r>
              <a:rPr lang="ru-RU" sz="7200" b="1" dirty="0" smtClean="0">
                <a:solidFill>
                  <a:srgbClr val="FF0000"/>
                </a:solidFill>
              </a:rPr>
              <a:t>.</a:t>
            </a:r>
            <a:r>
              <a:rPr lang="ru-RU" sz="7200" dirty="0" smtClean="0">
                <a:solidFill>
                  <a:srgbClr val="FF0000"/>
                </a:solidFill>
              </a:rPr>
              <a:t> Для посещения гимназии необходимо </a:t>
            </a:r>
            <a:r>
              <a:rPr lang="ru-RU" sz="7200" dirty="0">
                <a:solidFill>
                  <a:srgbClr val="FF0000"/>
                </a:solidFill>
              </a:rPr>
              <a:t>предварительно записаться по </a:t>
            </a:r>
            <a:r>
              <a:rPr lang="ru-RU" sz="7200" dirty="0" smtClean="0">
                <a:solidFill>
                  <a:srgbClr val="FF0000"/>
                </a:solidFill>
              </a:rPr>
              <a:t>телефону  </a:t>
            </a:r>
            <a:r>
              <a:rPr lang="ru-RU" sz="7200" b="1" dirty="0" smtClean="0">
                <a:solidFill>
                  <a:srgbClr val="FF0000"/>
                </a:solidFill>
              </a:rPr>
              <a:t>32-10-94 </a:t>
            </a:r>
            <a:r>
              <a:rPr lang="ru-RU" sz="4800" dirty="0" smtClean="0">
                <a:solidFill>
                  <a:srgbClr val="FF0000"/>
                </a:solidFill>
              </a:rPr>
              <a:t>( </a:t>
            </a:r>
            <a:r>
              <a:rPr lang="ru-RU" sz="4800" dirty="0">
                <a:solidFill>
                  <a:srgbClr val="FF0000"/>
                </a:solidFill>
              </a:rPr>
              <a:t>понедельник- пятница с 09.00 – 12.00час. и с 13. 00 – 15. 30 час).</a:t>
            </a:r>
          </a:p>
          <a:p>
            <a:pPr marL="0" indent="0">
              <a:buNone/>
            </a:pPr>
            <a:endParaRPr lang="ru-RU" sz="72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7200" dirty="0" smtClean="0">
                <a:solidFill>
                  <a:schemeClr val="accent3">
                    <a:lumMod val="50000"/>
                  </a:schemeClr>
                </a:solidFill>
              </a:rPr>
              <a:t>   </a:t>
            </a:r>
            <a:endParaRPr lang="ru-RU" sz="72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72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5500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771846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636</Words>
  <Application>Microsoft Office PowerPoint</Application>
  <PresentationFormat>Экран (16:9)</PresentationFormat>
  <Paragraphs>100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</vt:lpstr>
      <vt:lpstr> </vt:lpstr>
      <vt:lpstr>Презентация PowerPoint</vt:lpstr>
      <vt:lpstr>Основные принципы программы: </vt:lpstr>
      <vt:lpstr>.  Цель педагогов начальной школы –  не просто учить ученика, а научить его учить самого себя, т.е. учебной деятельности.  Цель ученика –  овладеть умениями учиться.</vt:lpstr>
      <vt:lpstr>Учебники «НАЧАЛЬНАЯ ШКОЛА ХХI ВЕКА»  нацелены на комфортное и успешное освоение образовательной программы для начальной школы.  </vt:lpstr>
      <vt:lpstr>В 2021-2022 учебном году  в МОУ "Гимназия №10"  планируется открыть  два первых класса  по 25 человек. </vt:lpstr>
      <vt:lpstr> 1 апреля 2021года  с 9. 00 ч.  </vt:lpstr>
      <vt:lpstr>Заявление в 1 класс можно подать: </vt:lpstr>
      <vt:lpstr>Документы для поступления  в 1 класс</vt:lpstr>
      <vt:lpstr>Зачисленным в 1 класс гимназии необходимо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ШКОЛЬНАЯ ФОРМА</vt:lpstr>
      <vt:lpstr>Презентация PowerPoint</vt:lpstr>
      <vt:lpstr>Презентация PowerPoint</vt:lpstr>
      <vt:lpstr>ИНТЕРНЕТ РЕСУРСЫ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Универсальный</dc:title>
  <dc:subject>Мои шаблоны</dc:subject>
  <dc:creator>Бейгул Ольга Куприяновна г. Антрацит</dc:creator>
  <cp:lastModifiedBy>Пушенова Елена Владимировна</cp:lastModifiedBy>
  <cp:revision>197</cp:revision>
  <dcterms:created xsi:type="dcterms:W3CDTF">2018-01-15T20:25:45Z</dcterms:created>
  <dcterms:modified xsi:type="dcterms:W3CDTF">2021-03-29T14:26:20Z</dcterms:modified>
</cp:coreProperties>
</file>