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4"/>
  </p:notesMasterIdLst>
  <p:sldIdLst>
    <p:sldId id="256" r:id="rId2"/>
    <p:sldId id="300" r:id="rId3"/>
    <p:sldId id="281" r:id="rId4"/>
    <p:sldId id="309" r:id="rId5"/>
    <p:sldId id="310" r:id="rId6"/>
    <p:sldId id="301" r:id="rId7"/>
    <p:sldId id="303" r:id="rId8"/>
    <p:sldId id="304" r:id="rId9"/>
    <p:sldId id="305" r:id="rId10"/>
    <p:sldId id="302" r:id="rId11"/>
    <p:sldId id="297" r:id="rId12"/>
    <p:sldId id="306" r:id="rId13"/>
    <p:sldId id="316" r:id="rId14"/>
    <p:sldId id="317" r:id="rId15"/>
    <p:sldId id="308" r:id="rId16"/>
    <p:sldId id="292" r:id="rId17"/>
    <p:sldId id="311" r:id="rId18"/>
    <p:sldId id="312" r:id="rId19"/>
    <p:sldId id="290" r:id="rId20"/>
    <p:sldId id="313" r:id="rId21"/>
    <p:sldId id="293" r:id="rId22"/>
    <p:sldId id="315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3333CC"/>
    <a:srgbClr val="CCFF99"/>
    <a:srgbClr val="3333FF"/>
    <a:srgbClr val="FFFF99"/>
    <a:srgbClr val="78ADCD"/>
    <a:srgbClr val="000099"/>
    <a:srgbClr val="09671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65" autoAdjust="0"/>
    <p:restoredTop sz="95431" autoAdjust="0"/>
  </p:normalViewPr>
  <p:slideViewPr>
    <p:cSldViewPr>
      <p:cViewPr varScale="1">
        <p:scale>
          <a:sx n="64" d="100"/>
          <a:sy n="64" d="100"/>
        </p:scale>
        <p:origin x="29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809C38-04AA-43D5-B56E-07AC3ECDC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23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67942-5EB0-46E6-9363-2FBE0D3428FF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09C38-04AA-43D5-B56E-07AC3ECDCB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150D65-C64D-44FB-9152-4CC2DE0C9198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B23FBD-8F7D-4F85-8085-67BFDB05CB71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5D789A-1220-4441-8676-44A034051BFD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 spd="slow">
    <p:wipe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208981" y="80493"/>
            <a:ext cx="9305089" cy="6692841"/>
            <a:chOff x="-208981" y="80493"/>
            <a:chExt cx="9305089" cy="6692841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059832" y="6250114"/>
              <a:ext cx="487801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l" fontAlgn="auto">
                <a:spcBef>
                  <a:spcPct val="20000"/>
                </a:spcBef>
                <a:spcAft>
                  <a:spcPts val="0"/>
                </a:spcAft>
                <a:buClr>
                  <a:srgbClr val="AD0101"/>
                </a:buClr>
              </a:pPr>
              <a:endParaRPr lang="ru-RU" sz="2800" dirty="0">
                <a:solidFill>
                  <a:schemeClr val="accent6">
                    <a:lumMod val="50000"/>
                  </a:schemeClr>
                </a:solidFill>
                <a:latin typeface="Times New Roman"/>
              </a:endParaRPr>
            </a:p>
          </p:txBody>
        </p:sp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989" y="80493"/>
              <a:ext cx="3227119" cy="3528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Прямоугольник 7"/>
            <p:cNvSpPr/>
            <p:nvPr/>
          </p:nvSpPr>
          <p:spPr>
            <a:xfrm>
              <a:off x="-208981" y="692696"/>
              <a:ext cx="608416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solidFill>
                    <a:srgbClr val="FF0000"/>
                  </a:solidFill>
                  <a:latin typeface="Adobe Fangsong Std R" pitchFamily="18" charset="-128"/>
                  <a:ea typeface="Adobe Fangsong Std R" pitchFamily="18" charset="-128"/>
                  <a:cs typeface="+mj-cs"/>
                </a:rPr>
                <a:t>Самовольный</a:t>
              </a:r>
              <a:r>
                <a:rPr lang="en-US" sz="3200" b="1" dirty="0">
                  <a:solidFill>
                    <a:srgbClr val="FF0000"/>
                  </a:solidFill>
                  <a:latin typeface="Adobe Fangsong Std R" pitchFamily="18" charset="-128"/>
                  <a:ea typeface="Adobe Fangsong Std R" pitchFamily="18" charset="-128"/>
                  <a:cs typeface="+mj-cs"/>
                </a:rPr>
                <a:t/>
              </a:r>
              <a:br>
                <a:rPr lang="en-US" sz="3200" b="1" dirty="0">
                  <a:solidFill>
                    <a:srgbClr val="FF0000"/>
                  </a:solidFill>
                  <a:latin typeface="Adobe Fangsong Std R" pitchFamily="18" charset="-128"/>
                  <a:ea typeface="Adobe Fangsong Std R" pitchFamily="18" charset="-128"/>
                  <a:cs typeface="+mj-cs"/>
                </a:rPr>
              </a:br>
              <a:r>
                <a:rPr lang="ru-RU" sz="3200" b="1" dirty="0">
                  <a:solidFill>
                    <a:srgbClr val="FF0000"/>
                  </a:solidFill>
                  <a:latin typeface="Adobe Fangsong Std R" pitchFamily="18" charset="-128"/>
                  <a:ea typeface="Adobe Fangsong Std R" pitchFamily="18" charset="-128"/>
                  <a:cs typeface="+mj-cs"/>
                </a:rPr>
                <a:t> уход </a:t>
              </a:r>
              <a:r>
                <a:rPr lang="en-US" sz="3200" b="1" dirty="0">
                  <a:solidFill>
                    <a:srgbClr val="FF0000"/>
                  </a:solidFill>
                  <a:latin typeface="Adobe Fangsong Std R" pitchFamily="18" charset="-128"/>
                  <a:ea typeface="Adobe Fangsong Std R" pitchFamily="18" charset="-128"/>
                  <a:cs typeface="+mj-cs"/>
                </a:rPr>
                <a:t/>
              </a:r>
              <a:br>
                <a:rPr lang="en-US" sz="3200" b="1" dirty="0">
                  <a:solidFill>
                    <a:srgbClr val="FF0000"/>
                  </a:solidFill>
                  <a:latin typeface="Adobe Fangsong Std R" pitchFamily="18" charset="-128"/>
                  <a:ea typeface="Adobe Fangsong Std R" pitchFamily="18" charset="-128"/>
                  <a:cs typeface="+mj-cs"/>
                </a:rPr>
              </a:br>
              <a:r>
                <a:rPr lang="ru-RU" sz="3200" b="1" dirty="0">
                  <a:solidFill>
                    <a:srgbClr val="FF0000"/>
                  </a:solidFill>
                  <a:latin typeface="Adobe Fangsong Std R" pitchFamily="18" charset="-128"/>
                  <a:ea typeface="Adobe Fangsong Std R" pitchFamily="18" charset="-128"/>
                  <a:cs typeface="+mj-cs"/>
                </a:rPr>
                <a:t>из </a:t>
              </a:r>
              <a:r>
                <a:rPr lang="ru-RU" sz="3200" b="1" dirty="0" smtClean="0">
                  <a:solidFill>
                    <a:srgbClr val="FF0000"/>
                  </a:solidFill>
                  <a:latin typeface="Adobe Fangsong Std R" pitchFamily="18" charset="-128"/>
                  <a:ea typeface="Adobe Fangsong Std R" pitchFamily="18" charset="-128"/>
                  <a:cs typeface="+mj-cs"/>
                </a:rPr>
                <a:t>семьи.</a:t>
              </a:r>
              <a:r>
                <a:rPr lang="ru-RU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Защита прав детей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764704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5.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Самоутверждение подростков,  стремление выйти из под контроля родителей, жить самостоятельно. 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Встречаются случаи ухода подростков из благополучных семей, где наоборот существует очень жёсткий контроль поведения ребёнка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02245"/>
            <a:ext cx="3675225" cy="258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cvb\Desktop\Дети и родители=\Родитель и ребёнок\o-HISPANIC-TEENS-PARENTS-facebo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39249"/>
            <a:ext cx="3635896" cy="251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64729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84" y="404664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Ответственность за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совершение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самовольных уходов 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несовершеннолетних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831" y="1628800"/>
            <a:ext cx="8798657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К несовершеннолетним, совершающим самовольные уходы в соответствии с Федеральным законом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</a:rPr>
              <a:t>«Об основах системы профилактики безнадзорности и правонарушений несовершеннолетних»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sz="2800" b="1" dirty="0" smtClean="0">
                <a:solidFill>
                  <a:srgbClr val="C00000"/>
                </a:solidFill>
                <a:latin typeface="Times New Roman"/>
              </a:rPr>
              <a:t> от 24 июня 1999 года № 120-ФЗ  </a:t>
            </a:r>
          </a:p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применяются меры профилактического характера и иные меры воздействия в соответствии с законодательством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.</a:t>
            </a:r>
          </a:p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81" y="4869160"/>
            <a:ext cx="1186220" cy="178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89986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03221"/>
            <a:ext cx="8892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>
                <a:solidFill>
                  <a:srgbClr val="C00000"/>
                </a:solidFill>
                <a:latin typeface="Times New Roman"/>
              </a:rPr>
              <a:t>Родители привлекаются к административной </a:t>
            </a:r>
            <a:r>
              <a:rPr lang="ru-RU" sz="2800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ответственности в соответствии со </a:t>
            </a:r>
            <a:r>
              <a:rPr lang="ru-RU" sz="2800" b="1" dirty="0">
                <a:solidFill>
                  <a:srgbClr val="C00000"/>
                </a:solidFill>
                <a:latin typeface="Times New Roman"/>
              </a:rPr>
              <a:t>ст. 5.35 КоАП РФ </a:t>
            </a:r>
            <a:endParaRPr lang="ru-RU" sz="2800" b="1" dirty="0" smtClean="0">
              <a:solidFill>
                <a:srgbClr val="C00000"/>
              </a:solidFill>
              <a:latin typeface="Times New Roman"/>
            </a:endParaRPr>
          </a:p>
          <a:p>
            <a:pPr algn="l"/>
            <a:r>
              <a:rPr lang="ru-RU" sz="2800" b="1" dirty="0" smtClean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в </a:t>
            </a:r>
            <a:r>
              <a:rPr lang="ru-RU" sz="2800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случае ненадлежащего исполнения родительских обязанностей по воспитанию и содержанию детей, </a:t>
            </a:r>
            <a:endParaRPr lang="ru-RU" sz="2800" b="1" dirty="0" smtClean="0">
              <a:solidFill>
                <a:srgbClr val="5C92B5">
                  <a:lumMod val="50000"/>
                </a:srgbClr>
              </a:solidFill>
              <a:latin typeface="Times New Roman"/>
            </a:endParaRPr>
          </a:p>
          <a:p>
            <a:pPr algn="l"/>
            <a:r>
              <a:rPr lang="ru-RU" sz="2800" b="1" dirty="0" smtClean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а </a:t>
            </a:r>
            <a:r>
              <a:rPr lang="ru-RU" sz="2800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также несвоевременного обращения в полицию с заявлением о розыске несовершеннолетних</a:t>
            </a:r>
            <a:endParaRPr lang="ru-RU" sz="2800" b="1" dirty="0"/>
          </a:p>
        </p:txBody>
      </p:sp>
      <p:pic>
        <p:nvPicPr>
          <p:cNvPr id="4099" name="Picture 3" descr="C:\Users\cvb\Desktop\Картинки\Подростки-картинки\Группа риска\1388215429_podrostok-insceniroval-sobstvennoe-pohischenie-v-primor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06" y="4077071"/>
            <a:ext cx="2972342" cy="227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7"/>
            <a:ext cx="2793537" cy="220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3564868" y="4644731"/>
            <a:ext cx="1995518" cy="1754598"/>
            <a:chOff x="1008400" y="2486592"/>
            <a:chExt cx="4406850" cy="2759570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1008400" y="3199514"/>
              <a:ext cx="1905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Add Your Text</a:t>
              </a:r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gray">
            <a:xfrm>
              <a:off x="1331640" y="2486592"/>
              <a:ext cx="1429360" cy="229800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8A52C8"/>
                </a:gs>
                <a:gs pos="100000">
                  <a:srgbClr val="8A52C8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" name="Puzzle3"/>
            <p:cNvSpPr>
              <a:spLocks noEditPoints="1" noChangeArrowheads="1"/>
            </p:cNvSpPr>
            <p:nvPr/>
          </p:nvSpPr>
          <p:spPr bwMode="gray">
            <a:xfrm>
              <a:off x="2691327" y="3745940"/>
              <a:ext cx="1357472" cy="1500222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5AB14B">
                    <a:gamma/>
                    <a:shade val="63529"/>
                    <a:invGamma/>
                  </a:srgbClr>
                </a:gs>
                <a:gs pos="100000">
                  <a:srgbClr val="5AB14B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" name="Puzzle2"/>
            <p:cNvSpPr>
              <a:spLocks noEditPoints="1" noChangeArrowheads="1"/>
            </p:cNvSpPr>
            <p:nvPr/>
          </p:nvSpPr>
          <p:spPr bwMode="gray">
            <a:xfrm rot="5400000">
              <a:off x="3648728" y="2952370"/>
              <a:ext cx="2166594" cy="1366451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2F7ADF">
                    <a:gamma/>
                    <a:tint val="45490"/>
                    <a:invGamma/>
                  </a:srgbClr>
                </a:gs>
                <a:gs pos="100000">
                  <a:srgbClr val="2F7ADF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Puzzle1"/>
            <p:cNvSpPr>
              <a:spLocks noEditPoints="1" noChangeArrowheads="1"/>
            </p:cNvSpPr>
            <p:nvPr/>
          </p:nvSpPr>
          <p:spPr bwMode="gray">
            <a:xfrm>
              <a:off x="2247670" y="3114877"/>
              <a:ext cx="2193402" cy="1041436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DD8739"/>
                </a:gs>
                <a:gs pos="100000">
                  <a:srgbClr val="DD873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74149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660232" y="4797152"/>
            <a:ext cx="2363062" cy="1926019"/>
            <a:chOff x="1008400" y="2486592"/>
            <a:chExt cx="4406850" cy="2759570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1008400" y="3199514"/>
              <a:ext cx="1905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Add Your Text</a:t>
              </a:r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gray">
            <a:xfrm>
              <a:off x="1331640" y="2486592"/>
              <a:ext cx="1429360" cy="229800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8A52C8"/>
                </a:gs>
                <a:gs pos="100000">
                  <a:srgbClr val="8A52C8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" name="Puzzle3"/>
            <p:cNvSpPr>
              <a:spLocks noEditPoints="1" noChangeArrowheads="1"/>
            </p:cNvSpPr>
            <p:nvPr/>
          </p:nvSpPr>
          <p:spPr bwMode="gray">
            <a:xfrm>
              <a:off x="2691327" y="3745940"/>
              <a:ext cx="1357472" cy="1500222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5AB14B">
                    <a:gamma/>
                    <a:shade val="63529"/>
                    <a:invGamma/>
                  </a:srgbClr>
                </a:gs>
                <a:gs pos="100000">
                  <a:srgbClr val="5AB14B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" name="Puzzle2"/>
            <p:cNvSpPr>
              <a:spLocks noEditPoints="1" noChangeArrowheads="1"/>
            </p:cNvSpPr>
            <p:nvPr/>
          </p:nvSpPr>
          <p:spPr bwMode="gray">
            <a:xfrm rot="5400000">
              <a:off x="3648728" y="2952370"/>
              <a:ext cx="2166594" cy="1366451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2F7ADF">
                    <a:gamma/>
                    <a:tint val="45490"/>
                    <a:invGamma/>
                  </a:srgbClr>
                </a:gs>
                <a:gs pos="100000">
                  <a:srgbClr val="2F7ADF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Puzzle1"/>
            <p:cNvSpPr>
              <a:spLocks noEditPoints="1" noChangeArrowheads="1"/>
            </p:cNvSpPr>
            <p:nvPr/>
          </p:nvSpPr>
          <p:spPr bwMode="gray">
            <a:xfrm>
              <a:off x="2247670" y="3114877"/>
              <a:ext cx="2193402" cy="1041436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DD8739"/>
                </a:gs>
                <a:gs pos="100000">
                  <a:srgbClr val="DD873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71474" y="1323030"/>
            <a:ext cx="86764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Шаг первый: </a:t>
            </a:r>
            <a:r>
              <a:rPr lang="ru-RU" dirty="0" smtClean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Вспомните все, о чем говорил ваш ребенок в последнее время!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Соберите родственников, с которыми ваш ребенок общался в последнее время, обзвоните друзей и знакомых подростка.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Шаг второй: </a:t>
            </a:r>
            <a:r>
              <a:rPr lang="ru-RU" dirty="0" smtClean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Собрав информацию, так же проверьте, не взял ли ребенок из дома деньги, ценности, теплые вещи, документы.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Шаг третий: </a:t>
            </a:r>
            <a:r>
              <a:rPr lang="ru-RU" dirty="0" smtClean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проверка собранных сведений не дала никаких результатов и ребенок не найден – обращайтесь в соответствующие органы! Прежде всего, в медицинские учреждения и милицию. Вам необходимо подать заявление на розыск в территориальное отделение милиции. </a:t>
            </a:r>
            <a:endParaRPr lang="en-US" dirty="0" smtClean="0">
              <a:solidFill>
                <a:srgbClr val="2F2A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Заявление у вас обязаны принять по первому требованию</a:t>
            </a:r>
            <a:endParaRPr lang="en-US" dirty="0" smtClean="0">
              <a:solidFill>
                <a:srgbClr val="2F2A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82480"/>
            <a:ext cx="902329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ваш ребенок самовольно покинул дом, необходимо своевременно и грамотно организовать поиск ребенка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79474"/>
      </p:ext>
    </p:extLst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796136" y="5013176"/>
            <a:ext cx="3007810" cy="1560435"/>
            <a:chOff x="1008400" y="2486592"/>
            <a:chExt cx="4406850" cy="2759570"/>
          </a:xfrm>
        </p:grpSpPr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1008400" y="3199514"/>
              <a:ext cx="1905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Add Your Text</a:t>
              </a:r>
            </a:p>
          </p:txBody>
        </p:sp>
        <p:sp>
          <p:nvSpPr>
            <p:cNvPr id="5" name="Puzzle4"/>
            <p:cNvSpPr>
              <a:spLocks noEditPoints="1" noChangeArrowheads="1"/>
            </p:cNvSpPr>
            <p:nvPr/>
          </p:nvSpPr>
          <p:spPr bwMode="gray">
            <a:xfrm>
              <a:off x="1331640" y="2486592"/>
              <a:ext cx="1429360" cy="229800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8A52C8"/>
                </a:gs>
                <a:gs pos="100000">
                  <a:srgbClr val="8A52C8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6" name="Puzzle3"/>
            <p:cNvSpPr>
              <a:spLocks noEditPoints="1" noChangeArrowheads="1"/>
            </p:cNvSpPr>
            <p:nvPr/>
          </p:nvSpPr>
          <p:spPr bwMode="gray">
            <a:xfrm>
              <a:off x="2691327" y="3745940"/>
              <a:ext cx="1357472" cy="1500222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5AB14B">
                    <a:gamma/>
                    <a:shade val="63529"/>
                    <a:invGamma/>
                  </a:srgbClr>
                </a:gs>
                <a:gs pos="100000">
                  <a:srgbClr val="5AB14B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7" name="Puzzle2"/>
            <p:cNvSpPr>
              <a:spLocks noEditPoints="1" noChangeArrowheads="1"/>
            </p:cNvSpPr>
            <p:nvPr/>
          </p:nvSpPr>
          <p:spPr bwMode="gray">
            <a:xfrm rot="5400000">
              <a:off x="3648728" y="2952370"/>
              <a:ext cx="2166594" cy="1366451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2F7ADF">
                    <a:gamma/>
                    <a:tint val="45490"/>
                    <a:invGamma/>
                  </a:srgbClr>
                </a:gs>
                <a:gs pos="100000">
                  <a:srgbClr val="2F7ADF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gray">
            <a:xfrm>
              <a:off x="2247670" y="3114877"/>
              <a:ext cx="2193402" cy="1041436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DD8739"/>
                </a:gs>
                <a:gs pos="100000">
                  <a:srgbClr val="DD873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07504" y="764704"/>
            <a:ext cx="8532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Шаг четвертый</a:t>
            </a:r>
            <a:r>
              <a:rPr lang="ru-RU" dirty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Теперь необходимо посетить инспектора по делам несовершеннолетних и оставить ему фотографию ребенка, всю информацию, которую вы собрали по знакомым и родственникам, а так же телефоны, по которым с вами можно связаться.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Шаг пятый: </a:t>
            </a:r>
            <a:r>
              <a:rPr lang="ru-RU" dirty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Необходимо обзвонить учреждения (больницы, приюты), где вы сможете получить информацию о том, не поступал ли ваш ребенок в данное учреждение.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Периодически связывайтесь со знакомыми и друзьями сына (дочери). В большинстве случаев дети, сбежавшие из дома, пытаются найти приют в знакомой среде</a:t>
            </a:r>
            <a:r>
              <a:rPr lang="ru-RU" dirty="0" smtClean="0">
                <a:solidFill>
                  <a:srgbClr val="2F2A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шестой: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Найдя своего ребенка, попытайтесь разобраться, почему подросток сбежал.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77736"/>
      </p:ext>
    </p:extLst>
  </p:cSld>
  <p:clrMapOvr>
    <a:masterClrMapping/>
  </p:clrMapOvr>
  <p:transition spd="slow"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382" y="83671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помните, что Ваше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бездействие или продолжительные самостоятельные поиски ребёнка подвергают его жизнь опасности! 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98372"/>
            <a:ext cx="1955626" cy="2762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1" y="4042466"/>
            <a:ext cx="3024336" cy="241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3059348" y="3832642"/>
            <a:ext cx="3723625" cy="2598592"/>
            <a:chOff x="1008400" y="2486592"/>
            <a:chExt cx="4406850" cy="2759570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1008400" y="3199514"/>
              <a:ext cx="1905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Add Your Text</a:t>
              </a:r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gray">
            <a:xfrm>
              <a:off x="1331640" y="2486592"/>
              <a:ext cx="1429360" cy="229800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8A52C8"/>
                </a:gs>
                <a:gs pos="100000">
                  <a:srgbClr val="8A52C8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" name="Puzzle3"/>
            <p:cNvSpPr>
              <a:spLocks noEditPoints="1" noChangeArrowheads="1"/>
            </p:cNvSpPr>
            <p:nvPr/>
          </p:nvSpPr>
          <p:spPr bwMode="gray">
            <a:xfrm>
              <a:off x="2691327" y="3745940"/>
              <a:ext cx="1357472" cy="1500222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5AB14B">
                    <a:gamma/>
                    <a:shade val="63529"/>
                    <a:invGamma/>
                  </a:srgbClr>
                </a:gs>
                <a:gs pos="100000">
                  <a:srgbClr val="5AB14B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" name="Puzzle2"/>
            <p:cNvSpPr>
              <a:spLocks noEditPoints="1" noChangeArrowheads="1"/>
            </p:cNvSpPr>
            <p:nvPr/>
          </p:nvSpPr>
          <p:spPr bwMode="gray">
            <a:xfrm rot="5400000">
              <a:off x="3648728" y="2952370"/>
              <a:ext cx="2166594" cy="1366451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2F7ADF">
                    <a:gamma/>
                    <a:tint val="45490"/>
                    <a:invGamma/>
                  </a:srgbClr>
                </a:gs>
                <a:gs pos="100000">
                  <a:srgbClr val="2F7ADF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Puzzle1"/>
            <p:cNvSpPr>
              <a:spLocks noEditPoints="1" noChangeArrowheads="1"/>
            </p:cNvSpPr>
            <p:nvPr/>
          </p:nvSpPr>
          <p:spPr bwMode="gray">
            <a:xfrm>
              <a:off x="2247670" y="3114877"/>
              <a:ext cx="2193402" cy="1041436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DD8739"/>
                </a:gs>
                <a:gs pos="100000">
                  <a:srgbClr val="DD873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164884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323" y="404664"/>
            <a:ext cx="8909677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НА УЛИЦЕ ЗАМЕТИЛИ ЧУЖОГО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БЕЗНАДЗОРНОГО ИЛИ БЕСПРИЗОРНОГО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endParaRPr lang="ru-RU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424936" cy="3096344"/>
          </a:xfrm>
        </p:spPr>
        <p:txBody>
          <a:bodyPr>
            <a:noAutofit/>
          </a:bodyPr>
          <a:lstStyle/>
          <a:p>
            <a:pPr lvl="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проходите мимо, не отворачивайтесь, делая вид, что не замечаете его.</a:t>
            </a:r>
          </a:p>
          <a:p>
            <a:pPr lvl="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Попытайтесь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заговорить с ним, обратите внимание на его внешний вид, состояние здоровья,  попробуйте выяснить, где он живёт, кто его родители,  почему он оказался на улице, где и с кем в настоящее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обитает, на что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</a:t>
            </a:r>
            <a:endParaRPr lang="ru-RU" sz="2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93095"/>
            <a:ext cx="2880321" cy="231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41732"/>
            <a:ext cx="2849917" cy="217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280920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l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dirty="0">
                <a:solidFill>
                  <a:prstClr val="black"/>
                </a:solidFill>
                <a:latin typeface="Georgia"/>
              </a:rPr>
              <a:t>Если Вы столкнулись с ситуацией, </a:t>
            </a:r>
            <a:endParaRPr lang="en-US" sz="2800" dirty="0" smtClean="0">
              <a:solidFill>
                <a:prstClr val="black"/>
              </a:solidFill>
              <a:latin typeface="Georgia"/>
            </a:endParaRPr>
          </a:p>
          <a:p>
            <a:pPr marL="365760" lvl="0" indent="-256032" algn="l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когда </a:t>
            </a:r>
            <a:r>
              <a:rPr lang="ru-RU" sz="2800" dirty="0">
                <a:solidFill>
                  <a:prstClr val="black"/>
                </a:solidFill>
                <a:latin typeface="Georgia"/>
              </a:rPr>
              <a:t>Ваш ребёнок уходит из дома, </a:t>
            </a:r>
            <a:endParaRPr lang="en-US" sz="2800" dirty="0" smtClean="0">
              <a:solidFill>
                <a:prstClr val="black"/>
              </a:solidFill>
              <a:latin typeface="Georgia"/>
            </a:endParaRPr>
          </a:p>
          <a:p>
            <a:pPr marL="365760" lvl="0" indent="-256032" algn="l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или </a:t>
            </a:r>
            <a:r>
              <a:rPr lang="ru-RU" sz="2800" dirty="0">
                <a:solidFill>
                  <a:prstClr val="black"/>
                </a:solidFill>
                <a:latin typeface="Georgia"/>
              </a:rPr>
              <a:t>у Вас с ним пропало взаимопонимание, </a:t>
            </a:r>
            <a:endParaRPr lang="en-US" sz="2800" dirty="0" smtClean="0">
              <a:solidFill>
                <a:prstClr val="black"/>
              </a:solidFill>
              <a:latin typeface="Georgia"/>
            </a:endParaRPr>
          </a:p>
          <a:p>
            <a:pPr marL="365760" lvl="0" indent="-256032" algn="l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не </a:t>
            </a:r>
            <a:r>
              <a:rPr lang="ru-RU" sz="2800" dirty="0">
                <a:solidFill>
                  <a:prstClr val="black"/>
                </a:solidFill>
                <a:latin typeface="Georgia"/>
              </a:rPr>
              <a:t>спешите винить в этом друзей подростка, школу, улицу.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9932" y="526982"/>
            <a:ext cx="7476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Уважаемые родители</a:t>
            </a:r>
            <a:r>
              <a:rPr lang="ru-RU" sz="3200" dirty="0">
                <a:solidFill>
                  <a:prstClr val="black"/>
                </a:solidFill>
                <a:latin typeface="Impact"/>
              </a:rPr>
              <a:t>!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89040"/>
            <a:ext cx="4767042" cy="283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36830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085" y="1276681"/>
            <a:ext cx="889248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56032" algn="l" fontAlgn="auto">
              <a:spcBef>
                <a:spcPts val="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dirty="0">
                <a:solidFill>
                  <a:prstClr val="black"/>
                </a:solidFill>
                <a:latin typeface="Georgia"/>
              </a:rPr>
              <a:t>Всё начинается с семьи! 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pPr lvl="0" indent="-256032" algn="l" fontAlgn="auto">
              <a:spcBef>
                <a:spcPts val="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dirty="0">
                <a:solidFill>
                  <a:prstClr val="black"/>
                </a:solidFill>
                <a:latin typeface="Georgia"/>
              </a:rPr>
              <a:t>Поведение ребёнка является зеркальным отражением ситуации в семье</a:t>
            </a: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.</a:t>
            </a:r>
            <a:endParaRPr lang="en-US" sz="2800" dirty="0" smtClean="0">
              <a:solidFill>
                <a:prstClr val="black"/>
              </a:solidFill>
              <a:latin typeface="Georgia"/>
            </a:endParaRPr>
          </a:p>
          <a:p>
            <a:pPr lvl="0" indent="-256032" algn="l" fontAlgn="auto">
              <a:spcBef>
                <a:spcPts val="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Georgia"/>
              </a:rPr>
              <a:t>Не пытайтесь просто навязать детям свою волю, свой контроль, детей нужно понять и принять. 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88706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Уважаемые родители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Impact"/>
              </a:rPr>
              <a:t>!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cvb\Desktop\Дети и родители=\Родитель и ребёнок\trrrrrr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55" y="3789040"/>
            <a:ext cx="3512939" cy="284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22800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61447"/>
            <a:ext cx="8820472" cy="396044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Будьте мудрее!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Чаще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смотрите в глаза своим детям, найдите общее занятие, стремитесь проводить с ребёнком больше времени, интересуйтесь им, старайтесь жить его жизнью, не отмахивайтесь от подростка, когда он приходит к Вам со своими проблемами, какими бы мизерными и нелепыми они Вам не казались. Для него его проблемы  такие же большие,  как и Ваши для Вас.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567" y="476672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5C92B5">
                    <a:lumMod val="50000"/>
                  </a:srgbClr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Уважаемые родители</a:t>
            </a:r>
            <a:r>
              <a:rPr lang="ru-RU" sz="3200" dirty="0">
                <a:solidFill>
                  <a:srgbClr val="5C92B5">
                    <a:lumMod val="50000"/>
                  </a:srgbClr>
                </a:solidFill>
                <a:latin typeface="Impact"/>
              </a:rPr>
              <a:t>!</a:t>
            </a:r>
            <a:endParaRPr lang="ru-RU" sz="3200" dirty="0">
              <a:solidFill>
                <a:srgbClr val="5C92B5">
                  <a:lumMod val="50000"/>
                </a:srgbClr>
              </a:solidFill>
            </a:endParaRPr>
          </a:p>
        </p:txBody>
      </p:sp>
      <p:pic>
        <p:nvPicPr>
          <p:cNvPr id="4098" name="Picture 2" descr="C:\Users\cvb\Desktop\Дети и родители=\Родитель и ребёнок\podrostok-problemy_otcov_i_detej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53136"/>
            <a:ext cx="3528392" cy="210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8" y="4609029"/>
            <a:ext cx="1770366" cy="2074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11" y="476672"/>
            <a:ext cx="77067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Федеральный закон от 24 июня 1999 г. N 120-ФЗ</a:t>
            </a:r>
            <a:br>
              <a:rPr lang="ru-RU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"Об основах системы профилактики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безнадзорности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правонарушений несовершеннолетних"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611" y="1628800"/>
            <a:ext cx="8820472" cy="503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sz="2200" b="1" dirty="0">
                <a:solidFill>
                  <a:srgbClr val="C00000"/>
                </a:solidFill>
                <a:latin typeface="Times New Roman"/>
              </a:rPr>
              <a:t>Несовершеннолетний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 - лицо, не достигшее </a:t>
            </a:r>
            <a:r>
              <a:rPr lang="ru-RU" sz="2200" b="1" dirty="0">
                <a:solidFill>
                  <a:srgbClr val="C00000"/>
                </a:solidFill>
                <a:latin typeface="Times New Roman"/>
              </a:rPr>
              <a:t>возраста </a:t>
            </a:r>
            <a:r>
              <a:rPr lang="en-US" sz="2200" b="1" dirty="0" smtClean="0">
                <a:solidFill>
                  <a:srgbClr val="C00000"/>
                </a:solidFill>
                <a:latin typeface="Times New Roman"/>
              </a:rPr>
              <a:t>18</a:t>
            </a:r>
            <a:r>
              <a:rPr lang="ru-RU" sz="22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Times New Roman"/>
              </a:rPr>
              <a:t>лет</a:t>
            </a:r>
            <a:r>
              <a:rPr lang="ru-RU" sz="2200" b="1" dirty="0" smtClean="0">
                <a:solidFill>
                  <a:srgbClr val="C00000"/>
                </a:solidFill>
                <a:latin typeface="Times New Roman"/>
              </a:rPr>
              <a:t>;</a:t>
            </a:r>
            <a:endParaRPr lang="ru-RU" sz="2200" b="1" dirty="0">
              <a:solidFill>
                <a:srgbClr val="C00000"/>
              </a:solidFill>
              <a:latin typeface="Times New Roman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  <a:buFont typeface="Wingdings" panose="05000000000000000000" pitchFamily="2" charset="2"/>
              <a:buChar char="§"/>
            </a:pPr>
            <a:r>
              <a:rPr lang="ru-RU" sz="2200" b="1" i="1" dirty="0">
                <a:solidFill>
                  <a:srgbClr val="C00000"/>
                </a:solidFill>
                <a:latin typeface="Times New Roman"/>
              </a:rPr>
              <a:t>безнадзорный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 - несовершеннолетний, 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или законных представителей либо должностных лиц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;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  <a:buFont typeface="Wingdings" panose="05000000000000000000" pitchFamily="2" charset="2"/>
              <a:buChar char="§"/>
            </a:pPr>
            <a:r>
              <a:rPr lang="ru-RU" sz="2200" b="1" i="1" dirty="0">
                <a:solidFill>
                  <a:srgbClr val="C00000"/>
                </a:solidFill>
                <a:latin typeface="Times New Roman"/>
              </a:rPr>
              <a:t>беспризорный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 - безнадзорный, не имеющий места жительства и (или) места пребывания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;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  <a:buFont typeface="Wingdings" panose="05000000000000000000" pitchFamily="2" charset="2"/>
              <a:buChar char="§"/>
            </a:pPr>
            <a:r>
              <a:rPr lang="ru-RU" sz="2200" b="1" i="1" dirty="0">
                <a:solidFill>
                  <a:srgbClr val="C00000"/>
                </a:solidFill>
                <a:latin typeface="Times New Roman"/>
              </a:rPr>
              <a:t>несовершеннолетний, находящийся в социально опасном положении,</a:t>
            </a:r>
            <a:r>
              <a:rPr lang="ru-RU" sz="2200" i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- лицо, которое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действия;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47" y="620688"/>
            <a:ext cx="898470" cy="134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47769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43841"/>
            <a:ext cx="8964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l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dirty="0">
                <a:solidFill>
                  <a:prstClr val="black"/>
                </a:solidFill>
                <a:latin typeface="Georgia"/>
              </a:rPr>
              <a:t>Просто ДРУЖИТЕ со своими детьми. И поверьте,  Ваш ребёнок ответит взаимностью. Ведь зачем бежать от лучших друзей, самых верных, самых понимающих, самых любящих?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62776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5C92B5">
                    <a:lumMod val="50000"/>
                  </a:srgbClr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Уважаемые родители</a:t>
            </a:r>
            <a:r>
              <a:rPr lang="ru-RU" sz="3200" dirty="0">
                <a:solidFill>
                  <a:srgbClr val="5C92B5">
                    <a:lumMod val="50000"/>
                  </a:srgbClr>
                </a:solidFill>
                <a:latin typeface="Impact"/>
              </a:rPr>
              <a:t>!</a:t>
            </a:r>
            <a:endParaRPr lang="ru-RU" sz="3200" dirty="0">
              <a:solidFill>
                <a:srgbClr val="5C92B5">
                  <a:lumMod val="50000"/>
                </a:srgbClr>
              </a:solidFill>
            </a:endParaRPr>
          </a:p>
        </p:txBody>
      </p:sp>
      <p:pic>
        <p:nvPicPr>
          <p:cNvPr id="1026" name="Picture 2" descr="C:\Users\cvb\Desktop\Дети и родители=\учите\ac34fc6bf454283f3b477c7feb953355_cropped_612x4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888" y="3356992"/>
            <a:ext cx="4965735" cy="330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54204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332656"/>
            <a:ext cx="9157688" cy="6535274"/>
            <a:chOff x="0" y="332656"/>
            <a:chExt cx="9157688" cy="6535274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2656"/>
              <a:ext cx="9144000" cy="6535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8948" y="5612370"/>
              <a:ext cx="91487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C00000"/>
                  </a:solidFill>
                  <a:latin typeface="Adobe Myungjo Std M" pitchFamily="18" charset="-128"/>
                  <a:ea typeface="Adobe Myungjo Std M" pitchFamily="18" charset="-128"/>
                </a:rPr>
                <a:t>Любите  своих  детей</a:t>
              </a:r>
              <a:endParaRPr lang="ru-RU" sz="3600" b="1" dirty="0">
                <a:solidFill>
                  <a:srgbClr val="C00000"/>
                </a:solidFill>
                <a:latin typeface="Adobe Myungjo Std M" pitchFamily="18" charset="-128"/>
                <a:ea typeface="Adobe Myungjo Std M" pitchFamily="18" charset="-128"/>
              </a:endParaRPr>
            </a:p>
          </p:txBody>
        </p: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08720"/>
            <a:ext cx="739856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6699FF"/>
              </a:buClr>
              <a:defRPr/>
            </a:pPr>
            <a:r>
              <a:rPr lang="ru-RU" alt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Надеюсь,  чтоб полученная информация,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6699FF"/>
              </a:buClr>
              <a:defRPr/>
            </a:pPr>
            <a:r>
              <a:rPr lang="ru-RU" alt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пригодиться</a:t>
            </a:r>
            <a:r>
              <a:rPr lang="ru-RU" altLang="ru-RU" sz="360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5949280"/>
            <a:ext cx="6471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69841"/>
      </p:ext>
    </p:extLst>
  </p:cSld>
  <p:clrMapOvr>
    <a:masterClrMapping/>
  </p:clrMapOvr>
  <p:transition spd="slow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19022" y="895360"/>
            <a:ext cx="8767486" cy="5812120"/>
            <a:chOff x="-19022" y="895360"/>
            <a:chExt cx="8767486" cy="581212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-19022" y="895360"/>
              <a:ext cx="8767486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274320" fontAlgn="auto">
                <a:spcBef>
                  <a:spcPts val="0"/>
                </a:spcBef>
                <a:spcAft>
                  <a:spcPts val="0"/>
                </a:spcAft>
                <a:buClr>
                  <a:srgbClr val="AD0101"/>
                </a:buClr>
              </a:pPr>
              <a:r>
                <a:rPr lang="ru-RU" sz="2800" b="1" dirty="0">
                  <a:solidFill>
                    <a:schemeClr val="accent6">
                      <a:lumMod val="50000"/>
                    </a:schemeClr>
                  </a:solidFill>
                  <a:latin typeface="Times New Roman"/>
                </a:rPr>
                <a:t>Безнадзорность ребёнка или его самовольный уход </a:t>
              </a:r>
              <a:endPara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endParaRPr>
            </a:p>
            <a:p>
              <a:pPr lvl="0" indent="-274320" fontAlgn="auto">
                <a:spcBef>
                  <a:spcPts val="0"/>
                </a:spcBef>
                <a:spcAft>
                  <a:spcPts val="0"/>
                </a:spcAft>
                <a:buClr>
                  <a:srgbClr val="AD0101"/>
                </a:buClr>
              </a:pPr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</a:rPr>
                <a:t>из </a:t>
              </a:r>
              <a:r>
                <a:rPr lang="ru-RU" sz="2800" b="1" dirty="0">
                  <a:solidFill>
                    <a:schemeClr val="accent6">
                      <a:lumMod val="50000"/>
                    </a:schemeClr>
                  </a:solidFill>
                  <a:latin typeface="Times New Roman"/>
                </a:rPr>
                <a:t>дома или учреждения являются самой распространённой причиной совершения преступлений и правонарушений несовершеннолетними или в отношении несовершеннолетними.</a:t>
              </a:r>
              <a:endParaRPr lang="ru-RU" sz="2800" dirty="0">
                <a:solidFill>
                  <a:schemeClr val="accent6">
                    <a:lumMod val="50000"/>
                  </a:schemeClr>
                </a:solidFill>
                <a:latin typeface="Times New Roman"/>
              </a:endParaRPr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3861048"/>
              <a:ext cx="4103758" cy="2846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C92B5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81819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56032" algn="l" fontAlgn="auto">
              <a:spcBef>
                <a:spcPts val="0"/>
              </a:spcBef>
              <a:spcAft>
                <a:spcPts val="0"/>
              </a:spcAft>
              <a:buClr>
                <a:srgbClr val="A04DA3"/>
              </a:buClr>
            </a:pPr>
            <a:r>
              <a:rPr lang="ru-RU" sz="2800" b="1" dirty="0">
                <a:solidFill>
                  <a:srgbClr val="5C92B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самовольным уходом ребёнка понимается отсутствие несовершеннолетнего в возрасте до семи лет в течение 1 часа, несовершеннолетних в возрасте старше 7 лет в течение 3 часов без оповещения о своём местонахождении родителей (законных представителей), сотрудников учреждений, педагогов с момента наступления времени, оговорённого для возращения</a:t>
            </a:r>
            <a:r>
              <a:rPr lang="ru-RU" sz="2800" dirty="0">
                <a:solidFill>
                  <a:srgbClr val="5C92B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3" descr="C:\Users\cvb\Desktop\Картинки\Подростки-картинки\Подросток\troubled-teen-bo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333" y="4740774"/>
            <a:ext cx="2657155" cy="198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718302" y="4869073"/>
            <a:ext cx="1763400" cy="1581937"/>
            <a:chOff x="1008400" y="2486592"/>
            <a:chExt cx="4406850" cy="2759570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008400" y="3199514"/>
              <a:ext cx="1905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Add Your Text</a:t>
              </a:r>
            </a:p>
          </p:txBody>
        </p:sp>
        <p:sp>
          <p:nvSpPr>
            <p:cNvPr id="8" name="Puzzle4"/>
            <p:cNvSpPr>
              <a:spLocks noEditPoints="1" noChangeArrowheads="1"/>
            </p:cNvSpPr>
            <p:nvPr/>
          </p:nvSpPr>
          <p:spPr bwMode="gray">
            <a:xfrm>
              <a:off x="1331640" y="2486592"/>
              <a:ext cx="1429360" cy="229800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8A52C8"/>
                </a:gs>
                <a:gs pos="100000">
                  <a:srgbClr val="8A52C8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" name="Puzzle3"/>
            <p:cNvSpPr>
              <a:spLocks noEditPoints="1" noChangeArrowheads="1"/>
            </p:cNvSpPr>
            <p:nvPr/>
          </p:nvSpPr>
          <p:spPr bwMode="gray">
            <a:xfrm>
              <a:off x="2691327" y="3745940"/>
              <a:ext cx="1357472" cy="1500222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5AB14B">
                    <a:gamma/>
                    <a:shade val="63529"/>
                    <a:invGamma/>
                  </a:srgbClr>
                </a:gs>
                <a:gs pos="100000">
                  <a:srgbClr val="5AB14B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Puzzle2"/>
            <p:cNvSpPr>
              <a:spLocks noEditPoints="1" noChangeArrowheads="1"/>
            </p:cNvSpPr>
            <p:nvPr/>
          </p:nvSpPr>
          <p:spPr bwMode="gray">
            <a:xfrm rot="5400000">
              <a:off x="3648728" y="2952370"/>
              <a:ext cx="2166594" cy="1366451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2F7ADF">
                    <a:gamma/>
                    <a:tint val="45490"/>
                    <a:invGamma/>
                  </a:srgbClr>
                </a:gs>
                <a:gs pos="100000">
                  <a:srgbClr val="2F7ADF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Puzzle1"/>
            <p:cNvSpPr>
              <a:spLocks noEditPoints="1" noChangeArrowheads="1"/>
            </p:cNvSpPr>
            <p:nvPr/>
          </p:nvSpPr>
          <p:spPr bwMode="gray">
            <a:xfrm>
              <a:off x="2247670" y="3114877"/>
              <a:ext cx="2193402" cy="1041436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DD8739"/>
                </a:gs>
                <a:gs pos="100000">
                  <a:srgbClr val="DD873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897228" y="445245"/>
            <a:ext cx="75321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5C92B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Самовольный</a:t>
            </a:r>
            <a:r>
              <a:rPr lang="en-US" sz="3600" b="1" dirty="0">
                <a:solidFill>
                  <a:srgbClr val="5C92B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5C92B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уход</a:t>
            </a:r>
            <a:r>
              <a:rPr lang="en-US" sz="3600" b="1" dirty="0">
                <a:solidFill>
                  <a:srgbClr val="5C92B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5C92B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ребёнка</a:t>
            </a:r>
            <a:r>
              <a:rPr lang="ru-RU" sz="3600" b="1" dirty="0" smtClean="0">
                <a:solidFill>
                  <a:srgbClr val="5C92B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651963"/>
            <a:ext cx="2623011" cy="195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49791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991" y="529516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5C92B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детской безнадзорности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801" y="1412776"/>
            <a:ext cx="91194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buClr>
                <a:srgbClr val="438086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кризисные явления в семье </a:t>
            </a:r>
            <a:endParaRPr lang="en-US" b="1" dirty="0">
              <a:solidFill>
                <a:srgbClr val="5C92B5">
                  <a:lumMod val="50000"/>
                </a:srgbClr>
              </a:solidFill>
              <a:latin typeface="Times New Roman"/>
            </a:endParaRPr>
          </a:p>
          <a:p>
            <a:pPr lvl="0" algn="l">
              <a:buClr>
                <a:srgbClr val="438086">
                  <a:lumMod val="50000"/>
                </a:srgbClr>
              </a:buClr>
            </a:pPr>
            <a:r>
              <a:rPr lang="ru-RU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(рост числа разводов и количества неполных семей, асоциальный образ жизни родителей, падение уровня жизни и, как следствие, ухудшение условий содержания детей);</a:t>
            </a:r>
            <a:endParaRPr lang="en-US" dirty="0">
              <a:solidFill>
                <a:srgbClr val="5C92B5">
                  <a:lumMod val="50000"/>
                </a:srgbClr>
              </a:solidFill>
              <a:latin typeface="Times New Roman"/>
            </a:endParaRPr>
          </a:p>
          <a:p>
            <a:pPr marL="342900" lvl="0" indent="-342900" algn="l">
              <a:buClr>
                <a:srgbClr val="438086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 </a:t>
            </a:r>
            <a:r>
              <a:rPr lang="ru-RU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распространение жестокого обращения с детьми в семьях</a:t>
            </a:r>
            <a:r>
              <a:rPr lang="ru-RU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, снижение ответственности за их судьбу;</a:t>
            </a:r>
            <a:endParaRPr lang="en-US" dirty="0">
              <a:solidFill>
                <a:srgbClr val="5C92B5">
                  <a:lumMod val="50000"/>
                </a:srgbClr>
              </a:solidFill>
              <a:latin typeface="Times New Roman"/>
            </a:endParaRPr>
          </a:p>
          <a:p>
            <a:pPr marL="342900" lvl="0" indent="-342900" algn="l">
              <a:buClr>
                <a:srgbClr val="438086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обвальное снижение количества бесплатных учреждений </a:t>
            </a:r>
            <a:r>
              <a:rPr lang="ru-RU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для отдыха и организации досуга детей в связи с влиянием рыночной экономики и оскудением государственных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496" y="5157192"/>
            <a:ext cx="91194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главной причиной детской безнадзорности является семейное неблагополучие, продолжающийся рост числа родителей, не выполняющих должным образом своих обязанностей по воспитанию и содержанию детей</a:t>
            </a:r>
          </a:p>
        </p:txBody>
      </p:sp>
    </p:spTree>
    <p:extLst>
      <p:ext uri="{BB962C8B-B14F-4D97-AF65-F5344CB8AC3E}">
        <p14:creationId xmlns:p14="http://schemas.microsoft.com/office/powerpoint/2010/main" val="362030043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Причины ухода детей из семьи?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628800"/>
            <a:ext cx="91440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1.Конфликтные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ситуации в семье. 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  <a:latin typeface="Times New Roman"/>
            </a:endParaRPr>
          </a:p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Ребёнок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стремится уйти от проблем, зачастую поддаваясь эмоциям и не понимая, что вместо решения проблемы он порождает массу других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.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186" y="4166445"/>
            <a:ext cx="2428781" cy="233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42112" y="3667278"/>
            <a:ext cx="3059775" cy="2598592"/>
            <a:chOff x="1008400" y="2486592"/>
            <a:chExt cx="4406850" cy="2759570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008400" y="3199514"/>
              <a:ext cx="1905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Add Your Text</a:t>
              </a:r>
            </a:p>
          </p:txBody>
        </p:sp>
        <p:sp>
          <p:nvSpPr>
            <p:cNvPr id="8" name="Puzzle4"/>
            <p:cNvSpPr>
              <a:spLocks noEditPoints="1" noChangeArrowheads="1"/>
            </p:cNvSpPr>
            <p:nvPr/>
          </p:nvSpPr>
          <p:spPr bwMode="gray">
            <a:xfrm>
              <a:off x="1331640" y="2486592"/>
              <a:ext cx="1429360" cy="229800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8A52C8"/>
                </a:gs>
                <a:gs pos="100000">
                  <a:srgbClr val="8A52C8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" name="Puzzle3"/>
            <p:cNvSpPr>
              <a:spLocks noEditPoints="1" noChangeArrowheads="1"/>
            </p:cNvSpPr>
            <p:nvPr/>
          </p:nvSpPr>
          <p:spPr bwMode="gray">
            <a:xfrm>
              <a:off x="2691327" y="3745940"/>
              <a:ext cx="1357472" cy="1500222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5AB14B">
                    <a:gamma/>
                    <a:shade val="63529"/>
                    <a:invGamma/>
                  </a:srgbClr>
                </a:gs>
                <a:gs pos="100000">
                  <a:srgbClr val="5AB14B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Puzzle2"/>
            <p:cNvSpPr>
              <a:spLocks noEditPoints="1" noChangeArrowheads="1"/>
            </p:cNvSpPr>
            <p:nvPr/>
          </p:nvSpPr>
          <p:spPr bwMode="gray">
            <a:xfrm rot="5400000">
              <a:off x="3648728" y="2952370"/>
              <a:ext cx="2166594" cy="1366451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2F7ADF">
                    <a:gamma/>
                    <a:tint val="45490"/>
                    <a:invGamma/>
                  </a:srgbClr>
                </a:gs>
                <a:gs pos="100000">
                  <a:srgbClr val="2F7ADF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Puzzle1"/>
            <p:cNvSpPr>
              <a:spLocks noEditPoints="1" noChangeArrowheads="1"/>
            </p:cNvSpPr>
            <p:nvPr/>
          </p:nvSpPr>
          <p:spPr bwMode="gray">
            <a:xfrm>
              <a:off x="2247670" y="3114877"/>
              <a:ext cx="2193402" cy="1041436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DD8739"/>
                </a:gs>
                <a:gs pos="100000">
                  <a:srgbClr val="DD873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66446"/>
            <a:ext cx="2852737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7572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7" y="764704"/>
            <a:ext cx="8856984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438086">
                  <a:lumMod val="50000"/>
                </a:srgbClr>
              </a:buClr>
            </a:pPr>
            <a:r>
              <a:rPr lang="ru-RU" sz="2800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2. Семейное неблагополучие, злоупотребление родителями спиртными напитками.</a:t>
            </a:r>
            <a:r>
              <a:rPr lang="ru-RU" sz="2800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 </a:t>
            </a:r>
            <a:endParaRPr lang="en-US" sz="2800" dirty="0" smtClean="0">
              <a:solidFill>
                <a:srgbClr val="5C92B5">
                  <a:lumMod val="50000"/>
                </a:srgbClr>
              </a:solidFill>
              <a:latin typeface="Times New Roman"/>
            </a:endParaRPr>
          </a:p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438086">
                  <a:lumMod val="50000"/>
                </a:srgbClr>
              </a:buClr>
            </a:pPr>
            <a:r>
              <a:rPr lang="ru-RU" sz="2800" dirty="0" smtClean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Родители </a:t>
            </a:r>
            <a:r>
              <a:rPr lang="ru-RU" sz="2800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зачастую не знают, где, с кем и как проводят время их дети</a:t>
            </a:r>
            <a:r>
              <a:rPr lang="ru-RU" sz="2800" dirty="0" smtClean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.</a:t>
            </a:r>
            <a:endParaRPr lang="en-US" sz="2800" dirty="0" smtClean="0">
              <a:solidFill>
                <a:srgbClr val="5C92B5">
                  <a:lumMod val="50000"/>
                </a:srgbClr>
              </a:solidFill>
              <a:latin typeface="Times New Roman"/>
            </a:endParaRPr>
          </a:p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438086">
                  <a:lumMod val="50000"/>
                </a:srgbClr>
              </a:buClr>
            </a:pPr>
            <a:r>
              <a:rPr lang="ru-RU" sz="2800" dirty="0" smtClean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 </a:t>
            </a:r>
            <a:r>
              <a:rPr lang="ru-RU" sz="2800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Отрицательное поведение родителей порождает нежелание ребенка возвращаться в семью.</a:t>
            </a:r>
          </a:p>
        </p:txBody>
      </p:sp>
      <p:pic>
        <p:nvPicPr>
          <p:cNvPr id="4098" name="Picture 2" descr="C:\Users\cvb\Desktop\Картинки\Подростки-картинки\Подросток\kak-borotsya-s-depressiey-252x3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18" y="3638067"/>
            <a:ext cx="2525295" cy="300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vb\Desktop\Дети и родители=\Родитель и ребёнок\1_23583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929" y="3638067"/>
            <a:ext cx="2376264" cy="300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3229358" y="3987634"/>
            <a:ext cx="2918798" cy="2307168"/>
            <a:chOff x="1008400" y="2486592"/>
            <a:chExt cx="4406850" cy="2759570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1008400" y="3199514"/>
              <a:ext cx="1905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Add Your Text</a:t>
              </a:r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gray">
            <a:xfrm>
              <a:off x="1331640" y="2486592"/>
              <a:ext cx="1429360" cy="229800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8A52C8"/>
                </a:gs>
                <a:gs pos="100000">
                  <a:srgbClr val="8A52C8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" name="Puzzle3"/>
            <p:cNvSpPr>
              <a:spLocks noEditPoints="1" noChangeArrowheads="1"/>
            </p:cNvSpPr>
            <p:nvPr/>
          </p:nvSpPr>
          <p:spPr bwMode="gray">
            <a:xfrm>
              <a:off x="2691327" y="3745940"/>
              <a:ext cx="1357472" cy="1500222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5AB14B">
                    <a:gamma/>
                    <a:shade val="63529"/>
                    <a:invGamma/>
                  </a:srgbClr>
                </a:gs>
                <a:gs pos="100000">
                  <a:srgbClr val="5AB14B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" name="Puzzle2"/>
            <p:cNvSpPr>
              <a:spLocks noEditPoints="1" noChangeArrowheads="1"/>
            </p:cNvSpPr>
            <p:nvPr/>
          </p:nvSpPr>
          <p:spPr bwMode="gray">
            <a:xfrm rot="5400000">
              <a:off x="3648728" y="2952370"/>
              <a:ext cx="2166594" cy="1366451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2F7ADF">
                    <a:gamma/>
                    <a:tint val="45490"/>
                    <a:invGamma/>
                  </a:srgbClr>
                </a:gs>
                <a:gs pos="100000">
                  <a:srgbClr val="2F7ADF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Puzzle1"/>
            <p:cNvSpPr>
              <a:spLocks noEditPoints="1" noChangeArrowheads="1"/>
            </p:cNvSpPr>
            <p:nvPr/>
          </p:nvSpPr>
          <p:spPr bwMode="gray">
            <a:xfrm>
              <a:off x="2247670" y="3114877"/>
              <a:ext cx="2193402" cy="1041436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DD8739"/>
                </a:gs>
                <a:gs pos="100000">
                  <a:srgbClr val="DD873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236201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8569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3.Занятость родителей на работе . </a:t>
            </a:r>
            <a:endParaRPr lang="en-US" sz="2800" b="1" dirty="0" smtClean="0">
              <a:solidFill>
                <a:srgbClr val="5C92B5">
                  <a:lumMod val="50000"/>
                </a:srgbClr>
              </a:solidFill>
              <a:latin typeface="Times New Roman"/>
            </a:endParaRPr>
          </a:p>
          <a:p>
            <a:pPr algn="l"/>
            <a:r>
              <a:rPr lang="ru-RU" sz="2800" dirty="0" smtClean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Подросток </a:t>
            </a:r>
            <a:r>
              <a:rPr lang="ru-RU" sz="2800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предоставлен в течение дня сам себе, что способствует его бродяжничеству на улицах города, совершению административных правонарушений</a:t>
            </a:r>
            <a:endParaRPr lang="ru-RU" sz="28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2" y="3130755"/>
            <a:ext cx="2232248" cy="309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16556"/>
            <a:ext cx="2253605" cy="31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3645024"/>
            <a:ext cx="3859213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11372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64704"/>
            <a:ext cx="889248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sz="2800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4. </a:t>
            </a:r>
            <a:r>
              <a:rPr lang="ru-RU" sz="2800" b="1" dirty="0" err="1">
                <a:solidFill>
                  <a:srgbClr val="5C92B5">
                    <a:lumMod val="50000"/>
                  </a:srgbClr>
                </a:solidFill>
                <a:latin typeface="Times New Roman"/>
              </a:rPr>
              <a:t>Девиантное</a:t>
            </a:r>
            <a:r>
              <a:rPr lang="ru-RU" sz="2800" b="1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 поведение. </a:t>
            </a:r>
            <a:r>
              <a:rPr lang="ru-RU" sz="2800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 </a:t>
            </a:r>
            <a:endParaRPr lang="en-US" sz="2800" dirty="0" smtClean="0">
              <a:solidFill>
                <a:srgbClr val="5C92B5">
                  <a:lumMod val="50000"/>
                </a:srgbClr>
              </a:solidFill>
              <a:latin typeface="Times New Roman"/>
            </a:endParaRPr>
          </a:p>
          <a:p>
            <a:pPr lvl="0" algn="l" fontAlgn="auto"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</a:pPr>
            <a:r>
              <a:rPr lang="ru-RU" sz="2800" dirty="0" smtClean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Некоторые </a:t>
            </a:r>
            <a:r>
              <a:rPr lang="ru-RU" sz="2800" dirty="0">
                <a:solidFill>
                  <a:srgbClr val="5C92B5">
                    <a:lumMod val="50000"/>
                  </a:srgbClr>
                </a:solidFill>
                <a:latin typeface="Times New Roman"/>
              </a:rPr>
              <a:t>подростки не желают учиться и работать, или заниматься чем-либо полезным, хотя в настоящее время имеются возможности их трудоустройства или обучения даже при неполном образовании. В некоторых случаях склонность к бродяжничеству может быть обусловлена  отклонениями в психическом развитии.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2066829" cy="207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20" y="4368054"/>
            <a:ext cx="2127647" cy="213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84481"/>
            <a:ext cx="2234351" cy="2051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28584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409</TotalTime>
  <Words>1037</Words>
  <Application>Microsoft Office PowerPoint</Application>
  <PresentationFormat>Экран (4:3)</PresentationFormat>
  <Paragraphs>79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5" baseType="lpstr">
      <vt:lpstr>GulimChe</vt:lpstr>
      <vt:lpstr>Adobe Fangsong Std R</vt:lpstr>
      <vt:lpstr>Adobe Myungjo Std M</vt:lpstr>
      <vt:lpstr>Arial</vt:lpstr>
      <vt:lpstr>Calibri</vt:lpstr>
      <vt:lpstr>Comic Sans MS</vt:lpstr>
      <vt:lpstr>Georgia</vt:lpstr>
      <vt:lpstr>Impact</vt:lpstr>
      <vt:lpstr>Times New Roman</vt:lpstr>
      <vt:lpstr>Trebuchet MS</vt:lpstr>
      <vt:lpstr>Wingdings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ВЫ НА УЛИЦЕ ЗАМЕТИЛИ ЧУЖОГО БЕЗНАДЗОРНОГО ИЛИ БЕСПРИЗОРНОГО РЕБЁНКА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subject>Школьный</dc:subject>
  <dc:creator>shcool30f@outlook.com</dc:creator>
  <dc:description>http://propowerpoint.ru - Бесплатные шаблоны для презентаций. Полезные советы и уроки  PowerPoint .</dc:description>
  <cp:lastModifiedBy>30</cp:lastModifiedBy>
  <cp:revision>50</cp:revision>
  <dcterms:created xsi:type="dcterms:W3CDTF">2016-02-09T08:02:11Z</dcterms:created>
  <dcterms:modified xsi:type="dcterms:W3CDTF">2021-04-12T06:27:20Z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642686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NXTAG2">
    <vt:lpwstr>000800dc080000000000010243100207f6000400038000</vt:lpwstr>
  </property>
</Properties>
</file>