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82" r:id="rId5"/>
    <p:sldId id="294" r:id="rId6"/>
    <p:sldId id="288" r:id="rId7"/>
    <p:sldId id="259" r:id="rId8"/>
    <p:sldId id="301" r:id="rId9"/>
    <p:sldId id="258" r:id="rId10"/>
    <p:sldId id="260" r:id="rId11"/>
    <p:sldId id="296" r:id="rId12"/>
    <p:sldId id="305" r:id="rId13"/>
    <p:sldId id="297" r:id="rId14"/>
    <p:sldId id="286" r:id="rId15"/>
    <p:sldId id="280" r:id="rId16"/>
    <p:sldId id="284" r:id="rId17"/>
    <p:sldId id="263" r:id="rId18"/>
    <p:sldId id="264" r:id="rId19"/>
    <p:sldId id="285" r:id="rId20"/>
    <p:sldId id="303" r:id="rId21"/>
    <p:sldId id="298" r:id="rId22"/>
    <p:sldId id="299" r:id="rId23"/>
    <p:sldId id="265" r:id="rId24"/>
    <p:sldId id="279" r:id="rId25"/>
    <p:sldId id="266" r:id="rId26"/>
    <p:sldId id="300" r:id="rId27"/>
    <p:sldId id="270" r:id="rId28"/>
    <p:sldId id="276" r:id="rId29"/>
    <p:sldId id="267" r:id="rId30"/>
    <p:sldId id="278" r:id="rId31"/>
    <p:sldId id="287" r:id="rId32"/>
    <p:sldId id="281" r:id="rId33"/>
    <p:sldId id="295" r:id="rId34"/>
    <p:sldId id="269" r:id="rId35"/>
    <p:sldId id="268" r:id="rId36"/>
    <p:sldId id="304" r:id="rId37"/>
    <p:sldId id="272" r:id="rId38"/>
    <p:sldId id="277" r:id="rId39"/>
    <p:sldId id="283" r:id="rId40"/>
    <p:sldId id="271" r:id="rId41"/>
    <p:sldId id="274" r:id="rId42"/>
    <p:sldId id="29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F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273" autoAdjust="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725E-6EB4-4C4D-826A-F1DCB1F7AD5B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0F73-DF19-4B9D-A179-3F68F5265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725E-6EB4-4C4D-826A-F1DCB1F7AD5B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0F73-DF19-4B9D-A179-3F68F5265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725E-6EB4-4C4D-826A-F1DCB1F7AD5B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0F73-DF19-4B9D-A179-3F68F5265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725E-6EB4-4C4D-826A-F1DCB1F7AD5B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0F73-DF19-4B9D-A179-3F68F5265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725E-6EB4-4C4D-826A-F1DCB1F7AD5B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0F73-DF19-4B9D-A179-3F68F5265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725E-6EB4-4C4D-826A-F1DCB1F7AD5B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0F73-DF19-4B9D-A179-3F68F5265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725E-6EB4-4C4D-826A-F1DCB1F7AD5B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0F73-DF19-4B9D-A179-3F68F5265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725E-6EB4-4C4D-826A-F1DCB1F7AD5B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0F73-DF19-4B9D-A179-3F68F5265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725E-6EB4-4C4D-826A-F1DCB1F7AD5B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0F73-DF19-4B9D-A179-3F68F5265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725E-6EB4-4C4D-826A-F1DCB1F7AD5B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0F73-DF19-4B9D-A179-3F68F5265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725E-6EB4-4C4D-826A-F1DCB1F7AD5B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0F73-DF19-4B9D-A179-3F68F5265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725E-6EB4-4C4D-826A-F1DCB1F7AD5B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D0F73-DF19-4B9D-A179-3F68F5265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448272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Международный день </a:t>
            </a:r>
            <a:br>
              <a:rPr lang="ru-RU" sz="6600" b="1" i="1" dirty="0" smtClean="0">
                <a:solidFill>
                  <a:srgbClr val="FF0000"/>
                </a:solidFill>
              </a:rPr>
            </a:br>
            <a:r>
              <a:rPr lang="ru-RU" sz="6600" b="1" i="1" dirty="0" smtClean="0">
                <a:solidFill>
                  <a:srgbClr val="FF0000"/>
                </a:solidFill>
              </a:rPr>
              <a:t>родного языка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Рудакова\Рабочий стол\День родного языка\картинки\Skidka_na_izucheniey_angliyskogo_ispanskogo_italianskogo_i_nemetskogo_yazykov_flag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73016"/>
            <a:ext cx="633670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ДРЕВНИЕ О ЯЗЫКЕ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Сократ считал, что человек- творец самого себя.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Когда к Сократу привели человека, о котором он должен был высказать свое мнение, мудрец долго смотрел на него, а потом воскликнул: «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Да заговори же ты, наконец, чтобы я мог тебя узнать!».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3528" y="1484784"/>
            <a:ext cx="2736304" cy="378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РОДНОЙ ЯЗЫК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>
                <a:solidFill>
                  <a:srgbClr val="0070C0"/>
                </a:solidFill>
              </a:rPr>
              <a:t>мире нет вещи ценней родного языка. Родной язык-это характер народа, его память, история, духовное могущество. В нем отображается обычаи и традиции народа, быт, ум, опыт и т.д. Только Родной язык может возвысить человека с его способностями... Язык обеспечивает народу неповторимость, историческую наследственность, сохранность его культуры. Родной язык является основой родословной, соединяет род и семью.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4128" y="2276872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Любой язык по своему велик,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Бесценное наследство вековое.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Так берегите свой родной язык,                         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Как самое на свете дорогое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 Римский император Карл Пятый говаривал, что </a:t>
            </a:r>
            <a:r>
              <a:rPr lang="ru-RU" sz="2400" dirty="0" err="1" smtClean="0">
                <a:solidFill>
                  <a:srgbClr val="C00000"/>
                </a:solidFill>
              </a:rPr>
              <a:t>ишпанским</a:t>
            </a:r>
            <a:r>
              <a:rPr lang="ru-RU" sz="2400" dirty="0" smtClean="0">
                <a:solidFill>
                  <a:srgbClr val="C00000"/>
                </a:solidFill>
              </a:rPr>
              <a:t> языком с Богом, французским – с друзьями, немецким – с неприятелями, итальянским – с женским полом говорить прилично. Но если бы он российскому языку был искусен, то, конечно к тому присовокупил бы, что им со всеми оными говорить пристойно, ибо нашел бы в нем великолепие </a:t>
            </a:r>
            <a:r>
              <a:rPr lang="ru-RU" sz="2400" dirty="0" err="1" smtClean="0">
                <a:solidFill>
                  <a:srgbClr val="C00000"/>
                </a:solidFill>
              </a:rPr>
              <a:t>ишпанского</a:t>
            </a:r>
            <a:r>
              <a:rPr lang="ru-RU" sz="2400" dirty="0" smtClean="0">
                <a:solidFill>
                  <a:srgbClr val="C00000"/>
                </a:solidFill>
              </a:rPr>
              <a:t>, живость  французского, крепость немецкого, нежность итальянского , сверх того богатство и сильную в изображениях краткость греческого и латинского языка…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                                                       М. Ломоносов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Рудакова\Рабочий стол\День родного языка\картинки\magnificent-castle-on-a-mountain-wallpaper-1360x768-54259fa228e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59051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РУССКИЙ ЯЗЫК – РОДНОЙ ЯЗЫК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781128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Российской Федерации русский язык является родным для 130 млн. человек и служит основным средством общения людей в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многоэтническом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государстве, а также основным государственным языком, на котором осуществляются все функции государственного управления. Кроме того, он также является средством для сохранения и передачи последующим поколениям истории и культуры России.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Русский язык - важнейшая часть национального богатства России, и поэтому должен находится под особой защитой со стороны государства в качестве одного из объектов системы обеспечения национальной безопасности страны. </a:t>
            </a:r>
          </a:p>
        </p:txBody>
      </p:sp>
      <p:pic>
        <p:nvPicPr>
          <p:cNvPr id="5122" name="Picture 2" descr="C:\Documents and Settings\Рудакова\Рабочий стол\День родного языка\картинки\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4910">
            <a:off x="4860032" y="1700808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РОДНОЙ ЯЗЫК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600200"/>
            <a:ext cx="36004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Язык наш драгоценный –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Богатый и звучный,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То мощный и страстный,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То нежно-певучий.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В нем есть и усмешка,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И меткость, и ласка.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Написаны им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И рассказы, и сказки –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Страницы волшебных,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Волнующих книг!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Люби и храни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Наш великий язык!</a:t>
            </a:r>
          </a:p>
          <a:p>
            <a:endParaRPr lang="ru-RU" dirty="0"/>
          </a:p>
        </p:txBody>
      </p:sp>
      <p:pic>
        <p:nvPicPr>
          <p:cNvPr id="6146" name="Picture 2" descr="E:\Документы\Внеклассные мероприятия\НЕДЕЛИ  русского языка и литературы\викторина по рус.яз.и лит. Марафон знаний\БУКВЫ КИРИЛЛИЦЫ\iCA1SKM6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62108">
            <a:off x="791757" y="3359425"/>
            <a:ext cx="1533525" cy="1809750"/>
          </a:xfrm>
          <a:prstGeom prst="rect">
            <a:avLst/>
          </a:prstGeom>
          <a:noFill/>
        </p:spPr>
      </p:pic>
      <p:pic>
        <p:nvPicPr>
          <p:cNvPr id="6147" name="Picture 3" descr="E:\Документы\Внеклассные мероприятия\НЕДЕЛИ  русского языка и литературы\викторина по рус.яз.и лит. Марафон знаний\БУКВЫ КИРИЛЛИЦЫ\iCA87MF9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84090">
            <a:off x="827584" y="1340768"/>
            <a:ext cx="1809750" cy="1809750"/>
          </a:xfrm>
          <a:prstGeom prst="rect">
            <a:avLst/>
          </a:prstGeom>
          <a:noFill/>
        </p:spPr>
      </p:pic>
      <p:pic>
        <p:nvPicPr>
          <p:cNvPr id="6148" name="Picture 4" descr="E:\Документы\Внеклассные мероприятия\НЕДЕЛИ  русского языка и литературы\викторина по рус.яз.и лит. Марафон знаний\БУКВЫ КИРИЛЛИЦЫ\iCABY8D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93225">
            <a:off x="6516216" y="1340768"/>
            <a:ext cx="1847850" cy="1809750"/>
          </a:xfrm>
          <a:prstGeom prst="rect">
            <a:avLst/>
          </a:prstGeom>
          <a:noFill/>
        </p:spPr>
      </p:pic>
      <p:pic>
        <p:nvPicPr>
          <p:cNvPr id="6150" name="Picture 6" descr="E:\Документы\Внеклассные мероприятия\НЕДЕЛИ  русского языка и литературы\викторина по рус.яз.и лит. Марафон знаний\БУКВЫ КИРИЛЛИЦЫ\_avatar18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81235">
            <a:off x="6928196" y="3336924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Gabriola"/>
              </a:rPr>
              <a:t>В. И. Даль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600200"/>
            <a:ext cx="483488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Arial" charset="0"/>
              <a:buNone/>
            </a:pPr>
            <a:r>
              <a:rPr lang="ru-RU" dirty="0" smtClean="0">
                <a:latin typeface="Gabriola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abriola"/>
              </a:rPr>
              <a:t>Русский народ за свою историю отобрал, сохранил, возвёл в степень уважения такие человеческие качества, которые не подлежат пересмотру: честность, трудолюбие, совестливость, доброту… Мы из всех исторических катастроф вынесли и сохранили в чистоте великий русский язык, он передан нам нашими дедами и отцами…</a:t>
            </a:r>
          </a:p>
          <a:p>
            <a:pPr marL="0" indent="0">
              <a:buFont typeface="Arial" charset="0"/>
              <a:buNone/>
            </a:pPr>
            <a:r>
              <a:rPr lang="ru-RU" dirty="0" smtClean="0">
                <a:solidFill>
                  <a:srgbClr val="002060"/>
                </a:solidFill>
                <a:latin typeface="Gabriola"/>
              </a:rPr>
              <a:t>      Уверуй, что всё это было не зря: наши песни, наши сказки, наши неимоверной тяжести победы, наше страдание – не отдавай всего этого за понюх табаку…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1560" y="1988840"/>
            <a:ext cx="2826286" cy="297451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Язык и сказки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00200"/>
            <a:ext cx="475252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Gabriola"/>
              </a:rPr>
              <a:t>      Любовь к родному языку родом из детства. Из того времени, когда мы с удовольствием слушали наши народные сказки и песни. Общеизвестный факт, что гений русской литературы  А.С. Пушкин был воспитан на народных сказках, которые ему рассказывала Арина Родионовна </a:t>
            </a:r>
          </a:p>
          <a:p>
            <a:endParaRPr lang="ru-RU" dirty="0" smtClean="0">
              <a:latin typeface="Gabriola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300192" y="1772816"/>
            <a:ext cx="2679598" cy="4244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Язык и народное творчество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70C0"/>
                </a:solidFill>
              </a:rPr>
              <a:t>Вся жизнь человека неразрывно связана с языком. В детстве мы с упоением слушаем русские народные сказки, песни, былины. Позже происходит знакомство с русской классической литературой, с творчеством таких замечательных мастеров слова как, А.С.Пушкин, И.С.Тургенев, Л.Н.Толстой,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	А.П.Чехов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9927183">
            <a:off x="693256" y="1575759"/>
            <a:ext cx="1433110" cy="1853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21079580">
            <a:off x="735719" y="3663157"/>
            <a:ext cx="1327965" cy="1747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РУССКАЯ ЛИТЕРАТУРА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600200"/>
            <a:ext cx="432048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Образцами богатства, красоты, величия русского языка  являются произведения классической литературы. Бессмертные произведения Пушкина, Лермонтова, Толстого, Чехова, Достоевского, Тютчева, Фета, Блока, Есенина </a:t>
            </a:r>
            <a:r>
              <a:rPr lang="ru-RU" b="1" u="sng" dirty="0" smtClean="0">
                <a:solidFill>
                  <a:srgbClr val="C00000"/>
                </a:solidFill>
              </a:rPr>
              <a:t>дали миру неповторимые примеры образности и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</a:t>
            </a:r>
            <a:r>
              <a:rPr lang="ru-RU" b="1" u="sng" dirty="0" smtClean="0">
                <a:solidFill>
                  <a:srgbClr val="C00000"/>
                </a:solidFill>
              </a:rPr>
              <a:t>выразительности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</a:t>
            </a:r>
            <a:r>
              <a:rPr lang="ru-RU" b="1" u="sng" dirty="0" smtClean="0">
                <a:solidFill>
                  <a:srgbClr val="C00000"/>
                </a:solidFill>
              </a:rPr>
              <a:t>языка.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1779812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1710720" cy="228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1643042" cy="213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04664"/>
            <a:ext cx="1516835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492896"/>
            <a:ext cx="1768832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4509120"/>
            <a:ext cx="154163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4509120"/>
            <a:ext cx="1424053" cy="206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Н.М. КАРАМЗИН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Да </a:t>
            </a:r>
            <a:r>
              <a:rPr lang="ru-RU" dirty="0"/>
              <a:t>будет же честь и слава нашему языку, который течет, как гордая величественная река – шумит, гремит – вдруг, если надобно смягчается, журчит нежным ручейком и сладостно вливается в </a:t>
            </a:r>
            <a:r>
              <a:rPr lang="ru-RU" dirty="0" smtClean="0"/>
              <a:t>душу</a:t>
            </a:r>
            <a:endParaRPr lang="ru-RU" dirty="0"/>
          </a:p>
          <a:p>
            <a:endParaRPr lang="ru-RU" dirty="0"/>
          </a:p>
        </p:txBody>
      </p:sp>
      <p:pic>
        <p:nvPicPr>
          <p:cNvPr id="43010" name="Picture 2" descr="C:\Documents and Settings\Рудакова\Рабочий стол\d0bad0b0d180d0b0d0bcd0b7d0b8d0b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12776"/>
            <a:ext cx="3292475" cy="3995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ИСТОРИЯ ПРАЗДНОВАНИЯ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 rot="20805362">
            <a:off x="562879" y="1609345"/>
            <a:ext cx="333375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2111286">
            <a:off x="7011478" y="1361891"/>
            <a:ext cx="1834920" cy="1614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1414255">
            <a:off x="4451478" y="1597645"/>
            <a:ext cx="1981089" cy="161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2861">
            <a:off x="6001589" y="2513608"/>
            <a:ext cx="19288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23928" y="4149081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1999 года по инициативе Генеральной конференции ЮНЕСКО во всем мире отмечается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февраля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Международный день родного языка. Этот праздник является напоминанием о необходимости содействия развитию многонациональной языковой культуры, ее разнообразию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многоязычию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М.В. ЛОМОНОСОВ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7030A0"/>
                </a:solidFill>
              </a:rPr>
              <a:t>Язык, которым Российская держава великой части света повелевает, по ее могуществу имеет природное изобилие, красоту и силу, чем ни единому европейскому языку не уступает. И для того нет сомнения, чтобы российское слово не могло  приведено быть в такое совершенство, каковому в других удивляемся…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Documents and Settings\Рудакова\Рабочий стол\День родного языка\портреты\lomonos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641" y="1988840"/>
            <a:ext cx="337718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А.С. ПУШКИН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340768"/>
            <a:ext cx="5400600" cy="478539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А.С. Пушкин с благоговением относился к родному языку. По его мнению, «русский </a:t>
            </a:r>
            <a:r>
              <a:rPr lang="ru-RU" dirty="0">
                <a:solidFill>
                  <a:srgbClr val="7030A0"/>
                </a:solidFill>
              </a:rPr>
              <a:t>язык – это выразительный и звучный язык, гибкий и мощный в своих оборотах и средствах, переимчивый и общежительный в своих отношениях к чужим языкам». Ему свойственны «величавая плавность, яркость, простота и гармоническая точность».</a:t>
            </a:r>
          </a:p>
          <a:p>
            <a:endParaRPr lang="ru-RU" dirty="0"/>
          </a:p>
        </p:txBody>
      </p:sp>
      <p:pic>
        <p:nvPicPr>
          <p:cNvPr id="6147" name="Picture 3" descr="C:\Documents and Settings\Рудакова\Рабочий стол\День родного языка\портреты\685550803_c660b16157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272999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П.А. ВЯЗЕМСКИЙ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772816"/>
            <a:ext cx="4536504" cy="2980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Язык </a:t>
            </a:r>
            <a:r>
              <a:rPr lang="ru-RU" dirty="0">
                <a:solidFill>
                  <a:srgbClr val="0070C0"/>
                </a:solidFill>
              </a:rPr>
              <a:t>есть исповедь народа. 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>
                <a:solidFill>
                  <a:srgbClr val="0070C0"/>
                </a:solidFill>
              </a:rPr>
              <a:t>нём слышится </a:t>
            </a:r>
            <a:r>
              <a:rPr lang="ru-RU" dirty="0" smtClean="0">
                <a:solidFill>
                  <a:srgbClr val="0070C0"/>
                </a:solidFill>
              </a:rPr>
              <a:t>его природа</a:t>
            </a:r>
            <a:r>
              <a:rPr lang="ru-RU" dirty="0">
                <a:solidFill>
                  <a:srgbClr val="0070C0"/>
                </a:solidFill>
              </a:rPr>
              <a:t>. 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Его </a:t>
            </a:r>
            <a:r>
              <a:rPr lang="ru-RU" dirty="0">
                <a:solidFill>
                  <a:srgbClr val="0070C0"/>
                </a:solidFill>
              </a:rPr>
              <a:t>душа и быт родной</a:t>
            </a:r>
            <a:r>
              <a:rPr lang="ru-RU" dirty="0" smtClean="0">
                <a:solidFill>
                  <a:srgbClr val="0070C0"/>
                </a:solidFill>
              </a:rPr>
              <a:t>...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5122" name="Picture 2" descr="C:\Documents and Settings\Рудакова\Рабочий стол\День родного языка\портреты\vyazem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48456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Н.В. ГОГОЛЬ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Дивишься </a:t>
            </a:r>
            <a:r>
              <a:rPr lang="ru-RU" b="1" dirty="0">
                <a:solidFill>
                  <a:srgbClr val="FF0000"/>
                </a:solidFill>
              </a:rPr>
              <a:t>драгоценности нашего языка: что ни звук, то и подарок: все зернисто, крупно, как сам жемчуг, и, право, иное названье еще драгоценней самой вещи.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4" descr="1466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6136" y="1556792"/>
            <a:ext cx="3133725" cy="3786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А. ГЕРЦЕН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abriola"/>
              </a:rPr>
              <a:t>       Главный характер нашего языка состоит в чрезвычайной лёгкости, с которой всё выражается в нем – отвлечённые мысли, внутренние, лирические чувствования, «жизни мышиная беготня», крик негодования, искрящаяся шалость и потрясающая страсть.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148064" y="1268760"/>
            <a:ext cx="2958058" cy="424847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И.С. ТУРГЕНЕВ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600200"/>
            <a:ext cx="504056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«Во дни сомнений, во дни тягостных раздумий о судьбах моей Родины ты один мне поддержка и опора, о великий, могучий, правдивый и свободный русский язык! Не будь тебя, как не впасть в отчаяние при виде всего, что совершается дома? Но нельзя верить, чтобы такой язык не был дан великому народу!»</a:t>
            </a:r>
          </a:p>
          <a:p>
            <a:endParaRPr lang="ru-RU" dirty="0"/>
          </a:p>
        </p:txBody>
      </p:sp>
      <p:pic>
        <p:nvPicPr>
          <p:cNvPr id="4" name="Содержимое 4" descr="a8179d4e7b5928710bb6a44acd6_pre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556792"/>
            <a:ext cx="3136900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Л.Н. </a:t>
            </a:r>
            <a:r>
              <a:rPr lang="ru-RU" dirty="0">
                <a:solidFill>
                  <a:srgbClr val="C00000"/>
                </a:solidFill>
              </a:rPr>
              <a:t>Т</a:t>
            </a:r>
            <a:r>
              <a:rPr lang="ru-RU" dirty="0" smtClean="0">
                <a:solidFill>
                  <a:srgbClr val="C00000"/>
                </a:solidFill>
              </a:rPr>
              <a:t>ОЛСТОЙ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600200"/>
            <a:ext cx="4824536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002060"/>
                </a:solidFill>
              </a:rPr>
              <a:t>Русский язык! Тысячелетия создавал народ это гибкое, пышное, неисчерпаемо богатое, умное, поэтическое и трудовое орудие своей социальной жизни, своей мысли, своих чувств, своих надежд, своего гнева, своего великого будущего…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Язык </a:t>
            </a:r>
            <a:r>
              <a:rPr lang="ru-RU" dirty="0">
                <a:solidFill>
                  <a:srgbClr val="002060"/>
                </a:solidFill>
              </a:rPr>
              <a:t>- душа нации. Язык - это есть живая плоть идеи, чувства, </a:t>
            </a:r>
            <a:r>
              <a:rPr lang="ru-RU" dirty="0" smtClean="0">
                <a:solidFill>
                  <a:srgbClr val="002060"/>
                </a:solidFill>
              </a:rPr>
              <a:t>мысли …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C:\Documents and Settings\Рудакова\Рабочий стол\День родного языка\портреты\leo-tolstoy-war-and-peace-n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599912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А.П. ЧЕХОВ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340768"/>
            <a:ext cx="4258816" cy="4785395"/>
          </a:xfrm>
        </p:spPr>
        <p:txBody>
          <a:bodyPr/>
          <a:lstStyle/>
          <a:p>
            <a:r>
              <a:rPr lang="ru-RU" b="1" dirty="0" smtClean="0">
                <a:solidFill>
                  <a:srgbClr val="210DB3"/>
                </a:solidFill>
              </a:rPr>
              <a:t>Следует избегать некрасивых, неблагозвучных слов.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4" descr="45105235_chehovphoto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556792"/>
            <a:ext cx="2925762" cy="41433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8024" y="3429000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Берегись изысканного языка. Язык должен быть прост и изящен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К. УШИНСКИЙ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Font typeface="Arial" charset="0"/>
              <a:buNone/>
            </a:pPr>
            <a:r>
              <a:rPr lang="ru-RU" dirty="0" smtClean="0">
                <a:latin typeface="Gabriola"/>
              </a:rPr>
              <a:t> </a:t>
            </a:r>
            <a:r>
              <a:rPr lang="ru-RU" sz="4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языке одухотворяется весь народ и вся его Родина; в нем претворяется творческой силой народного духа в мысль, в картину и звук небо Отчизны, её воздух, физические явления, её климат, её поля, горы и долины, её леса и реки, её бури и грозы, - весь тот глубокий, полный мысли и чувства голос родной природы, который говорит так громко о любви человека к его иногда суровой Родине, который высказывается так ясно в родной песне, в родных напевах, в устах народных поэтов.</a:t>
            </a:r>
          </a:p>
          <a:p>
            <a:pPr marL="0" indent="0" algn="r">
              <a:buFont typeface="Arial" charset="0"/>
              <a:buNone/>
            </a:pPr>
            <a:r>
              <a:rPr lang="ru-RU" dirty="0" smtClean="0">
                <a:latin typeface="Gabriola"/>
              </a:rPr>
              <a:t>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508104" y="1556792"/>
            <a:ext cx="300993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А.И. КУПРИН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210DB3"/>
                </a:solidFill>
              </a:rPr>
              <a:t>Русский язык в умелых руках и в опытных устах - красив, певуч, выразителен, гибок, послушен, ловок и вместителен. </a:t>
            </a:r>
          </a:p>
          <a:p>
            <a:endParaRPr lang="ru-RU" dirty="0"/>
          </a:p>
        </p:txBody>
      </p:sp>
      <p:pic>
        <p:nvPicPr>
          <p:cNvPr id="4" name="Содержимое 4" descr="0a048f76cd5a3a02252f9af749c3f321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1700808"/>
            <a:ext cx="2940050" cy="412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ЯЗЫКИ ПЛАНЕТЫ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/>
              <a:t>  </a:t>
            </a:r>
            <a:r>
              <a:rPr lang="ru-RU" dirty="0">
                <a:solidFill>
                  <a:srgbClr val="002060"/>
                </a:solidFill>
              </a:rPr>
              <a:t>На земном шаре существует около 6000 языков, половина из которых на грани исчезновения. Причина - поглощение наименее употребляемых языков наиболее распространенными, </a:t>
            </a:r>
            <a:r>
              <a:rPr lang="ru-RU" dirty="0" smtClean="0">
                <a:solidFill>
                  <a:srgbClr val="002060"/>
                </a:solidFill>
              </a:rPr>
              <a:t>общепризнанными. </a:t>
            </a:r>
            <a:r>
              <a:rPr lang="ru-RU" dirty="0">
                <a:solidFill>
                  <a:srgbClr val="002060"/>
                </a:solidFill>
              </a:rPr>
              <a:t>По мнению специалистов, родной язык находится под угрозой исчезновения, если в том или ином сообществе его перестают изучать более 30 процентов детей. Сейчас в Европе </a:t>
            </a:r>
            <a:r>
              <a:rPr lang="ru-RU" b="1" dirty="0">
                <a:solidFill>
                  <a:srgbClr val="002060"/>
                </a:solidFill>
              </a:rPr>
              <a:t>под угрозой исчезновения находятся около 50 языков</a:t>
            </a:r>
            <a:r>
              <a:rPr lang="ru-RU" dirty="0">
                <a:solidFill>
                  <a:srgbClr val="002060"/>
                </a:solidFill>
              </a:rPr>
              <a:t>. Некоторые из них, например, лапландские, на которых говорят в скандинавских странах и на севере России, считаются умирающими.</a:t>
            </a:r>
          </a:p>
          <a:p>
            <a:endParaRPr lang="ru-RU" dirty="0"/>
          </a:p>
        </p:txBody>
      </p:sp>
      <p:pic>
        <p:nvPicPr>
          <p:cNvPr id="1026" name="Picture 2" descr="C:\Documents and Settings\Рудакова\Рабочий стол\земной шар\18034943-Woman-holding-globe-on-her-hands-South-and-North-America-Earth-image-courtesy-of-NASA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419">
            <a:off x="5724128" y="1770063"/>
            <a:ext cx="3168352" cy="3316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К. БАЛЬМОНТ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Язык, великолепный наш язык.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Речное и степное в нем раздолье.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нем клекоты орла и волчий рык,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Напев, и звон, и ладан богомолья.</a:t>
            </a:r>
          </a:p>
          <a:p>
            <a:pPr>
              <a:buNone/>
            </a:pPr>
            <a:endParaRPr lang="ru-RU" sz="3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нем воркованье голубя весной,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Взлёт жаворонка к солнцу выше, выше.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Березовая роща, свет сквозной.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Небесный дождь, просыпанный по крыше.</a:t>
            </a:r>
          </a:p>
          <a:p>
            <a:pPr>
              <a:buNone/>
            </a:pPr>
            <a:endParaRPr lang="ru-RU" sz="3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Костёр бродяг за лесом, на горе. 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 Соловья-разбойника былины.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«Ау!» в лесу. Светляк в ночной поре.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саду осеннем красный гроздь рябины</a:t>
            </a:r>
          </a:p>
          <a:p>
            <a:pPr>
              <a:buNone/>
            </a:pPr>
            <a:endParaRPr lang="ru-RU" dirty="0" smtClean="0">
              <a:latin typeface="Gabriol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55576" y="1916832"/>
            <a:ext cx="2412844" cy="353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М. ГОРЬКИЙ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умея владеть топором, и дерева не срубишь, а ведь язык – тоже инструмент, музыкальный инструмент, и надобно учиться легко и красиво владеть </a:t>
            </a:r>
            <a:r>
              <a:rPr lang="ru-RU" dirty="0" smtClean="0">
                <a:solidFill>
                  <a:srgbClr val="002060"/>
                </a:solidFill>
              </a:rPr>
              <a:t>им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Documents and Settings\Рудакова\Рабочий стол\День родного языка\портреты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309634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С.А. ЕСЕНИН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Разве наш язык по богатству можно сравнить с любым иностранным? Там всё –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вундербар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или «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о-кэй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!» – «А наша русская зима?» - «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о-кэй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!» – «А наши девушки?» Всё равно «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о-кэй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!».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Нет, брат, ни одному иностранцу никогда не выучиться настоящему русскому языку! Это всё запоминается с детства. У них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о-кэй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вундербар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 у нас это двадцать слов с различными оттенками найдётся: чудесно, обворожительно, прекрасно, великолепно, сказочно, бесподобно, восхитительно, изумительно, и Бог знает ещё сколько!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21396557">
            <a:off x="5388223" y="1769604"/>
            <a:ext cx="3342076" cy="383626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RightFacing"/>
            <a:lightRig rig="threePt" dir="t"/>
          </a:scene3d>
          <a:sp3d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В.Я. БРЮСОВ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600200"/>
            <a:ext cx="4896544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Родной язык</a:t>
            </a:r>
            <a:endParaRPr lang="ru-RU" dirty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7030A0"/>
                </a:solidFill>
              </a:rPr>
              <a:t>Мой верный друг! Мой враг </a:t>
            </a:r>
            <a:r>
              <a:rPr lang="ru-RU" dirty="0" smtClean="0">
                <a:solidFill>
                  <a:srgbClr val="7030A0"/>
                </a:solidFill>
              </a:rPr>
              <a:t>коварный!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Мой </a:t>
            </a:r>
            <a:r>
              <a:rPr lang="ru-RU" dirty="0">
                <a:solidFill>
                  <a:srgbClr val="7030A0"/>
                </a:solidFill>
              </a:rPr>
              <a:t>царь! Мой раб! Родной </a:t>
            </a:r>
            <a:r>
              <a:rPr lang="ru-RU" dirty="0" smtClean="0">
                <a:solidFill>
                  <a:srgbClr val="7030A0"/>
                </a:solidFill>
              </a:rPr>
              <a:t>язык!</a:t>
            </a:r>
            <a:endParaRPr lang="ru-RU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Мои </a:t>
            </a:r>
            <a:r>
              <a:rPr lang="ru-RU" dirty="0">
                <a:solidFill>
                  <a:srgbClr val="7030A0"/>
                </a:solidFill>
              </a:rPr>
              <a:t>стихи – как дым </a:t>
            </a:r>
            <a:r>
              <a:rPr lang="ru-RU" dirty="0" smtClean="0">
                <a:solidFill>
                  <a:srgbClr val="7030A0"/>
                </a:solidFill>
              </a:rPr>
              <a:t>алтарный!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Как </a:t>
            </a:r>
            <a:r>
              <a:rPr lang="ru-RU" dirty="0">
                <a:solidFill>
                  <a:srgbClr val="7030A0"/>
                </a:solidFill>
              </a:rPr>
              <a:t>вызов яростный – мой </a:t>
            </a:r>
            <a:r>
              <a:rPr lang="ru-RU" dirty="0" smtClean="0">
                <a:solidFill>
                  <a:srgbClr val="7030A0"/>
                </a:solidFill>
              </a:rPr>
              <a:t>крик!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Ты </a:t>
            </a:r>
            <a:r>
              <a:rPr lang="ru-RU" dirty="0">
                <a:solidFill>
                  <a:srgbClr val="7030A0"/>
                </a:solidFill>
              </a:rPr>
              <a:t>дал мечте безумной </a:t>
            </a:r>
            <a:r>
              <a:rPr lang="ru-RU" dirty="0" smtClean="0">
                <a:solidFill>
                  <a:srgbClr val="7030A0"/>
                </a:solidFill>
              </a:rPr>
              <a:t>крылья,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Мечту </a:t>
            </a:r>
            <a:r>
              <a:rPr lang="ru-RU" dirty="0">
                <a:solidFill>
                  <a:srgbClr val="7030A0"/>
                </a:solidFill>
              </a:rPr>
              <a:t>ты путами </a:t>
            </a:r>
            <a:r>
              <a:rPr lang="ru-RU" dirty="0" smtClean="0">
                <a:solidFill>
                  <a:srgbClr val="7030A0"/>
                </a:solidFill>
              </a:rPr>
              <a:t>обвил.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Меня </a:t>
            </a:r>
            <a:r>
              <a:rPr lang="ru-RU" dirty="0">
                <a:solidFill>
                  <a:srgbClr val="7030A0"/>
                </a:solidFill>
              </a:rPr>
              <a:t>спасал в часы </a:t>
            </a:r>
            <a:r>
              <a:rPr lang="ru-RU" dirty="0" smtClean="0">
                <a:solidFill>
                  <a:srgbClr val="7030A0"/>
                </a:solidFill>
              </a:rPr>
              <a:t>бессилья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И </a:t>
            </a:r>
            <a:r>
              <a:rPr lang="ru-RU" dirty="0">
                <a:solidFill>
                  <a:srgbClr val="7030A0"/>
                </a:solidFill>
              </a:rPr>
              <a:t>сокрушал избытком сил.</a:t>
            </a:r>
          </a:p>
          <a:p>
            <a:pPr>
              <a:buNone/>
            </a:pPr>
            <a:r>
              <a:rPr lang="ru-RU" dirty="0"/>
              <a:t>            </a:t>
            </a:r>
          </a:p>
          <a:p>
            <a:pPr>
              <a:buNone/>
            </a:pPr>
            <a:r>
              <a:rPr lang="ru-RU" dirty="0"/>
              <a:t>                      </a:t>
            </a:r>
          </a:p>
          <a:p>
            <a:endParaRPr lang="ru-RU" dirty="0"/>
          </a:p>
        </p:txBody>
      </p:sp>
      <p:pic>
        <p:nvPicPr>
          <p:cNvPr id="2050" name="Picture 2" descr="C:\Documents and Settings\Рудакова\Рабочий стол\День родного языка\портреты\bryus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33375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8FD75"/>
                </a:solidFill>
              </a:rPr>
              <a:t>А.А. АХМАТОВА</a:t>
            </a:r>
            <a:endParaRPr lang="ru-RU" dirty="0">
              <a:solidFill>
                <a:srgbClr val="88FD7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5410944" cy="471338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ru-RU" sz="6400" b="1" i="1" dirty="0" smtClean="0">
                <a:latin typeface="Gabriola"/>
              </a:rPr>
              <a:t> </a:t>
            </a:r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Мужество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знаем, что ныне лежит на весах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что совершается ныне.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 мужества пробил на наших часах,</a:t>
            </a: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мужество нас не покинет.</a:t>
            </a:r>
            <a:b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страшно под пулями мёртвыми лечь,</a:t>
            </a:r>
            <a:b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горько остаться без крова,</a:t>
            </a:r>
            <a:b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мы сохраним тебя, русская речь,</a:t>
            </a:r>
            <a:b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Великое русское слово.</a:t>
            </a:r>
            <a:b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Свободным и чистым тебя пронесём, </a:t>
            </a:r>
            <a:b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внукам дадим и от плена спасём.</a:t>
            </a:r>
            <a:b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Навеки!</a:t>
            </a:r>
            <a:r>
              <a:rPr lang="ru-RU" sz="6400" dirty="0" smtClean="0">
                <a:latin typeface="Gabriola"/>
              </a:rPr>
              <a:t/>
            </a:r>
            <a:br>
              <a:rPr lang="ru-RU" sz="6400" dirty="0" smtClean="0">
                <a:latin typeface="Gabriola"/>
              </a:rPr>
            </a:br>
            <a:endParaRPr lang="ru-RU" b="1" i="1" dirty="0" smtClean="0">
              <a:latin typeface="Gabriol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932040" y="1556792"/>
            <a:ext cx="3600400" cy="396044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А.Н. ТОЛСТОЙ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</a:t>
            </a:r>
            <a:r>
              <a:rPr lang="ru-RU" dirty="0" smtClean="0">
                <a:solidFill>
                  <a:srgbClr val="C00000"/>
                </a:solidFill>
              </a:rPr>
              <a:t>Обращаться с языком кое-как -  значит и мыслить кое-как: неточно,      приблизительно, неверно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Русский народ создал русский язык, яркий, как радуга после весеннего ливня, меткий, как стрелы, певучий и богатый, задушевный, как песня над колыбелью... </a:t>
            </a:r>
            <a:r>
              <a:rPr lang="ru-RU" u="sng" dirty="0" smtClean="0">
                <a:solidFill>
                  <a:srgbClr val="C00000"/>
                </a:solidFill>
              </a:rPr>
              <a:t>Что такое Родина</a:t>
            </a:r>
            <a:r>
              <a:rPr lang="ru-RU" dirty="0" smtClean="0">
                <a:solidFill>
                  <a:srgbClr val="C00000"/>
                </a:solidFill>
              </a:rPr>
              <a:t>? </a:t>
            </a:r>
            <a:r>
              <a:rPr lang="ru-RU" u="sng" dirty="0" smtClean="0">
                <a:solidFill>
                  <a:srgbClr val="C00000"/>
                </a:solidFill>
              </a:rPr>
              <a:t>Это</a:t>
            </a:r>
            <a:r>
              <a:rPr lang="ru-RU" dirty="0" smtClean="0">
                <a:solidFill>
                  <a:srgbClr val="C00000"/>
                </a:solidFill>
              </a:rPr>
              <a:t> весь народ. Это его культура, </a:t>
            </a:r>
            <a:r>
              <a:rPr lang="ru-RU" u="sng" dirty="0" smtClean="0">
                <a:solidFill>
                  <a:srgbClr val="C00000"/>
                </a:solidFill>
              </a:rPr>
              <a:t>его язык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250033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М.А.ШОЛОХОВ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600200"/>
            <a:ext cx="424847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B050"/>
                </a:solidFill>
              </a:rPr>
              <a:t>Величайшее богатство народа – его язык! Тысячелетиями накапливаются и вечно живут в слове несметные сокровища человеческой мысли и опыта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Documents and Settings\Рудакова\Рабочий стол\День родного языка\портреты\sholoh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382963" cy="453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А.Т. ТВАРДОВСКИЙ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Это так, а не иначе,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Ты мне, друг мой, не перечь: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Люди стали жить богаче,</a:t>
            </a:r>
            <a:endParaRPr lang="ru-RU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Но беднее стала речь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Гаснет устная словесность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Разговорная краса,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Отступают в неизвестность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Речи русской чудеса.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7170" name="Picture 2" descr="C:\Documents and Settings\Рудакова\Рабочий стол\День родного языка\карти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3927775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К.ПАУСТОВСКИЙ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268760"/>
            <a:ext cx="4690864" cy="48245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27A548"/>
                </a:solidFill>
              </a:rPr>
              <a:t>     Нет таких звуков, красок, образов и мыслей - сложных и простых, - для которых не нашлось бы в нашем языке точного выражения. </a:t>
            </a:r>
          </a:p>
          <a:p>
            <a:pPr>
              <a:buNone/>
            </a:pPr>
            <a:endParaRPr lang="ru-RU" b="1" i="1" dirty="0" smtClean="0">
              <a:solidFill>
                <a:srgbClr val="27A548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 Нам дан во владение самый богатый, меткий, могучий и поистине волшебный русский язык. </a:t>
            </a:r>
            <a:r>
              <a:rPr lang="ru-RU" u="sng" dirty="0" smtClean="0">
                <a:solidFill>
                  <a:srgbClr val="7030A0"/>
                </a:solidFill>
              </a:rPr>
              <a:t>Истинная любовь к своей стране немыслима без любви к своему языку</a:t>
            </a:r>
            <a:r>
              <a:rPr lang="ru-RU" dirty="0" smtClean="0">
                <a:solidFill>
                  <a:srgbClr val="7030A0"/>
                </a:solidFill>
              </a:rPr>
              <a:t>…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 Языку мы учимся и должны учиться до последних дней своей жизни…</a:t>
            </a:r>
          </a:p>
          <a:p>
            <a:endParaRPr lang="ru-RU" dirty="0"/>
          </a:p>
        </p:txBody>
      </p:sp>
      <p:pic>
        <p:nvPicPr>
          <p:cNvPr id="4" name="Содержимое 4" descr="2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340768"/>
            <a:ext cx="3132138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Е.ЕВТУШЕНКО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Gabriola"/>
              </a:rPr>
              <a:t>Я так люблю родную речь,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Gabriola"/>
              </a:rPr>
              <a:t>такую тёплую, как печь,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Gabriola"/>
              </a:rPr>
              <a:t>где можно, словно в детстве, лечь</a:t>
            </a:r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  <a:latin typeface="Gabriola"/>
              </a:rPr>
              <a:t>горяченьким</a:t>
            </a:r>
            <a:endParaRPr lang="ru-RU" dirty="0" smtClean="0">
              <a:solidFill>
                <a:srgbClr val="FF0000"/>
              </a:solidFill>
              <a:latin typeface="Gabriola"/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Gabriola"/>
              </a:rPr>
              <a:t>калачиком,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Gabriola"/>
              </a:rPr>
              <a:t>во сне жар-птицу подстеречь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Gabriola"/>
              </a:rPr>
              <a:t>и столько свеч за кружкой сжечь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Gabriola"/>
              </a:rPr>
              <a:t>с Ариной Родионовной…</a:t>
            </a:r>
          </a:p>
          <a:p>
            <a:pPr>
              <a:buNone/>
            </a:pPr>
            <a:endParaRPr lang="ru-RU" dirty="0" smtClean="0">
              <a:latin typeface="Gabriola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796136" y="1700808"/>
            <a:ext cx="30099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Языки и традиции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 rot="20470061">
            <a:off x="459244" y="1671367"/>
            <a:ext cx="2132707" cy="319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20959292">
            <a:off x="2473461" y="4680741"/>
            <a:ext cx="2004768" cy="1630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21096723">
            <a:off x="6967052" y="1601965"/>
            <a:ext cx="1779846" cy="2362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1470139">
            <a:off x="5563950" y="3908782"/>
            <a:ext cx="1791939" cy="2394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771800" y="1268760"/>
            <a:ext cx="4104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abriola"/>
              </a:rPr>
              <a:t>Каждый народ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abriola"/>
              </a:rPr>
              <a:t> это своя неповторимая культура, история, традиции, образ жизни.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abriola"/>
              </a:rPr>
              <a:t>И, конечно же, язык. Сберечь его – очень важная задача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В.ШЕФНЕР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…Словом можно убить, словом можно спасти,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Словом можно полки за собой повести.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pPr marL="11430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Словом можно продать, и предать, и купить,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Слово можно в разящий свинец перелить.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pPr marL="11430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Но слова всем словам в языке нашем есть: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Слава, Родина, Верность, Свобода и Честь.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pPr marL="11430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Повторять их не смею на каждом шагу,-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Как знамена в чехле, их в душе берегу…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						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			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4471" y="1484784"/>
            <a:ext cx="263796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Дмитрий  Сергеевич Лихачёв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              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132856"/>
            <a:ext cx="4474840" cy="309634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Вернейший способ узнать человека – прислушаться к тому, как он говорит.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2232248" cy="333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ЖИВОЕ НАСЛЕДИЕ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rgbClr val="002060"/>
                </a:solidFill>
              </a:rPr>
              <a:t>Во все времена языки зарождались, существовали, затем вымирали, иногда даже не оставив следа. Но никогда ранее они не исчезали настолько быстро, как в 20 веке. С возникновением новых технологий национальным меньшинствам стало еще труднее добиться признания своих языков. Ведь язык, не представленный сегодня в интернете для современного мира, «не существует». Международный день родного языка, прежде всего, направлен на защиту исчезающих языков. И задача эта важная и актуальная, потому что и сейчас, по статистике, каждый месяц в мире исчезают примерно два языка. В Международный день родного языка все языки признаются равными, потому что каждый из них уникальным образом отвечает предназначению человека, и каждый представляет живое наследие, к которому мы должны серьезно относиться и оберегать. </a:t>
            </a:r>
            <a:endParaRPr lang="ru-RU" b="1" dirty="0" smtClean="0"/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Люби </a:t>
            </a:r>
            <a:r>
              <a:rPr lang="ru-RU" b="1" dirty="0">
                <a:solidFill>
                  <a:srgbClr val="FF0000"/>
                </a:solidFill>
              </a:rPr>
              <a:t>язык, храни на день и на </a:t>
            </a:r>
            <a:r>
              <a:rPr lang="ru-RU" b="1" dirty="0" smtClean="0">
                <a:solidFill>
                  <a:srgbClr val="FF0000"/>
                </a:solidFill>
              </a:rPr>
              <a:t>века!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ru-RU" b="1" dirty="0">
                <a:solidFill>
                  <a:srgbClr val="FF0000"/>
                </a:solidFill>
              </a:rPr>
              <a:t>забывай мелодию родного языка!</a:t>
            </a:r>
          </a:p>
        </p:txBody>
      </p:sp>
      <p:pic>
        <p:nvPicPr>
          <p:cNvPr id="8194" name="Picture 2" descr="C:\Documents and Settings\Рудакова\Рабочий стол\День родного языка\картинки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653136"/>
            <a:ext cx="4207162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8FD75"/>
                </a:solidFill>
              </a:rPr>
              <a:t>МИРОВЫЕ ЯЗЫКИ</a:t>
            </a:r>
            <a:endParaRPr lang="ru-RU" dirty="0">
              <a:solidFill>
                <a:srgbClr val="88FD7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970784" cy="39890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Как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уже было сказано, в мире насчитывается около 6 000 языков. Среди них так называемые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мировые языки – русский,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английский, французский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немецкий, испанский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Есть языки «зональные», на которых говорят люди из разных соседних стран – арабский, суахили. Есть государственные или официальные языки – польский в Польше, монгольский – в Монголии, шведский – в Швеции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...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C:\Documents and Settings\Рудакова\Рабочий стол\День родного языка\картинки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56792"/>
            <a:ext cx="467409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НАСЛЕДИЕ ВЕКОВ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600200"/>
            <a:ext cx="4536504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Сегодня </a:t>
            </a:r>
            <a:r>
              <a:rPr lang="ru-RU" b="1" dirty="0">
                <a:solidFill>
                  <a:srgbClr val="C00000"/>
                </a:solidFill>
              </a:rPr>
              <a:t>все наречия планеты                    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Идут единой поступью под марш,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Неся </a:t>
            </a:r>
            <a:r>
              <a:rPr lang="ru-RU" b="1" dirty="0">
                <a:solidFill>
                  <a:srgbClr val="C00000"/>
                </a:solidFill>
              </a:rPr>
              <a:t>в себе культуру милой речи,                     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И уникальность среди равных масс.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 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Родной язык - богатое наследство,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Пришедшее из глубины веков.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Ты отражаешь мысли человека,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Ты помогаешь выразить любовь.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 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Ты создаешь из букв стихотворенья.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Храня в запасах сотни тысяч слов.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Спустившееся к нам благословенье –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Родной язык, проникший в нашу кровь.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2050" name="Picture 2" descr="C:\Documents and Settings\Рудакова\Рабочий стол\День родного языка\картинки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4139">
            <a:off x="827584" y="1844824"/>
            <a:ext cx="295584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Выразительность и богатство языков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 rot="20813984">
            <a:off x="932146" y="2252427"/>
            <a:ext cx="2042215" cy="3063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1336235">
            <a:off x="3550424" y="1680144"/>
            <a:ext cx="1447038" cy="2113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940152" y="1772816"/>
            <a:ext cx="2305482" cy="172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1133779">
            <a:off x="6966441" y="4035860"/>
            <a:ext cx="1433964" cy="2129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635896" y="4293096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Gabriola"/>
              </a:rPr>
              <a:t>Языки являются самым сильным инструментом сохранения и развития нашего материального и духовного наследия.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Земные языки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5050904" cy="492941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природой 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наедине,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различаю языки земные:                                               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Беседуют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деревья в тишине.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 с другом птицы говорят лесные.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говор свой у волн вдали,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Насвистывает что-то тихий ветер...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не узнать всех языков Земли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краткий срок, отпущенный на свете.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тяжко на Земле без языка!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высказать ни счастья, ни печали...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Безмолвны горы долгие года.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чём они,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возвысясь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замечали?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 в языке: рожденье, первый шаг,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Любовь и смерть, и жизнь на новом взлете.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если вдруг исчезнет мой язык.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и меня вы больше не найдете! </a:t>
            </a:r>
          </a:p>
        </p:txBody>
      </p:sp>
      <p:pic>
        <p:nvPicPr>
          <p:cNvPr id="3074" name="Picture 2" descr="C:\Documents and Settings\Рудакова\Рабочий стол\День родного языка\картинки\552251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99275">
            <a:off x="5076056" y="2204864"/>
            <a:ext cx="367240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Уникальность языков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 rot="21157999">
            <a:off x="799710" y="2114769"/>
            <a:ext cx="3290047" cy="314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2095961">
            <a:off x="6550921" y="4471816"/>
            <a:ext cx="1644774" cy="164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27984" y="2132856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abriola"/>
              </a:rPr>
              <a:t>Родные языки уникальны в том отношении, какой отпечаток они накладывают на каждого человека с момента рождения, наделяя его особым видением окружающего мира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2007</Words>
  <Application>Microsoft Office PowerPoint</Application>
  <PresentationFormat>Экран (4:3)</PresentationFormat>
  <Paragraphs>199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Gabriola</vt:lpstr>
      <vt:lpstr>Times New Roman</vt:lpstr>
      <vt:lpstr>Тема Office</vt:lpstr>
      <vt:lpstr>Международный день  родного языка</vt:lpstr>
      <vt:lpstr>ИСТОРИЯ ПРАЗДНОВАНИЯ</vt:lpstr>
      <vt:lpstr>ЯЗЫКИ ПЛАНЕТЫ</vt:lpstr>
      <vt:lpstr>Языки и традиции</vt:lpstr>
      <vt:lpstr>МИРОВЫЕ ЯЗЫКИ</vt:lpstr>
      <vt:lpstr>НАСЛЕДИЕ ВЕКОВ</vt:lpstr>
      <vt:lpstr>Выразительность и богатство языков</vt:lpstr>
      <vt:lpstr>Земные языки </vt:lpstr>
      <vt:lpstr>Уникальность языков</vt:lpstr>
      <vt:lpstr>ДРЕВНИЕ О ЯЗЫКЕ</vt:lpstr>
      <vt:lpstr>РОДНОЙ ЯЗЫК</vt:lpstr>
      <vt:lpstr>Презентация PowerPoint</vt:lpstr>
      <vt:lpstr>РУССКИЙ ЯЗЫК – РОДНОЙ ЯЗЫК</vt:lpstr>
      <vt:lpstr>РОДНОЙ ЯЗЫК</vt:lpstr>
      <vt:lpstr>В. И. Даль</vt:lpstr>
      <vt:lpstr>Язык и сказки</vt:lpstr>
      <vt:lpstr>Язык и народное творчество</vt:lpstr>
      <vt:lpstr>РУССКАЯ ЛИТЕРАТУРА</vt:lpstr>
      <vt:lpstr>Н.М. КАРАМЗИН</vt:lpstr>
      <vt:lpstr>М.В. ЛОМОНОСОВ</vt:lpstr>
      <vt:lpstr>А.С. ПУШКИН</vt:lpstr>
      <vt:lpstr>П.А. ВЯЗЕМСКИЙ</vt:lpstr>
      <vt:lpstr>Н.В. ГОГОЛЬ</vt:lpstr>
      <vt:lpstr>А. ГЕРЦЕН</vt:lpstr>
      <vt:lpstr>И.С. ТУРГЕНЕВ</vt:lpstr>
      <vt:lpstr>Л.Н. ТОЛСТОЙ</vt:lpstr>
      <vt:lpstr>А.П. ЧЕХОВ</vt:lpstr>
      <vt:lpstr>К. УШИНСКИЙ</vt:lpstr>
      <vt:lpstr>А.И. КУПРИН</vt:lpstr>
      <vt:lpstr>К. БАЛЬМОНТ</vt:lpstr>
      <vt:lpstr>М. ГОРЬКИЙ</vt:lpstr>
      <vt:lpstr>С.А. ЕСЕНИН</vt:lpstr>
      <vt:lpstr>В.Я. БРЮСОВ</vt:lpstr>
      <vt:lpstr>А.А. АХМАТОВА</vt:lpstr>
      <vt:lpstr>А.Н. ТОЛСТОЙ</vt:lpstr>
      <vt:lpstr>М.А.ШОЛОХОВ</vt:lpstr>
      <vt:lpstr>А.Т. ТВАРДОВСКИЙ</vt:lpstr>
      <vt:lpstr>К.ПАУСТОВСКИЙ</vt:lpstr>
      <vt:lpstr>Е.ЕВТУШЕНКО</vt:lpstr>
      <vt:lpstr>В.ШЕФНЕР</vt:lpstr>
      <vt:lpstr>Дмитрий  Сергеевич Лихачёв                    </vt:lpstr>
      <vt:lpstr>ЖИВОЕ НАСЛЕДИЕ</vt:lpstr>
    </vt:vector>
  </TitlesOfParts>
  <Company>КМСК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день родного языка</dc:title>
  <dc:creator>Рудакова</dc:creator>
  <cp:lastModifiedBy>Лидия Мелешко</cp:lastModifiedBy>
  <cp:revision>66</cp:revision>
  <dcterms:created xsi:type="dcterms:W3CDTF">2016-02-09T11:37:32Z</dcterms:created>
  <dcterms:modified xsi:type="dcterms:W3CDTF">2021-02-23T09:21:46Z</dcterms:modified>
</cp:coreProperties>
</file>