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sldIdLst>
    <p:sldId id="256" r:id="rId2"/>
    <p:sldId id="257" r:id="rId3"/>
    <p:sldId id="258" r:id="rId4"/>
    <p:sldId id="259" r:id="rId5"/>
    <p:sldId id="260" r:id="rId6"/>
    <p:sldId id="263" r:id="rId7"/>
    <p:sldId id="264" r:id="rId8"/>
    <p:sldId id="261" r:id="rId9"/>
    <p:sldId id="262"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ED9A42A-E1E8-47AF-A6DA-C9237E581155}" type="datetimeFigureOut">
              <a:rPr lang="ru-RU" smtClean="0"/>
              <a:t>06.07.2018</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1F3A64F-955E-460B-8CDF-85895757D162}"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34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D9A42A-E1E8-47AF-A6DA-C9237E581155}" type="datetimeFigureOut">
              <a:rPr lang="ru-RU" smtClean="0"/>
              <a:t>06.07.2018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48617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D9A42A-E1E8-47AF-A6DA-C9237E581155}" type="datetimeFigureOut">
              <a:rPr lang="ru-RU" smtClean="0"/>
              <a:t>06.07.2018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47805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D9A42A-E1E8-47AF-A6DA-C9237E581155}" type="datetimeFigureOut">
              <a:rPr lang="ru-RU" smtClean="0"/>
              <a:t>06.07.2018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262250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D9A42A-E1E8-47AF-A6DA-C9237E581155}" type="datetimeFigureOut">
              <a:rPr lang="ru-RU" smtClean="0"/>
              <a:t>06.07.2018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48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ED9A42A-E1E8-47AF-A6DA-C9237E581155}" type="datetimeFigureOut">
              <a:rPr lang="ru-RU" smtClean="0"/>
              <a:t>06.07.2018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300175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D9A42A-E1E8-47AF-A6DA-C9237E581155}" type="datetimeFigureOut">
              <a:rPr lang="ru-RU" smtClean="0"/>
              <a:t>06.07.2018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102145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D9A42A-E1E8-47AF-A6DA-C9237E581155}" type="datetimeFigureOut">
              <a:rPr lang="ru-RU" smtClean="0"/>
              <a:t>06.07.2018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179173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9A42A-E1E8-47AF-A6DA-C9237E581155}" type="datetimeFigureOut">
              <a:rPr lang="ru-RU" smtClean="0"/>
              <a:t>06.07.2018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368706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D9A42A-E1E8-47AF-A6DA-C9237E581155}" type="datetimeFigureOut">
              <a:rPr lang="ru-RU" smtClean="0"/>
              <a:t>06.07.2018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294686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D9A42A-E1E8-47AF-A6DA-C9237E581155}" type="datetimeFigureOut">
              <a:rPr lang="ru-RU" smtClean="0"/>
              <a:t>06.07.2018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845874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ED9A42A-E1E8-47AF-A6DA-C9237E581155}" type="datetimeFigureOut">
              <a:rPr lang="ru-RU" smtClean="0"/>
              <a:t>06.07.2018</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1F3A64F-955E-460B-8CDF-85895757D162}" type="slidenum">
              <a:rPr lang="ru-RU" smtClean="0"/>
              <a:t>‹#›</a:t>
            </a:fld>
            <a:endParaRPr lang="ru-RU"/>
          </a:p>
        </p:txBody>
      </p:sp>
    </p:spTree>
    <p:extLst>
      <p:ext uri="{BB962C8B-B14F-4D97-AF65-F5344CB8AC3E}">
        <p14:creationId xmlns:p14="http://schemas.microsoft.com/office/powerpoint/2010/main" val="1956286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consultant.ru/document/cons_doc_LAW_214514/30b3f8c55f65557c253227a65b908cc075ce114a/#dst100021" TargetMode="External"/><Relationship Id="rId3" Type="http://schemas.openxmlformats.org/officeDocument/2006/relationships/hyperlink" Target="http://www.consultant.ru/document/cons_doc_LAW_282678/c3f5d2b1d2c47e714ee5350124eb92e1207f7092/#dst100051" TargetMode="External"/><Relationship Id="rId7" Type="http://schemas.openxmlformats.org/officeDocument/2006/relationships/hyperlink" Target="http://www.consultant.ru/document/cons_doc_LAW_201408/bdb2754392763f4c0afbdb3bc7ea77ef6a5287c4/#dst100075" TargetMode="External"/><Relationship Id="rId12" Type="http://schemas.openxmlformats.org/officeDocument/2006/relationships/hyperlink" Target="http://www.consultant.ru/document/cons_doc_LAW_282678/c3f5d2b1d2c47e714ee5350124eb92e1207f7092/#dst100061" TargetMode="External"/><Relationship Id="rId2" Type="http://schemas.openxmlformats.org/officeDocument/2006/relationships/hyperlink" Target="http://www.consultant.ru/document/cons_doc_LAW_282678/c3f5d2b1d2c47e714ee5350124eb92e1207f7092/#dst100049"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197264/4e7c454febb18a75f99a0e0a1256de288dbd7129/#dst100332" TargetMode="External"/><Relationship Id="rId11" Type="http://schemas.openxmlformats.org/officeDocument/2006/relationships/hyperlink" Target="http://www.consultant.ru/document/cons_doc_LAW_282678/c3f5d2b1d2c47e714ee5350124eb92e1207f7092/#dst100059" TargetMode="External"/><Relationship Id="rId5" Type="http://schemas.openxmlformats.org/officeDocument/2006/relationships/hyperlink" Target="http://www.consultant.ru/document/cons_doc_LAW_76460/b004fed0b70d0f223e4a81f8ad6cd92af90a7e3b/#dst100045" TargetMode="External"/><Relationship Id="rId10" Type="http://schemas.openxmlformats.org/officeDocument/2006/relationships/hyperlink" Target="http://www.consultant.ru/document/cons_doc_LAW_282678/c3f5d2b1d2c47e714ee5350124eb92e1207f7092/#dst100057" TargetMode="External"/><Relationship Id="rId4" Type="http://schemas.openxmlformats.org/officeDocument/2006/relationships/hyperlink" Target="http://www.consultant.ru/document/cons_doc_LAW_282678/c3f5d2b1d2c47e714ee5350124eb92e1207f7092/#dst100053" TargetMode="External"/><Relationship Id="rId9" Type="http://schemas.openxmlformats.org/officeDocument/2006/relationships/hyperlink" Target="http://www.consultant.ru/document/cons_doc_LAW_282678/c3f5d2b1d2c47e714ee5350124eb92e1207f7092/#dst100055"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consultant.ru/document/cons_doc_LAW_132732/d9298c9ea6e3b00db7f4ccc8383d98e3589f5684/#dst1000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6332" y="240931"/>
            <a:ext cx="9966960" cy="2926080"/>
          </a:xfrm>
        </p:spPr>
        <p:txBody>
          <a:bodyPr>
            <a:normAutofit/>
          </a:bodyPr>
          <a:lstStyle/>
          <a:p>
            <a:r>
              <a:rPr lang="ru-RU" sz="4000" dirty="0" smtClean="0"/>
              <a:t>Обязанности и ответственность родителей</a:t>
            </a:r>
            <a:endParaRPr lang="ru-RU" sz="4000" dirty="0"/>
          </a:p>
        </p:txBody>
      </p:sp>
      <p:sp>
        <p:nvSpPr>
          <p:cNvPr id="3" name="Подзаголовок 2"/>
          <p:cNvSpPr>
            <a:spLocks noGrp="1"/>
          </p:cNvSpPr>
          <p:nvPr>
            <p:ph type="subTitle" idx="1"/>
          </p:nvPr>
        </p:nvSpPr>
        <p:spPr>
          <a:xfrm>
            <a:off x="1873303" y="5834912"/>
            <a:ext cx="8767860" cy="1388165"/>
          </a:xfrm>
        </p:spPr>
        <p:txBody>
          <a:bodyPr/>
          <a:lstStyle/>
          <a:p>
            <a:r>
              <a:rPr lang="ru-RU" dirty="0" smtClean="0"/>
              <a:t>Прокуратура Пролетарского района г. Твери</a:t>
            </a:r>
          </a:p>
          <a:p>
            <a:r>
              <a:rPr lang="ru-RU" smtClean="0"/>
              <a:t>2018 </a:t>
            </a:r>
            <a:r>
              <a:rPr lang="ru-RU" smtClean="0"/>
              <a:t>г</a:t>
            </a:r>
            <a:endParaRPr lang="ru-RU" dirty="0"/>
          </a:p>
        </p:txBody>
      </p:sp>
    </p:spTree>
    <p:extLst>
      <p:ext uri="{BB962C8B-B14F-4D97-AF65-F5344CB8AC3E}">
        <p14:creationId xmlns:p14="http://schemas.microsoft.com/office/powerpoint/2010/main" val="339144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6">
                    <a:lumMod val="75000"/>
                  </a:schemeClr>
                </a:solidFill>
              </a:rPr>
              <a:t>Каждый ребёнок имеет право:</a:t>
            </a:r>
            <a:br>
              <a:rPr lang="ru-RU" dirty="0">
                <a:solidFill>
                  <a:schemeClr val="accent6">
                    <a:lumMod val="75000"/>
                  </a:schemeClr>
                </a:solidFill>
              </a:rPr>
            </a:br>
            <a:endParaRPr lang="ru-RU" dirty="0">
              <a:solidFill>
                <a:schemeClr val="accent6">
                  <a:lumMod val="75000"/>
                </a:schemeClr>
              </a:solidFill>
            </a:endParaRPr>
          </a:p>
        </p:txBody>
      </p:sp>
      <p:sp>
        <p:nvSpPr>
          <p:cNvPr id="3" name="Объект 2"/>
          <p:cNvSpPr>
            <a:spLocks noGrp="1"/>
          </p:cNvSpPr>
          <p:nvPr>
            <p:ph idx="1"/>
          </p:nvPr>
        </p:nvSpPr>
        <p:spPr>
          <a:xfrm>
            <a:off x="1143000" y="1470546"/>
            <a:ext cx="10198290" cy="5626290"/>
          </a:xfrm>
        </p:spPr>
        <p:txBody>
          <a:bodyPr>
            <a:normAutofit fontScale="77500" lnSpcReduction="20000"/>
          </a:bodyPr>
          <a:lstStyle/>
          <a:p>
            <a:pPr marL="45720" indent="0" fontAlgn="base">
              <a:buNone/>
            </a:pPr>
            <a:r>
              <a:rPr lang="ru-RU" dirty="0" smtClean="0">
                <a:solidFill>
                  <a:schemeClr val="accent1">
                    <a:lumMod val="50000"/>
                  </a:schemeClr>
                </a:solidFill>
              </a:rPr>
              <a:t>— </a:t>
            </a:r>
            <a:r>
              <a:rPr lang="ru-RU" dirty="0">
                <a:solidFill>
                  <a:schemeClr val="accent1">
                    <a:lumMod val="50000"/>
                  </a:schemeClr>
                </a:solidFill>
              </a:rPr>
              <a:t>знать своих родителей, право на их заботу, на воспитание,  обеспечение его интересов, всестороннее развитие, уважение его человеческого достоинства;</a:t>
            </a:r>
          </a:p>
          <a:p>
            <a:pPr marL="45720" indent="0" fontAlgn="base">
              <a:buNone/>
            </a:pPr>
            <a:r>
              <a:rPr lang="ru-RU" dirty="0">
                <a:solidFill>
                  <a:schemeClr val="accent1">
                    <a:lumMod val="50000"/>
                  </a:schemeClr>
                </a:solidFill>
              </a:rPr>
              <a:t>— на общение со своими родителями (лицами, их заменяющими) и другими родственниками,   находясь в экстремальной ситуации (задержание, арест, заключение под стражу, нахождение в медицинской организации, состояние алкогольного или наркотического опьянения и другое)  (ст. 54 СК РФ);</a:t>
            </a:r>
          </a:p>
          <a:p>
            <a:pPr marL="45720" indent="0" fontAlgn="base">
              <a:buNone/>
            </a:pPr>
            <a:r>
              <a:rPr lang="ru-RU" dirty="0">
                <a:solidFill>
                  <a:schemeClr val="accent1">
                    <a:lumMod val="50000"/>
                  </a:schemeClr>
                </a:solidFill>
              </a:rPr>
              <a:t>— на защиту своих прав и законных интересов родителями (лицами, их заменяющими) либо органом опеки и попечительства, прокурором и судом;</a:t>
            </a:r>
          </a:p>
          <a:p>
            <a:pPr marL="45720" indent="0" fontAlgn="base">
              <a:buNone/>
            </a:pPr>
            <a:r>
              <a:rPr lang="ru-RU" dirty="0">
                <a:solidFill>
                  <a:schemeClr val="accent1">
                    <a:lumMod val="50000"/>
                  </a:schemeClr>
                </a:solidFill>
              </a:rPr>
              <a:t>— на защиту от злоупотреблений со стороны родителей (лиц, их заменяющих);</a:t>
            </a:r>
          </a:p>
          <a:p>
            <a:pPr marL="45720" indent="0" fontAlgn="base">
              <a:buNone/>
            </a:pPr>
            <a:r>
              <a:rPr lang="ru-RU" dirty="0">
                <a:solidFill>
                  <a:schemeClr val="accent1">
                    <a:lumMod val="50000"/>
                  </a:schemeClr>
                </a:solidFill>
              </a:rPr>
              <a:t>— самостоятельно обращаться за защитой своих прав в орган опеки и попечительства, а по достижении возраста четырнадцати лет в суд (в том числе при невыполнении или при ненадлежащем выполнении родителями обязанностей по воспитанию, образованию ребенка либо при злоупотреблении родительскими правами);</a:t>
            </a:r>
          </a:p>
          <a:p>
            <a:pPr marL="45720" indent="0" fontAlgn="base">
              <a:buNone/>
            </a:pPr>
            <a:r>
              <a:rPr lang="ru-RU" dirty="0">
                <a:solidFill>
                  <a:schemeClr val="accent1">
                    <a:lumMod val="50000"/>
                  </a:schemeClr>
                </a:solidFill>
              </a:rPr>
              <a:t>— выражать свое мнение при решении в семье любого вопроса, затрагивающего его интересы, а также быть заслушанным в ходе любого судебного или административного разбирательства; учет мнения ребенка, достигшего возраста десяти лет — обязателен (ст. 57 СК РФ);</a:t>
            </a:r>
          </a:p>
          <a:p>
            <a:pPr marL="45720" indent="0" fontAlgn="base">
              <a:buNone/>
            </a:pPr>
            <a:r>
              <a:rPr lang="ru-RU" dirty="0">
                <a:solidFill>
                  <a:schemeClr val="accent1">
                    <a:lumMod val="50000"/>
                  </a:schemeClr>
                </a:solidFill>
              </a:rPr>
              <a:t>— на получение содержания от своих родителей и других членов семьи. Суммы, причитающиеся ребенку (алименты, пенсии, пособия, поступают в распоряжение родителей (лиц, их заменяющих) и расходуются ими на содержание, воспитание и образование ребенка;</a:t>
            </a:r>
          </a:p>
          <a:p>
            <a:pPr marL="45720" indent="0" fontAlgn="base">
              <a:buNone/>
            </a:pPr>
            <a:r>
              <a:rPr lang="ru-RU" dirty="0">
                <a:solidFill>
                  <a:schemeClr val="accent1">
                    <a:lumMod val="50000"/>
                  </a:schemeClr>
                </a:solidFill>
              </a:rPr>
              <a:t>— на доходы, полученные им, имущество, полученное им в дар или в порядке наследования, а также на любое другое имущество, приобретённое на средства ребёнка (ст. 60 СК РФ)</a:t>
            </a:r>
          </a:p>
          <a:p>
            <a:pPr marL="45720" indent="0">
              <a:buNone/>
            </a:pPr>
            <a:endParaRPr lang="ru-RU" dirty="0"/>
          </a:p>
        </p:txBody>
      </p:sp>
    </p:spTree>
    <p:extLst>
      <p:ext uri="{BB962C8B-B14F-4D97-AF65-F5344CB8AC3E}">
        <p14:creationId xmlns:p14="http://schemas.microsoft.com/office/powerpoint/2010/main" val="139988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122" y="636896"/>
            <a:ext cx="10785143" cy="1356360"/>
          </a:xfrm>
        </p:spPr>
        <p:txBody>
          <a:bodyPr>
            <a:noAutofit/>
          </a:bodyPr>
          <a:lstStyle/>
          <a:p>
            <a:pPr algn="ctr"/>
            <a:r>
              <a:rPr lang="ru-RU" dirty="0">
                <a:solidFill>
                  <a:schemeClr val="accent6">
                    <a:lumMod val="75000"/>
                  </a:schemeClr>
                </a:solidFill>
              </a:rPr>
              <a:t>Воспитание детей является одновременно и правом и обязанностью </a:t>
            </a:r>
            <a:r>
              <a:rPr lang="ru-RU" dirty="0" smtClean="0">
                <a:solidFill>
                  <a:schemeClr val="accent6">
                    <a:lumMod val="75000"/>
                  </a:schemeClr>
                </a:solidFill>
              </a:rPr>
              <a:t>родителей</a:t>
            </a:r>
            <a:endParaRPr lang="ru-RU" dirty="0">
              <a:solidFill>
                <a:schemeClr val="accent6">
                  <a:lumMod val="75000"/>
                </a:schemeClr>
              </a:solidFill>
            </a:endParaRPr>
          </a:p>
        </p:txBody>
      </p:sp>
      <p:sp>
        <p:nvSpPr>
          <p:cNvPr id="3" name="Объект 2"/>
          <p:cNvSpPr>
            <a:spLocks noGrp="1"/>
          </p:cNvSpPr>
          <p:nvPr>
            <p:ph idx="1"/>
          </p:nvPr>
        </p:nvSpPr>
        <p:spPr>
          <a:xfrm>
            <a:off x="6482687" y="3643952"/>
            <a:ext cx="4533184" cy="2452048"/>
          </a:xfrm>
        </p:spPr>
        <p:txBody>
          <a:bodyPr/>
          <a:lstStyle/>
          <a:p>
            <a:pPr marL="45720" indent="0">
              <a:buNone/>
            </a:pPr>
            <a:endParaRPr lang="ru-RU" dirty="0"/>
          </a:p>
        </p:txBody>
      </p:sp>
      <p:pic>
        <p:nvPicPr>
          <p:cNvPr id="1026" name="Picture 2" descr="http://spisa.ru/wp-content/uploads/2017/07/1-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694" y="2230271"/>
            <a:ext cx="7620000"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3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3818" y="322997"/>
            <a:ext cx="9875520" cy="1356360"/>
          </a:xfrm>
        </p:spPr>
        <p:txBody>
          <a:bodyPr/>
          <a:lstStyle/>
          <a:p>
            <a:r>
              <a:rPr lang="ru-RU" dirty="0">
                <a:solidFill>
                  <a:schemeClr val="accent6">
                    <a:lumMod val="75000"/>
                  </a:schemeClr>
                </a:solidFill>
              </a:rPr>
              <a:t>Родители</a:t>
            </a:r>
            <a:r>
              <a:rPr lang="ru-RU" dirty="0"/>
              <a:t>:</a:t>
            </a:r>
            <a:br>
              <a:rPr lang="ru-RU" dirty="0"/>
            </a:br>
            <a:endParaRPr lang="ru-RU" dirty="0"/>
          </a:p>
        </p:txBody>
      </p:sp>
      <p:sp>
        <p:nvSpPr>
          <p:cNvPr id="3" name="Объект 2"/>
          <p:cNvSpPr>
            <a:spLocks noGrp="1"/>
          </p:cNvSpPr>
          <p:nvPr>
            <p:ph idx="1"/>
          </p:nvPr>
        </p:nvSpPr>
        <p:spPr>
          <a:xfrm>
            <a:off x="1033818" y="1089887"/>
            <a:ext cx="11049000" cy="5732060"/>
          </a:xfrm>
        </p:spPr>
        <p:txBody>
          <a:bodyPr>
            <a:normAutofit fontScale="62500" lnSpcReduction="20000"/>
          </a:bodyPr>
          <a:lstStyle/>
          <a:p>
            <a:pPr marL="45720" indent="0" fontAlgn="base">
              <a:buNone/>
            </a:pPr>
            <a:r>
              <a:rPr lang="ru-RU" sz="3100" dirty="0">
                <a:solidFill>
                  <a:schemeClr val="accent1">
                    <a:lumMod val="50000"/>
                  </a:schemeClr>
                </a:solidFill>
              </a:rPr>
              <a:t>— имеют право и обязаны воспитывать своих </a:t>
            </a:r>
            <a:r>
              <a:rPr lang="ru-RU" sz="3100" dirty="0" smtClean="0">
                <a:solidFill>
                  <a:schemeClr val="accent1">
                    <a:lumMod val="50000"/>
                  </a:schemeClr>
                </a:solidFill>
              </a:rPr>
              <a:t>детей;</a:t>
            </a:r>
            <a:endParaRPr lang="ru-RU" sz="3100" dirty="0">
              <a:solidFill>
                <a:schemeClr val="accent1">
                  <a:lumMod val="50000"/>
                </a:schemeClr>
              </a:solidFill>
            </a:endParaRPr>
          </a:p>
          <a:p>
            <a:pPr marL="45720" indent="0" fontAlgn="base">
              <a:buNone/>
            </a:pPr>
            <a:r>
              <a:rPr lang="ru-RU" sz="3100" dirty="0">
                <a:solidFill>
                  <a:schemeClr val="accent1">
                    <a:lumMod val="50000"/>
                  </a:schemeClr>
                </a:solidFill>
              </a:rPr>
              <a:t>— несут ответственность за воспитание и развитие своих детей;</a:t>
            </a:r>
          </a:p>
          <a:p>
            <a:pPr marL="45720" indent="0" fontAlgn="base">
              <a:buNone/>
            </a:pPr>
            <a:r>
              <a:rPr lang="ru-RU" sz="3100" dirty="0">
                <a:solidFill>
                  <a:schemeClr val="accent1">
                    <a:lumMod val="50000"/>
                  </a:schemeClr>
                </a:solidFill>
              </a:rPr>
              <a:t>— обязаны заботиться о здоровье, физическом, психическом, духовном и нравственном развитии своих детей (в частности, не допускать пребывание несовершеннолетнего в ночное время в общественных местах без сопровождения родителей, употребление табачных изделий, алкоголя и наркотических веществ), обеспечить получение детьми общего образования (Статья 63 МК РФ);</a:t>
            </a:r>
          </a:p>
          <a:p>
            <a:pPr marL="45720" indent="0" fontAlgn="base">
              <a:buNone/>
            </a:pPr>
            <a:r>
              <a:rPr lang="ru-RU" sz="3100" dirty="0">
                <a:solidFill>
                  <a:schemeClr val="accent1">
                    <a:lumMod val="50000"/>
                  </a:schemeClr>
                </a:solidFill>
              </a:rPr>
              <a:t>— обязаны защищать права и интересы своих детей;</a:t>
            </a:r>
          </a:p>
          <a:p>
            <a:pPr marL="45720" indent="0" fontAlgn="base">
              <a:buNone/>
            </a:pPr>
            <a:r>
              <a:rPr lang="ru-RU" sz="3100" dirty="0">
                <a:solidFill>
                  <a:schemeClr val="accent1">
                    <a:lumMod val="50000"/>
                  </a:schemeClr>
                </a:solidFill>
              </a:rPr>
              <a:t>— не вправе представлять интересы своих детей, если между интересами родителей и детей имеются противоречия </a:t>
            </a:r>
            <a:r>
              <a:rPr lang="ru-RU" sz="3100" dirty="0" smtClean="0">
                <a:solidFill>
                  <a:schemeClr val="accent1">
                    <a:lumMod val="50000"/>
                  </a:schemeClr>
                </a:solidFill>
              </a:rPr>
              <a:t> </a:t>
            </a:r>
            <a:r>
              <a:rPr lang="ru-RU" sz="3100" dirty="0">
                <a:solidFill>
                  <a:schemeClr val="accent1">
                    <a:lumMod val="50000"/>
                  </a:schemeClr>
                </a:solidFill>
              </a:rPr>
              <a:t>(ст. 64 СК РФ).</a:t>
            </a:r>
          </a:p>
          <a:p>
            <a:pPr marL="45720" indent="0" fontAlgn="base">
              <a:buNone/>
            </a:pPr>
            <a:r>
              <a:rPr lang="ru-RU" sz="3100" dirty="0">
                <a:solidFill>
                  <a:schemeClr val="accent1">
                    <a:lumMod val="50000"/>
                  </a:schemeClr>
                </a:solidFill>
              </a:rPr>
              <a:t>— не могут осуществлять свои права в противоречии с интересами детей (обеспечение интересов детей должно быть предметом основной заботы их родителей);</a:t>
            </a:r>
          </a:p>
          <a:p>
            <a:pPr marL="45720" indent="0" fontAlgn="base">
              <a:buNone/>
            </a:pPr>
            <a:r>
              <a:rPr lang="ru-RU" sz="3100" dirty="0">
                <a:solidFill>
                  <a:schemeClr val="accent1">
                    <a:lumMod val="50000"/>
                  </a:schemeClr>
                </a:solidFill>
              </a:rPr>
              <a:t>— не вправе причинять вред физическому и психическому здоровью детей, их нравственному развитию (способы 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p>
          <a:p>
            <a:pPr marL="45720" indent="0" fontAlgn="base">
              <a:buNone/>
            </a:pPr>
            <a:r>
              <a:rPr lang="ru-RU" sz="3100" dirty="0">
                <a:solidFill>
                  <a:schemeClr val="accent1">
                    <a:lumMod val="50000"/>
                  </a:schemeClr>
                </a:solidFill>
              </a:rPr>
              <a:t>— обязаны решать все вопросы, касающиеся воспитания и образования детей, по  взаимному согласию исходя из интересов детей и с учетом мнения детей (родители при наличии разногласий между ними вправе обратиться за разрешением этих разногласий в орган опеки и попечительства или в суд);</a:t>
            </a:r>
          </a:p>
          <a:p>
            <a:pPr marL="45720" indent="0" fontAlgn="base">
              <a:buNone/>
            </a:pPr>
            <a:r>
              <a:rPr lang="ru-RU" sz="3100" dirty="0">
                <a:solidFill>
                  <a:schemeClr val="accent1">
                    <a:lumMod val="50000"/>
                  </a:schemeClr>
                </a:solidFill>
              </a:rPr>
              <a:t>— имеют право на оказание им содействия в предоставлении семье медицинской, психологической, педагогической, юридической, социальной помощи (статья 65).</a:t>
            </a:r>
          </a:p>
          <a:p>
            <a:endParaRPr lang="ru-RU" dirty="0"/>
          </a:p>
        </p:txBody>
      </p:sp>
    </p:spTree>
    <p:extLst>
      <p:ext uri="{BB962C8B-B14F-4D97-AF65-F5344CB8AC3E}">
        <p14:creationId xmlns:p14="http://schemas.microsoft.com/office/powerpoint/2010/main" val="260914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134" y="1073624"/>
            <a:ext cx="11740487" cy="1356360"/>
          </a:xfrm>
        </p:spPr>
        <p:txBody>
          <a:bodyPr>
            <a:noAutofit/>
          </a:bodyPr>
          <a:lstStyle/>
          <a:p>
            <a:r>
              <a:rPr lang="ru-RU" sz="3600" dirty="0" smtClean="0">
                <a:solidFill>
                  <a:schemeClr val="accent6">
                    <a:lumMod val="75000"/>
                  </a:schemeClr>
                </a:solidFill>
              </a:rPr>
              <a:t>   Ответственность </a:t>
            </a:r>
            <a:r>
              <a:rPr lang="ru-RU" sz="3600" dirty="0">
                <a:solidFill>
                  <a:schemeClr val="accent6">
                    <a:lumMod val="75000"/>
                  </a:schemeClr>
                </a:solidFill>
              </a:rPr>
              <a:t>предусмотренная для родителей (законных представителей), не исполняющих или ненадлежащим образом исполняющих свои обязанности</a:t>
            </a:r>
            <a:r>
              <a:rPr lang="ru-RU" sz="3600" dirty="0"/>
              <a:t/>
            </a:r>
            <a:br>
              <a:rPr lang="ru-RU" sz="3600" dirty="0"/>
            </a:br>
            <a:endParaRPr lang="ru-RU" sz="3600" dirty="0"/>
          </a:p>
        </p:txBody>
      </p:sp>
      <p:sp>
        <p:nvSpPr>
          <p:cNvPr id="3" name="Объект 2"/>
          <p:cNvSpPr>
            <a:spLocks noGrp="1"/>
          </p:cNvSpPr>
          <p:nvPr>
            <p:ph idx="1"/>
          </p:nvPr>
        </p:nvSpPr>
        <p:spPr>
          <a:xfrm>
            <a:off x="1257941" y="2589663"/>
            <a:ext cx="9872871" cy="4038600"/>
          </a:xfrm>
        </p:spPr>
        <p:txBody>
          <a:bodyPr/>
          <a:lstStyle/>
          <a:p>
            <a:pPr marL="45720" indent="0" fontAlgn="base">
              <a:buNone/>
            </a:pPr>
            <a:endParaRPr lang="ru-RU" dirty="0"/>
          </a:p>
          <a:p>
            <a:pPr marL="45720" indent="0" fontAlgn="base">
              <a:buNone/>
            </a:pPr>
            <a:r>
              <a:rPr lang="ru-RU" dirty="0">
                <a:solidFill>
                  <a:schemeClr val="accent1">
                    <a:lumMod val="50000"/>
                  </a:schemeClr>
                </a:solidFill>
                <a:latin typeface="Arial Black" panose="020B0A04020102020204" pitchFamily="34" charset="0"/>
              </a:rPr>
              <a:t>— лишение родительских прав (ст. 69 СК РФ)</a:t>
            </a:r>
          </a:p>
          <a:p>
            <a:pPr marL="45720" indent="0" fontAlgn="base">
              <a:buNone/>
            </a:pPr>
            <a:r>
              <a:rPr lang="ru-RU" dirty="0">
                <a:solidFill>
                  <a:schemeClr val="accent1">
                    <a:lumMod val="50000"/>
                  </a:schemeClr>
                </a:solidFill>
                <a:latin typeface="Arial Black" panose="020B0A04020102020204" pitchFamily="34" charset="0"/>
              </a:rPr>
              <a:t>— ограничение в родительских правах (ст. 73 СК РФ)</a:t>
            </a:r>
          </a:p>
          <a:p>
            <a:pPr marL="45720" indent="0" fontAlgn="base">
              <a:buNone/>
            </a:pPr>
            <a:r>
              <a:rPr lang="ru-RU" dirty="0">
                <a:solidFill>
                  <a:schemeClr val="accent1">
                    <a:lumMod val="50000"/>
                  </a:schemeClr>
                </a:solidFill>
                <a:latin typeface="Arial Black" panose="020B0A04020102020204" pitchFamily="34" charset="0"/>
              </a:rPr>
              <a:t>— административная ответственность (</a:t>
            </a:r>
            <a:r>
              <a:rPr lang="ru-RU" dirty="0" err="1">
                <a:solidFill>
                  <a:schemeClr val="accent1">
                    <a:lumMod val="50000"/>
                  </a:schemeClr>
                </a:solidFill>
                <a:latin typeface="Arial Black" panose="020B0A04020102020204" pitchFamily="34" charset="0"/>
              </a:rPr>
              <a:t>ст.ст</a:t>
            </a:r>
            <a:r>
              <a:rPr lang="ru-RU" dirty="0">
                <a:solidFill>
                  <a:schemeClr val="accent1">
                    <a:lumMod val="50000"/>
                  </a:schemeClr>
                </a:solidFill>
                <a:latin typeface="Arial Black" panose="020B0A04020102020204" pitchFamily="34" charset="0"/>
              </a:rPr>
              <a:t>. 5.35, 20.22 КоАП РФ)</a:t>
            </a:r>
          </a:p>
          <a:p>
            <a:pPr marL="45720" indent="0" fontAlgn="base">
              <a:buNone/>
            </a:pPr>
            <a:r>
              <a:rPr lang="ru-RU" dirty="0">
                <a:solidFill>
                  <a:schemeClr val="accent1">
                    <a:lumMod val="50000"/>
                  </a:schemeClr>
                </a:solidFill>
                <a:latin typeface="Arial Black" panose="020B0A04020102020204" pitchFamily="34" charset="0"/>
              </a:rPr>
              <a:t>— уголовная ответственность (ст. 156 УК РФ).</a:t>
            </a:r>
          </a:p>
          <a:p>
            <a:endParaRPr lang="ru-RU" dirty="0"/>
          </a:p>
        </p:txBody>
      </p:sp>
    </p:spTree>
    <p:extLst>
      <p:ext uri="{BB962C8B-B14F-4D97-AF65-F5344CB8AC3E}">
        <p14:creationId xmlns:p14="http://schemas.microsoft.com/office/powerpoint/2010/main" val="247852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b="1" dirty="0" smtClean="0">
                <a:solidFill>
                  <a:srgbClr val="333333"/>
                </a:solidFill>
                <a:latin typeface="Arial" panose="020B0604020202020204" pitchFamily="34" charset="0"/>
                <a:cs typeface="Arial" panose="020B0604020202020204" pitchFamily="34" charset="0"/>
              </a:rPr>
              <a:t>Лишение </a:t>
            </a:r>
            <a:r>
              <a:rPr lang="ru-RU" altLang="ru-RU" b="1" dirty="0">
                <a:solidFill>
                  <a:srgbClr val="333333"/>
                </a:solidFill>
                <a:latin typeface="Arial" panose="020B0604020202020204" pitchFamily="34" charset="0"/>
                <a:cs typeface="Arial" panose="020B0604020202020204" pitchFamily="34" charset="0"/>
              </a:rPr>
              <a:t>родительских </a:t>
            </a:r>
            <a:r>
              <a:rPr lang="ru-RU" altLang="ru-RU" b="1" dirty="0" smtClean="0">
                <a:solidFill>
                  <a:srgbClr val="333333"/>
                </a:solidFill>
                <a:latin typeface="Arial" panose="020B0604020202020204" pitchFamily="34" charset="0"/>
                <a:cs typeface="Arial" panose="020B0604020202020204" pitchFamily="34" charset="0"/>
              </a:rPr>
              <a:t>прав</a:t>
            </a:r>
            <a:br>
              <a:rPr lang="ru-RU" altLang="ru-RU" b="1" dirty="0" smtClean="0">
                <a:solidFill>
                  <a:srgbClr val="333333"/>
                </a:solidFill>
                <a:latin typeface="Arial" panose="020B0604020202020204" pitchFamily="34" charset="0"/>
                <a:cs typeface="Arial" panose="020B0604020202020204" pitchFamily="34" charset="0"/>
              </a:rPr>
            </a:br>
            <a:r>
              <a:rPr lang="ru-RU" altLang="ru-RU" sz="1600" b="1" dirty="0">
                <a:solidFill>
                  <a:srgbClr val="333333"/>
                </a:solidFill>
                <a:latin typeface="Arial" panose="020B0604020202020204" pitchFamily="34" charset="0"/>
                <a:cs typeface="Arial" panose="020B0604020202020204" pitchFamily="34" charset="0"/>
              </a:rPr>
              <a:t>(ст. 69 Семейного кодекса РФ </a:t>
            </a:r>
            <a:r>
              <a:rPr lang="ru-RU" altLang="ru-RU" sz="1600" b="1" dirty="0" smtClean="0">
                <a:solidFill>
                  <a:srgbClr val="333333"/>
                </a:solidFill>
                <a:latin typeface="Arial" panose="020B0604020202020204" pitchFamily="34" charset="0"/>
                <a:cs typeface="Arial" panose="020B0604020202020204" pitchFamily="34" charset="0"/>
              </a:rPr>
              <a:t>)</a:t>
            </a:r>
            <a:r>
              <a:rPr lang="ru-RU" altLang="ru-RU" b="1" dirty="0">
                <a:solidFill>
                  <a:srgbClr val="333333"/>
                </a:solidFill>
                <a:latin typeface="Arial" panose="020B0604020202020204" pitchFamily="34" charset="0"/>
                <a:cs typeface="Arial" panose="020B0604020202020204" pitchFamily="34" charset="0"/>
              </a:rPr>
              <a:t/>
            </a:r>
            <a:br>
              <a:rPr lang="ru-RU" altLang="ru-RU" b="1" dirty="0">
                <a:solidFill>
                  <a:srgbClr val="333333"/>
                </a:solidFill>
                <a:latin typeface="Arial" panose="020B0604020202020204" pitchFamily="34" charset="0"/>
                <a:cs typeface="Arial" panose="020B0604020202020204" pitchFamily="34" charset="0"/>
              </a:rPr>
            </a:br>
            <a:endParaRPr lang="ru-RU" dirty="0"/>
          </a:p>
        </p:txBody>
      </p:sp>
      <p:sp>
        <p:nvSpPr>
          <p:cNvPr id="4" name="Rectangle 1"/>
          <p:cNvSpPr>
            <a:spLocks noGrp="1" noChangeArrowheads="1"/>
          </p:cNvSpPr>
          <p:nvPr>
            <p:ph idx="1"/>
          </p:nvPr>
        </p:nvSpPr>
        <p:spPr bwMode="auto">
          <a:xfrm>
            <a:off x="765616" y="1745911"/>
            <a:ext cx="10957833" cy="397413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accent1">
                    <a:lumMod val="50000"/>
                  </a:schemeClr>
                </a:solidFill>
                <a:effectLst/>
                <a:cs typeface="Aparajita" panose="020B0604020202020204" pitchFamily="34" charset="0"/>
              </a:rPr>
              <a:t> </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Родители (один из них) могут быть лишены родительских прав, если они: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2"/>
              </a:rPr>
              <a:t>уклоняются</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выполнения обязанностей родителей, в том числе при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3"/>
              </a:rPr>
              <a:t>злостном</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уклонении от уплаты алиментов;</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4"/>
              </a:rPr>
              <a:t>отказываются</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без уважительных причин взять своего ребенка из родильного дома (отделения) либо из иной медицинской организации, образовательной организации, организации социального обслуживания или из аналогичных организаций;</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(в ред. Федеральных законов от 24.04.2008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5"/>
              </a:rPr>
              <a:t>N 49-ФЗ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25.11.2013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6"/>
              </a:rPr>
              <a:t>N 317-ФЗ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28.11.2015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7"/>
              </a:rPr>
              <a:t>N 358-ФЗ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28.03.2017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8"/>
              </a:rPr>
              <a:t>N 39-ФЗ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(см. текст в предыдущей редакции)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9"/>
              </a:rPr>
              <a:t>злоупотребляют</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своими родительскими правами;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10"/>
              </a:rPr>
              <a:t>жестоко</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обращаются с детьми, в том числе осуществляют физическое или психическое насилие над ними, покушаются на их половую неприкосновенность;</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являются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11"/>
              </a:rPr>
              <a:t>больными</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хроническим алкоголизмом или наркоманией;</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12"/>
              </a:rPr>
              <a:t>совершили</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умышленное преступление против жизни или здоровья своих детей, другого родителя детей, супруга, в том числе не являющегося родителем детей, либо против жизни или здоровья иного члена семьи.</a:t>
            </a:r>
          </a:p>
        </p:txBody>
      </p:sp>
    </p:spTree>
    <p:extLst>
      <p:ext uri="{BB962C8B-B14F-4D97-AF65-F5344CB8AC3E}">
        <p14:creationId xmlns:p14="http://schemas.microsoft.com/office/powerpoint/2010/main" val="1818854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sz="4000" b="1" dirty="0">
                <a:solidFill>
                  <a:srgbClr val="333333"/>
                </a:solidFill>
                <a:latin typeface="Arial" panose="020B0604020202020204" pitchFamily="34" charset="0"/>
                <a:cs typeface="Arial" panose="020B0604020202020204" pitchFamily="34" charset="0"/>
              </a:rPr>
              <a:t>Ограничение родительских </a:t>
            </a:r>
            <a:r>
              <a:rPr lang="ru-RU" altLang="ru-RU" sz="4000" b="1" dirty="0" smtClean="0">
                <a:solidFill>
                  <a:srgbClr val="333333"/>
                </a:solidFill>
                <a:latin typeface="Arial" panose="020B0604020202020204" pitchFamily="34" charset="0"/>
                <a:cs typeface="Arial" panose="020B0604020202020204" pitchFamily="34" charset="0"/>
              </a:rPr>
              <a:t>прав</a:t>
            </a:r>
            <a:br>
              <a:rPr lang="ru-RU" altLang="ru-RU" sz="4000" b="1" dirty="0" smtClean="0">
                <a:solidFill>
                  <a:srgbClr val="333333"/>
                </a:solidFill>
                <a:latin typeface="Arial" panose="020B0604020202020204" pitchFamily="34" charset="0"/>
                <a:cs typeface="Arial" panose="020B0604020202020204" pitchFamily="34" charset="0"/>
              </a:rPr>
            </a:br>
            <a:r>
              <a:rPr lang="ru-RU" altLang="ru-RU" sz="4000" b="1" dirty="0" smtClean="0">
                <a:solidFill>
                  <a:srgbClr val="333333"/>
                </a:solidFill>
                <a:latin typeface="Arial" panose="020B0604020202020204" pitchFamily="34" charset="0"/>
                <a:cs typeface="Arial" panose="020B0604020202020204" pitchFamily="34" charset="0"/>
              </a:rPr>
              <a:t> </a:t>
            </a:r>
            <a:r>
              <a:rPr lang="ru-RU" altLang="ru-RU" sz="1600" b="1" dirty="0">
                <a:solidFill>
                  <a:srgbClr val="333333"/>
                </a:solidFill>
                <a:latin typeface="Arial" panose="020B0604020202020204" pitchFamily="34" charset="0"/>
                <a:cs typeface="Arial" panose="020B0604020202020204" pitchFamily="34" charset="0"/>
              </a:rPr>
              <a:t>(ст. 73 Семейного кодекса РФ)</a:t>
            </a:r>
            <a:endParaRPr lang="ru-RU" sz="1600" b="1" dirty="0">
              <a:solidFill>
                <a:srgbClr val="333333"/>
              </a:solidFill>
              <a:latin typeface="Arial" panose="020B0604020202020204" pitchFamily="34" charset="0"/>
              <a:cs typeface="Arial" panose="020B0604020202020204" pitchFamily="34" charset="0"/>
            </a:endParaRPr>
          </a:p>
        </p:txBody>
      </p:sp>
      <p:sp>
        <p:nvSpPr>
          <p:cNvPr id="5" name="Rectangle 2"/>
          <p:cNvSpPr>
            <a:spLocks noGrp="1" noChangeArrowheads="1"/>
          </p:cNvSpPr>
          <p:nvPr>
            <p:ph idx="1"/>
          </p:nvPr>
        </p:nvSpPr>
        <p:spPr bwMode="auto">
          <a:xfrm>
            <a:off x="1111400" y="2243680"/>
            <a:ext cx="9938719" cy="34816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t>
            </a:r>
          </a:p>
          <a:p>
            <a:pPr marL="0" algn="just">
              <a:lnSpc>
                <a:spcPct val="100000"/>
              </a:lnSpc>
              <a:buClrTx/>
              <a:buSzTx/>
              <a:buNone/>
            </a:pPr>
            <a:r>
              <a:rPr lang="ru-RU" altLang="ru-RU" sz="1600" dirty="0" smtClean="0">
                <a:solidFill>
                  <a:schemeClr val="accent1">
                    <a:lumMod val="50000"/>
                  </a:schemeClr>
                </a:solidFill>
                <a:cs typeface="Aparajita" panose="020B0604020202020204" pitchFamily="34" charset="0"/>
              </a:rPr>
              <a:t> </a:t>
            </a:r>
            <a:r>
              <a:rPr lang="ru-RU" altLang="ru-RU" sz="1600" dirty="0">
                <a:solidFill>
                  <a:schemeClr val="accent1">
                    <a:lumMod val="50000"/>
                  </a:schemeClr>
                </a:solidFill>
                <a:cs typeface="Aparajita" panose="020B0604020202020204" pitchFamily="34" charset="0"/>
              </a:rPr>
              <a:t>Суд может с учетом интересов ребенка принять решение об отобрании ребенка у родителей (одного из них) без лишения их родительских прав (ограничении родительских прав).</a:t>
            </a:r>
          </a:p>
          <a:p>
            <a:pPr marL="0" algn="just">
              <a:lnSpc>
                <a:spcPct val="100000"/>
              </a:lnSpc>
              <a:buClrTx/>
              <a:buSzTx/>
              <a:buNone/>
            </a:pPr>
            <a:endParaRPr lang="ru-RU" altLang="ru-RU" sz="1600" dirty="0">
              <a:solidFill>
                <a:schemeClr val="accent1">
                  <a:lumMod val="50000"/>
                </a:schemeClr>
              </a:solidFill>
              <a:cs typeface="Aparajita" panose="020B0604020202020204" pitchFamily="34" charset="0"/>
            </a:endParaRPr>
          </a:p>
          <a:p>
            <a:pPr marL="0" algn="just">
              <a:lnSpc>
                <a:spcPct val="100000"/>
              </a:lnSpc>
              <a:buClrTx/>
              <a:buSzTx/>
              <a:buNone/>
            </a:pPr>
            <a:r>
              <a:rPr lang="ru-RU" altLang="ru-RU" sz="1600" dirty="0" smtClean="0">
                <a:solidFill>
                  <a:schemeClr val="accent1">
                    <a:lumMod val="50000"/>
                  </a:schemeClr>
                </a:solidFill>
                <a:cs typeface="Aparajita" panose="020B0604020202020204" pitchFamily="34" charset="0"/>
              </a:rPr>
              <a:t> </a:t>
            </a:r>
            <a:r>
              <a:rPr lang="ru-RU" altLang="ru-RU" sz="1600" dirty="0">
                <a:solidFill>
                  <a:schemeClr val="accent1">
                    <a:lumMod val="50000"/>
                  </a:schemeClr>
                </a:solidFill>
                <a:cs typeface="Aparajita" panose="020B0604020202020204" pitchFamily="34" charset="0"/>
              </a:rPr>
              <a:t>Ограничение родительских прав допускается, если оставление ребенка с родителями (одним из них) опасно для ребенка по обстоятельствам, от родителей (одного из них) не зависящим (психическое расстройство или </a:t>
            </a:r>
            <a:r>
              <a:rPr lang="ru-RU" altLang="ru-RU" sz="1600" dirty="0">
                <a:solidFill>
                  <a:schemeClr val="accent1">
                    <a:lumMod val="50000"/>
                  </a:schemeClr>
                </a:solidFill>
                <a:cs typeface="Aparajita" panose="020B0604020202020204" pitchFamily="34" charset="0"/>
                <a:hlinkClick r:id="rId2"/>
              </a:rPr>
              <a:t>иное</a:t>
            </a:r>
            <a:r>
              <a:rPr lang="ru-RU" altLang="ru-RU" sz="1600" dirty="0">
                <a:solidFill>
                  <a:schemeClr val="accent1">
                    <a:lumMod val="50000"/>
                  </a:schemeClr>
                </a:solidFill>
                <a:cs typeface="Aparajita" panose="020B0604020202020204" pitchFamily="34" charset="0"/>
              </a:rPr>
              <a:t> хроническое заболевание, стечение тяжелых обстоятельств и другие).</a:t>
            </a:r>
          </a:p>
          <a:p>
            <a:pPr marL="0" algn="just">
              <a:lnSpc>
                <a:spcPct val="100000"/>
              </a:lnSpc>
              <a:buClrTx/>
              <a:buSzTx/>
              <a:buNone/>
            </a:pPr>
            <a:r>
              <a:rPr lang="ru-RU" altLang="ru-RU" sz="1600" dirty="0">
                <a:solidFill>
                  <a:schemeClr val="accent1">
                    <a:lumMod val="50000"/>
                  </a:schemeClr>
                </a:solidFill>
                <a:cs typeface="Aparajita" panose="020B0604020202020204" pitchFamily="34" charset="0"/>
              </a:rPr>
              <a:t>Ограничение родительских прав допускается также в случаях, если оставление ребенка с родителями (одним из них) вследствие их поведения является опасным для ребенка, но не установлены достаточные основания для лишения родителей (одного из них) родительских прав. Если родители (один из них) не изменят своего поведения, орган опеки и попечительства по истечении шести месяцев после вынесения судом решения об ограничении родительских прав обязан предъявить иск о лишении родительских прав. В интересах ребенка орган опеки и попечительства вправе предъявить иск о лишении родителей (одного из них) родительских прав до истечения этого срока.</a:t>
            </a:r>
          </a:p>
        </p:txBody>
      </p:sp>
    </p:spTree>
    <p:extLst>
      <p:ext uri="{BB962C8B-B14F-4D97-AF65-F5344CB8AC3E}">
        <p14:creationId xmlns:p14="http://schemas.microsoft.com/office/powerpoint/2010/main" val="3987225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982639" y="301501"/>
            <a:ext cx="9758149" cy="6556499"/>
          </a:xfrm>
        </p:spPr>
        <p:txBody>
          <a:bodyPr>
            <a:normAutofit fontScale="92500" lnSpcReduction="20000"/>
          </a:bodyPr>
          <a:lstStyle/>
          <a:p>
            <a:pPr algn="just" fontAlgn="base"/>
            <a:r>
              <a:rPr lang="ru-RU" sz="2800" dirty="0">
                <a:solidFill>
                  <a:schemeClr val="accent1">
                    <a:lumMod val="50000"/>
                  </a:schemeClr>
                </a:solidFill>
              </a:rPr>
              <a:t>ст. 5.35 КоАП РФ </a:t>
            </a:r>
            <a:r>
              <a:rPr lang="ru-RU" sz="1900" dirty="0">
                <a:solidFill>
                  <a:schemeClr val="accent1">
                    <a:lumMod val="50000"/>
                  </a:schemeClr>
                </a:solidFill>
              </a:rPr>
              <a:t>- неисполнение или ненадлежащее исполнение (вышеуказанных) обязанностей по содержанию, воспитанию, обучению, защите прав и интересов несовершеннолетних — влечёт предупреждение или наложение административного штрафа до пятисот рублей, при наличии квалифицирующих признаков — до пяти тысяч рублей или административный арест на срок до пяти суток</a:t>
            </a:r>
            <a:r>
              <a:rPr lang="ru-RU" sz="1900" dirty="0" smtClean="0">
                <a:solidFill>
                  <a:schemeClr val="accent1">
                    <a:lumMod val="50000"/>
                  </a:schemeClr>
                </a:solidFill>
              </a:rPr>
              <a:t>.</a:t>
            </a:r>
          </a:p>
          <a:p>
            <a:pPr marL="45720" indent="0" algn="just">
              <a:buNone/>
            </a:pPr>
            <a:r>
              <a:rPr lang="ru-RU" sz="1900" dirty="0" smtClean="0">
                <a:solidFill>
                  <a:schemeClr val="accent1">
                    <a:lumMod val="50000"/>
                  </a:schemeClr>
                </a:solidFill>
              </a:rPr>
              <a:t>            Частью </a:t>
            </a:r>
            <a:r>
              <a:rPr lang="ru-RU" sz="1900" dirty="0">
                <a:solidFill>
                  <a:schemeClr val="accent1">
                    <a:lumMod val="50000"/>
                  </a:schemeClr>
                </a:solidFill>
              </a:rPr>
              <a:t>2 ст. 5.35 </a:t>
            </a:r>
            <a:r>
              <a:rPr lang="ru-RU" sz="1900" dirty="0" err="1">
                <a:solidFill>
                  <a:schemeClr val="accent1">
                    <a:lumMod val="50000"/>
                  </a:schemeClr>
                </a:solidFill>
              </a:rPr>
              <a:t>КоЛП</a:t>
            </a:r>
            <a:r>
              <a:rPr lang="ru-RU" sz="1900" dirty="0">
                <a:solidFill>
                  <a:schemeClr val="accent1">
                    <a:lumMod val="50000"/>
                  </a:schemeClr>
                </a:solidFill>
              </a:rPr>
              <a:t> РФ предусмотрена ответственность в виде наложения административного штрафа в размере от двух тысяч до трех тысяч рублей за нарушение родителями или иными законными представителями несовершеннолетних прав и интересов несовершеннолетних, выразившееся в лишении их права на </a:t>
            </a:r>
            <a:r>
              <a:rPr lang="ru-RU" sz="1900" dirty="0" err="1">
                <a:solidFill>
                  <a:schemeClr val="accent1">
                    <a:lumMod val="50000"/>
                  </a:schemeClr>
                </a:solidFill>
              </a:rPr>
              <a:t>обшение</a:t>
            </a:r>
            <a:r>
              <a:rPr lang="ru-RU" sz="1900" dirty="0">
                <a:solidFill>
                  <a:schemeClr val="accent1">
                    <a:lumMod val="50000"/>
                  </a:schemeClr>
                </a:solidFill>
              </a:rPr>
              <a:t> с родителями или близкими родственниками, если такое общение не противоречит интересам детей, в намеренном сокрытии места нахождения детей помимо их воли, в неисполнении судебного решения об определении места жительства детей,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a:t>
            </a:r>
            <a:r>
              <a:rPr lang="ru-RU" sz="1900" dirty="0" err="1">
                <a:solidFill>
                  <a:schemeClr val="accent1">
                    <a:lumMod val="50000"/>
                  </a:schemeClr>
                </a:solidFill>
              </a:rPr>
              <a:t>рещения</a:t>
            </a:r>
            <a:r>
              <a:rPr lang="ru-RU" sz="1900" dirty="0">
                <a:solidFill>
                  <a:schemeClr val="accent1">
                    <a:lumMod val="50000"/>
                  </a:schemeClr>
                </a:solidFill>
              </a:rPr>
              <a:t> либо в ином воспрепятствовании осуществлению родителями прав на воспитание и образование детей и на защиту их прав и интересов.</a:t>
            </a:r>
          </a:p>
          <a:p>
            <a:pPr marL="45720" indent="0" algn="just">
              <a:buNone/>
            </a:pPr>
            <a:r>
              <a:rPr lang="ru-RU" sz="1900" dirty="0" smtClean="0">
                <a:solidFill>
                  <a:schemeClr val="accent1">
                    <a:lumMod val="50000"/>
                  </a:schemeClr>
                </a:solidFill>
              </a:rPr>
              <a:t>           В </a:t>
            </a:r>
            <a:r>
              <a:rPr lang="ru-RU" sz="1900" dirty="0">
                <a:solidFill>
                  <a:schemeClr val="accent1">
                    <a:lumMod val="50000"/>
                  </a:schemeClr>
                </a:solidFill>
              </a:rPr>
              <a:t>соответствии с ч. 3 ст. 5.35 КоАП РФ при повторном совершении административного правонарушения, предусмотренного частью 2 </a:t>
            </a:r>
            <a:r>
              <a:rPr lang="ru-RU" sz="1900" dirty="0" err="1">
                <a:solidFill>
                  <a:schemeClr val="accent1">
                    <a:lumMod val="50000"/>
                  </a:schemeClr>
                </a:solidFill>
              </a:rPr>
              <a:t>настояшей</a:t>
            </a:r>
            <a:r>
              <a:rPr lang="ru-RU" sz="1900" dirty="0">
                <a:solidFill>
                  <a:schemeClr val="accent1">
                    <a:lumMod val="50000"/>
                  </a:schemeClr>
                </a:solidFill>
              </a:rPr>
              <a:t> статьи влечет наложение административного штрафа в размере от четырех тысяч до пяти тысяч рублей или административный арест на срок до пяти суток.</a:t>
            </a:r>
          </a:p>
          <a:p>
            <a:pPr algn="just" fontAlgn="base"/>
            <a:r>
              <a:rPr lang="ru-RU" sz="3200" dirty="0" smtClean="0">
                <a:solidFill>
                  <a:schemeClr val="accent1">
                    <a:lumMod val="50000"/>
                  </a:schemeClr>
                </a:solidFill>
              </a:rPr>
              <a:t>ст</a:t>
            </a:r>
            <a:r>
              <a:rPr lang="ru-RU" sz="3200" dirty="0">
                <a:solidFill>
                  <a:schemeClr val="accent1">
                    <a:lumMod val="50000"/>
                  </a:schemeClr>
                </a:solidFill>
              </a:rPr>
              <a:t>. 20.22 КоАП РФ </a:t>
            </a:r>
            <a:r>
              <a:rPr lang="ru-RU" sz="1900" dirty="0">
                <a:solidFill>
                  <a:schemeClr val="accent1">
                    <a:lumMod val="50000"/>
                  </a:schemeClr>
                </a:solidFill>
              </a:rPr>
              <a:t>-  за нахождение в состоянии опьянения несовершеннолетних в возрасте до шестнадцати лет, либо потребление (распитие) ими алкогольной и спиртосодержащей продукции, либо потребление ими наркотических средств или психотропных веществ без назначения врача, новых потенциально опасных </a:t>
            </a:r>
            <a:r>
              <a:rPr lang="ru-RU" sz="1900" dirty="0" err="1">
                <a:solidFill>
                  <a:schemeClr val="accent1">
                    <a:lumMod val="50000"/>
                  </a:schemeClr>
                </a:solidFill>
              </a:rPr>
              <a:t>психоактивных</a:t>
            </a:r>
            <a:r>
              <a:rPr lang="ru-RU" sz="1900" dirty="0">
                <a:solidFill>
                  <a:schemeClr val="accent1">
                    <a:lumMod val="50000"/>
                  </a:schemeClr>
                </a:solidFill>
              </a:rPr>
              <a:t> веществ или одурманивающих веществ — влечёт наложение административного штрафа в до двух тысяч рублей.</a:t>
            </a:r>
          </a:p>
          <a:p>
            <a:pPr marL="45720" indent="0">
              <a:buNone/>
            </a:pPr>
            <a:endParaRPr lang="ru-RU" dirty="0"/>
          </a:p>
        </p:txBody>
      </p:sp>
    </p:spTree>
    <p:extLst>
      <p:ext uri="{BB962C8B-B14F-4D97-AF65-F5344CB8AC3E}">
        <p14:creationId xmlns:p14="http://schemas.microsoft.com/office/powerpoint/2010/main" val="329510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1143000" y="1115703"/>
            <a:ext cx="9872871" cy="2528249"/>
          </a:xfrm>
        </p:spPr>
        <p:txBody>
          <a:bodyPr>
            <a:normAutofit/>
          </a:bodyPr>
          <a:lstStyle/>
          <a:p>
            <a:pPr marL="45720" indent="0">
              <a:buNone/>
            </a:pPr>
            <a:r>
              <a:rPr lang="ru-RU" sz="3200" dirty="0">
                <a:solidFill>
                  <a:schemeClr val="accent1">
                    <a:lumMod val="50000"/>
                  </a:schemeClr>
                </a:solidFill>
              </a:rPr>
              <a:t>Уголовная ответственность по ст. 156 УК РФ </a:t>
            </a:r>
            <a:r>
              <a:rPr lang="ru-RU" sz="1900" dirty="0">
                <a:solidFill>
                  <a:schemeClr val="accent1">
                    <a:lumMod val="50000"/>
                  </a:schemeClr>
                </a:solidFill>
              </a:rPr>
              <a:t>наступает  </a:t>
            </a:r>
            <a:r>
              <a:rPr lang="ru-RU" sz="1900" dirty="0" smtClean="0">
                <a:solidFill>
                  <a:schemeClr val="accent1">
                    <a:lumMod val="50000"/>
                  </a:schemeClr>
                </a:solidFill>
              </a:rPr>
              <a:t>за неисполнение </a:t>
            </a:r>
            <a:r>
              <a:rPr lang="ru-RU" sz="1900" dirty="0">
                <a:solidFill>
                  <a:schemeClr val="accent1">
                    <a:lumMod val="50000"/>
                  </a:schemeClr>
                </a:solidFill>
              </a:rPr>
              <a:t>или ненадлежащее исполнение обязанностей по воспитанию несовершеннолетнего, если это деяние соединено с жестоким обращением с несовершеннолетним – влечёт  штраф в размере до ста тысяч рублей или в размере заработной платы или иного дохода осуждённого за период до одного года, либо обязательными работами на срок до четырёхсот сорока часов, либо исправительными работами на срок до двух лет. </a:t>
            </a:r>
          </a:p>
        </p:txBody>
      </p:sp>
      <p:pic>
        <p:nvPicPr>
          <p:cNvPr id="2050" name="Picture 2" descr="http://mamapapia.ru/wp-content/uploads/2016/01/%D1%80%D0%B0%D1%81%D0%BF%D1%80%D0%BE%D1%81%D1%82%D1%80%D0%B0%D0%BD%D0%B5%D0%BD%D0%BD%D1%8B%D0%B5_%D0%BE%D1%88%D0%B8%D0%B1%D0%BA%D0%B8_%D0%B2_%D0%B2%D0%BE%D1%81%D0%BF%D0%B8%D1%82%D0%B0%D0%BD%D0%B8%D0%B8_%D0%B4%D0%B5%D1%82%D0%B5%D0%B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7521" y="3162869"/>
            <a:ext cx="5368119" cy="3019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043664"/>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Основа</Template>
  <TotalTime>30</TotalTime>
  <Words>625</Words>
  <Application>Microsoft Office PowerPoint</Application>
  <PresentationFormat>Широкоэкранный</PresentationFormat>
  <Paragraphs>53</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Aparajita</vt:lpstr>
      <vt:lpstr>Arial</vt:lpstr>
      <vt:lpstr>Arial Black</vt:lpstr>
      <vt:lpstr>Corbel</vt:lpstr>
      <vt:lpstr>Базис</vt:lpstr>
      <vt:lpstr>Обязанности и ответственность родителей</vt:lpstr>
      <vt:lpstr>Каждый ребёнок имеет право: </vt:lpstr>
      <vt:lpstr>Воспитание детей является одновременно и правом и обязанностью родителей</vt:lpstr>
      <vt:lpstr>Родители: </vt:lpstr>
      <vt:lpstr>   Ответственность предусмотренная для родителей (законных представителей), не исполняющих или ненадлежащим образом исполняющих свои обязанности </vt:lpstr>
      <vt:lpstr>Лишение родительских прав (ст. 69 Семейного кодекса РФ ) </vt:lpstr>
      <vt:lpstr>Ограничение родительских прав  (ст. 73 Семейного кодекса РФ)</vt:lpstr>
      <vt:lpstr> </vt:lpstr>
      <vt:lpstr>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Обязанности и ответственность родителей</dc:title>
  <dc:creator>про</dc:creator>
  <cp:lastModifiedBy>про</cp:lastModifiedBy>
  <cp:revision>5</cp:revision>
  <dcterms:created xsi:type="dcterms:W3CDTF">2018-07-05T20:24:24Z</dcterms:created>
  <dcterms:modified xsi:type="dcterms:W3CDTF">2018-07-06T05:54:20Z</dcterms:modified>
</cp:coreProperties>
</file>