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301" r:id="rId5"/>
    <p:sldId id="293" r:id="rId6"/>
    <p:sldId id="294" r:id="rId7"/>
    <p:sldId id="302" r:id="rId8"/>
    <p:sldId id="299" r:id="rId9"/>
    <p:sldId id="303" r:id="rId10"/>
    <p:sldId id="300" r:id="rId11"/>
    <p:sldId id="304" r:id="rId12"/>
    <p:sldId id="295" r:id="rId13"/>
    <p:sldId id="305" r:id="rId14"/>
    <p:sldId id="278" r:id="rId15"/>
    <p:sldId id="287" r:id="rId16"/>
    <p:sldId id="288" r:id="rId17"/>
    <p:sldId id="289" r:id="rId18"/>
    <p:sldId id="279" r:id="rId19"/>
    <p:sldId id="280" r:id="rId20"/>
    <p:sldId id="281" r:id="rId21"/>
    <p:sldId id="282" r:id="rId22"/>
    <p:sldId id="263" r:id="rId23"/>
    <p:sldId id="264" r:id="rId24"/>
    <p:sldId id="265" r:id="rId25"/>
    <p:sldId id="266" r:id="rId26"/>
    <p:sldId id="267" r:id="rId27"/>
    <p:sldId id="268" r:id="rId28"/>
    <p:sldId id="283" r:id="rId29"/>
    <p:sldId id="284" r:id="rId30"/>
    <p:sldId id="285" r:id="rId31"/>
    <p:sldId id="290" r:id="rId32"/>
    <p:sldId id="291" r:id="rId33"/>
    <p:sldId id="27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s://shkola-10.edusite.ru/images/clip_imaige0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52664" cy="28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AutoShape 2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russian-guitars.ru/wp-content/uploads/2017/04/orange-top-gradient-background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3999" cy="68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7937"/>
            <a:ext cx="9143999" cy="6871835"/>
          </a:xfrm>
          <a:prstGeom prst="frame">
            <a:avLst>
              <a:gd name="adj1" fmla="val 831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 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          (2020-2021 учебный год)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sz="2400" dirty="0" smtClean="0"/>
          </a:p>
        </p:txBody>
      </p:sp>
      <p:pic>
        <p:nvPicPr>
          <p:cNvPr id="2052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50880"/>
            <a:ext cx="3003245" cy="30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Направление: Разговор с собой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Названное </a:t>
            </a:r>
            <a:r>
              <a:rPr lang="ru-RU" dirty="0"/>
              <a:t>направление побуждает к размышлению о том, что значит «быть самим собой». Данная тематика связана с вопросами, которые человек задает сам себе,  об опасности внутреннего разлада, о работе совести  и поисках смысла жизни. Темы этого направления нацеливают на самоанализ, осмысление опыта других людей (или поступков литературных героев), стремящихся понять себя. Темы позволяют задуматься  о сильных и слабых сторонах собственной личности,  о ценности и уникальности своего внутреннего мира, о необходимости самопознания и самосовершенствования. Раскрывая тему, можно обратиться к художественной, психологической, философской литературе, мемуарам, дневникам и публицистике. </a:t>
            </a:r>
          </a:p>
        </p:txBody>
      </p:sp>
    </p:spTree>
    <p:extLst>
      <p:ext uri="{BB962C8B-B14F-4D97-AF65-F5344CB8AC3E}">
        <p14:creationId xmlns:p14="http://schemas.microsoft.com/office/powerpoint/2010/main" val="31781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Направление: Разговор с собой </a:t>
            </a:r>
            <a:br>
              <a:rPr lang="ru-RU" sz="32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Темы сочинений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208912" cy="5303567"/>
          </a:xfrm>
        </p:spPr>
      </p:pic>
    </p:spTree>
    <p:extLst>
      <p:ext uri="{BB962C8B-B14F-4D97-AF65-F5344CB8AC3E}">
        <p14:creationId xmlns:p14="http://schemas.microsoft.com/office/powerpoint/2010/main" val="11579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Направление: Между </a:t>
            </a:r>
            <a:r>
              <a:rPr lang="ru-RU" sz="3200" b="1" dirty="0">
                <a:solidFill>
                  <a:srgbClr val="7030A0"/>
                </a:solidFill>
                <a:latin typeface="+mn-lt"/>
              </a:rPr>
              <a:t>прошлым и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будущим: портрет моего поколения 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Темы </a:t>
            </a:r>
            <a:r>
              <a:rPr lang="ru-RU" dirty="0"/>
              <a:t>сочинений данного направления приглашают  к размышлению о культурных запросах современного человека, его литературных пристрастиях, жизненной позиции, о сходстве и различиях между ним  и его предшественниками, о влиянии молодого поколения на формирование будущего мира. Потребуется осмысление духовных ценностей  и нравственных ориентиров молодежи, ее места  в современном мире. О сущности сегодняшнего поколения, чертах людей ХХI века размышляют современные писатели, ученые, журналисты, чья позиция имеет подчас дискуссионный характер, что дает возможность высказать свое мнение в рамках обозначенной проблематики.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0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Направление: Между </a:t>
            </a:r>
            <a:r>
              <a:rPr lang="ru-RU" sz="3200" b="1" dirty="0">
                <a:solidFill>
                  <a:srgbClr val="7030A0"/>
                </a:solidFill>
                <a:latin typeface="+mn-lt"/>
              </a:rPr>
              <a:t>прошлым и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будущим </a:t>
            </a:r>
            <a:r>
              <a:rPr lang="ru-RU" sz="3200" b="1" dirty="0">
                <a:solidFill>
                  <a:srgbClr val="7030A0"/>
                </a:solidFill>
                <a:latin typeface="+mn-lt"/>
              </a:rPr>
              <a:t>Т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емы сочинений 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147248" cy="4997592"/>
          </a:xfrm>
        </p:spPr>
      </p:pic>
    </p:spTree>
    <p:extLst>
      <p:ext uri="{BB962C8B-B14F-4D97-AF65-F5344CB8AC3E}">
        <p14:creationId xmlns:p14="http://schemas.microsoft.com/office/powerpoint/2010/main" val="909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3600" b="1" dirty="0">
                <a:solidFill>
                  <a:srgbClr val="7030A0"/>
                </a:solidFill>
              </a:rPr>
              <a:t>С</a:t>
            </a:r>
            <a:r>
              <a:rPr lang="ru-RU" sz="3600" b="1" dirty="0" smtClean="0">
                <a:solidFill>
                  <a:srgbClr val="7030A0"/>
                </a:solidFill>
              </a:rPr>
              <a:t>роки проведения </a:t>
            </a:r>
            <a:r>
              <a:rPr lang="ru-RU" sz="3600" b="1" dirty="0">
                <a:solidFill>
                  <a:srgbClr val="7030A0"/>
                </a:solidFill>
              </a:rPr>
              <a:t>итогового сочинения</a:t>
            </a:r>
            <a:r>
              <a:rPr lang="ru-RU" sz="3600" b="1" dirty="0" smtClean="0">
                <a:solidFill>
                  <a:srgbClr val="7030A0"/>
                </a:solidFill>
              </a:rPr>
              <a:t>:</a:t>
            </a:r>
          </a:p>
          <a:p>
            <a:pPr marL="0" indent="0" algn="ctr" fontAlgn="base">
              <a:buNone/>
            </a:pPr>
            <a:endParaRPr lang="ru-RU" sz="3600" b="1" dirty="0"/>
          </a:p>
          <a:p>
            <a:pPr fontAlgn="base"/>
            <a:r>
              <a:rPr lang="ru-RU" sz="3600" b="1" dirty="0"/>
              <a:t>2</a:t>
            </a:r>
            <a:r>
              <a:rPr lang="ru-RU" sz="3600" b="1" dirty="0" smtClean="0"/>
              <a:t> </a:t>
            </a:r>
            <a:r>
              <a:rPr lang="ru-RU" sz="3600" b="1" dirty="0"/>
              <a:t>декабря </a:t>
            </a:r>
            <a:r>
              <a:rPr lang="ru-RU" sz="3600" b="1" dirty="0" smtClean="0"/>
              <a:t>2020 </a:t>
            </a:r>
            <a:r>
              <a:rPr lang="ru-RU" sz="3600" b="1" dirty="0"/>
              <a:t>г.</a:t>
            </a:r>
          </a:p>
          <a:p>
            <a:pPr fontAlgn="base"/>
            <a:r>
              <a:rPr lang="ru-RU" sz="3600" b="1" dirty="0"/>
              <a:t>3</a:t>
            </a:r>
            <a:r>
              <a:rPr lang="ru-RU" sz="3600" b="1" dirty="0" smtClean="0"/>
              <a:t> </a:t>
            </a:r>
            <a:r>
              <a:rPr lang="ru-RU" sz="3600" b="1" dirty="0"/>
              <a:t>февраля </a:t>
            </a:r>
            <a:r>
              <a:rPr lang="ru-RU" sz="3600" b="1" dirty="0" smtClean="0"/>
              <a:t>2021 </a:t>
            </a:r>
            <a:r>
              <a:rPr lang="ru-RU" sz="3600" b="1" dirty="0"/>
              <a:t>г.</a:t>
            </a:r>
          </a:p>
          <a:p>
            <a:pPr fontAlgn="base"/>
            <a:r>
              <a:rPr lang="ru-RU" sz="3600" b="1" dirty="0"/>
              <a:t>5</a:t>
            </a:r>
            <a:r>
              <a:rPr lang="ru-RU" sz="3600" b="1" dirty="0" smtClean="0"/>
              <a:t> </a:t>
            </a:r>
            <a:r>
              <a:rPr lang="ru-RU" sz="3600" b="1" dirty="0"/>
              <a:t>мая </a:t>
            </a:r>
            <a:r>
              <a:rPr lang="ru-RU" sz="3600" b="1" dirty="0" smtClean="0"/>
              <a:t>2021 </a:t>
            </a:r>
            <a:r>
              <a:rPr lang="ru-RU" sz="3600" b="1" dirty="0"/>
              <a:t>г.</a:t>
            </a:r>
          </a:p>
          <a:p>
            <a:endParaRPr lang="ru-RU" sz="3600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54" y="3140968"/>
            <a:ext cx="41569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 smtClean="0"/>
              <a:t>Результатом итогового сочинения является </a:t>
            </a:r>
            <a:r>
              <a:rPr lang="ru-RU" b="1" dirty="0" smtClean="0"/>
              <a:t>«зачёт»</a:t>
            </a:r>
            <a:r>
              <a:rPr lang="ru-RU" dirty="0" smtClean="0"/>
              <a:t> или </a:t>
            </a:r>
            <a:r>
              <a:rPr lang="ru-RU" b="1" dirty="0" smtClean="0"/>
              <a:t>«незачёт»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К сдаче ЕГЭ допускаются только выпускники, получившие «</a:t>
            </a:r>
            <a:r>
              <a:rPr lang="ru-RU" b="1" dirty="0" smtClean="0"/>
              <a:t>зачёт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54" y="3717032"/>
            <a:ext cx="415699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Рекомендуемый объём сочинения – 350 слов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Максимальное количество слов не устанавливается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Время написания сочинения – </a:t>
            </a:r>
            <a:r>
              <a:rPr lang="ru-RU" b="1" dirty="0" smtClean="0"/>
              <a:t>3 часа 55 минут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Выпускнику разрешается пользоваться </a:t>
            </a:r>
            <a:r>
              <a:rPr lang="ru-RU" b="1" dirty="0" smtClean="0"/>
              <a:t>орфографическим</a:t>
            </a:r>
          </a:p>
          <a:p>
            <a:pPr>
              <a:buNone/>
            </a:pPr>
            <a:r>
              <a:rPr lang="ru-RU" b="1" dirty="0" smtClean="0"/>
              <a:t>   словарём</a:t>
            </a:r>
            <a:r>
              <a:rPr lang="ru-RU" dirty="0" smtClean="0"/>
              <a:t>, который выдадут в аудитории. </a:t>
            </a:r>
            <a:endParaRPr lang="ru-RU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2"/>
            <a:ext cx="218110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Темы сочинений объявят выпускникам в день написания сочинения </a:t>
            </a:r>
            <a:r>
              <a:rPr lang="ru-RU" b="1" dirty="0" smtClean="0"/>
              <a:t>в 9.45</a:t>
            </a:r>
            <a:r>
              <a:rPr lang="ru-RU" dirty="0" smtClean="0"/>
              <a:t> (за 15 минут до начала работы). В это же время темы будут опубликованы на открытых информационных ресурсах (</a:t>
            </a:r>
            <a:r>
              <a:rPr lang="ru-RU" dirty="0" err="1" smtClean="0">
                <a:hlinkClick r:id="rId2"/>
              </a:rPr>
              <a:t>ege.edu.ru</a:t>
            </a:r>
            <a:r>
              <a:rPr lang="ru-RU" dirty="0" smtClean="0"/>
              <a:t>, </a:t>
            </a:r>
            <a:r>
              <a:rPr lang="ru-RU" dirty="0" err="1" smtClean="0">
                <a:hlinkClick r:id="rId3"/>
              </a:rPr>
              <a:t>fipi.ru</a:t>
            </a:r>
            <a:r>
              <a:rPr lang="ru-RU" dirty="0" smtClean="0"/>
              <a:t>). </a:t>
            </a:r>
            <a:endParaRPr lang="ru-RU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218110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>Критерии </a:t>
            </a:r>
            <a:r>
              <a:rPr lang="ru-RU" sz="3100" b="1" dirty="0">
                <a:solidFill>
                  <a:srgbClr val="7030A0"/>
                </a:solidFill>
                <a:latin typeface="+mn-lt"/>
              </a:rPr>
              <a:t>оценивания </a:t>
            </a: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>итогового </a:t>
            </a:r>
            <a:r>
              <a:rPr lang="ru-RU" sz="3100" b="1" dirty="0">
                <a:solidFill>
                  <a:srgbClr val="7030A0"/>
                </a:solidFill>
                <a:latin typeface="+mn-lt"/>
              </a:rPr>
              <a:t>сочинения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Требование № 1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/>
              <a:t>Объем итогового сочинения»</a:t>
            </a:r>
          </a:p>
          <a:p>
            <a:pPr marL="0" indent="0">
              <a:buNone/>
            </a:pPr>
            <a:r>
              <a:rPr lang="ru-RU" b="1" dirty="0"/>
              <a:t>Рекомендуемое количество слов </a:t>
            </a:r>
            <a:r>
              <a:rPr lang="ru-RU" dirty="0"/>
              <a:t>– от </a:t>
            </a:r>
            <a:r>
              <a:rPr lang="ru-RU" dirty="0" smtClean="0"/>
              <a:t>350.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Максимальное количество слов </a:t>
            </a:r>
            <a:r>
              <a:rPr lang="ru-RU" dirty="0"/>
              <a:t>в сочинении не устанавливается. Если в </a:t>
            </a:r>
            <a:r>
              <a:rPr lang="ru-RU" dirty="0" smtClean="0"/>
              <a:t>сочинении менее </a:t>
            </a:r>
            <a:r>
              <a:rPr lang="ru-RU" dirty="0"/>
              <a:t>250 слов (в подсчет включаются все слова, в том числе и служебные), </a:t>
            </a:r>
            <a:r>
              <a:rPr lang="ru-RU" dirty="0" smtClean="0"/>
              <a:t>то выставляется </a:t>
            </a:r>
            <a:r>
              <a:rPr lang="ru-RU" dirty="0"/>
              <a:t>«незачет» за невыполнение требования № 1 и «незачет» за работу в </a:t>
            </a:r>
            <a:r>
              <a:rPr lang="ru-RU" dirty="0" smtClean="0"/>
              <a:t>целом (</a:t>
            </a:r>
            <a:r>
              <a:rPr lang="ru-RU" dirty="0"/>
              <a:t>такое сочинение не проверяется по критериям оценивания).</a:t>
            </a:r>
          </a:p>
          <a:p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Критерии </a:t>
            </a:r>
            <a:r>
              <a:rPr lang="ru-RU" sz="2800" b="1" dirty="0">
                <a:solidFill>
                  <a:srgbClr val="7030A0"/>
                </a:solidFill>
                <a:latin typeface="+mn-lt"/>
              </a:rPr>
              <a:t>оценивания </a:t>
            </a:r>
            <a:br>
              <a:rPr lang="ru-RU" sz="2800" b="1" dirty="0">
                <a:solidFill>
                  <a:srgbClr val="7030A0"/>
                </a:solidFill>
                <a:latin typeface="+mn-lt"/>
              </a:rPr>
            </a:br>
            <a:r>
              <a:rPr lang="ru-RU" sz="2800" b="1" dirty="0">
                <a:solidFill>
                  <a:srgbClr val="7030A0"/>
                </a:solidFill>
                <a:latin typeface="+mn-lt"/>
              </a:rPr>
              <a:t>итогового сочинения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dirty="0"/>
              <a:t>Требование № 2 </a:t>
            </a:r>
            <a:endParaRPr lang="ru-RU" sz="3400" b="1" dirty="0" smtClean="0"/>
          </a:p>
          <a:p>
            <a:pPr marL="0" indent="0" algn="ctr">
              <a:buNone/>
            </a:pPr>
            <a:r>
              <a:rPr lang="ru-RU" sz="3400" b="1" dirty="0" smtClean="0"/>
              <a:t>«</a:t>
            </a:r>
            <a:r>
              <a:rPr lang="ru-RU" sz="3400" b="1" dirty="0"/>
              <a:t>Самостоятельность написания итогового сочинения»</a:t>
            </a:r>
          </a:p>
          <a:p>
            <a:pPr marL="0" indent="0"/>
            <a:r>
              <a:rPr lang="ru-RU" sz="3400" dirty="0"/>
              <a:t>Итоговое сочинение выполняется самостоятельно. Не допускается </a:t>
            </a:r>
            <a:r>
              <a:rPr lang="ru-RU" sz="3400" dirty="0" smtClean="0"/>
              <a:t>списывание сочинения </a:t>
            </a:r>
            <a:r>
              <a:rPr lang="ru-RU" sz="3400" dirty="0"/>
              <a:t>(фрагментов сочинения) из какого-либо источника или воспроизведение </a:t>
            </a:r>
            <a:r>
              <a:rPr lang="ru-RU" sz="3400" dirty="0" smtClean="0"/>
              <a:t>по памяти </a:t>
            </a:r>
            <a:r>
              <a:rPr lang="ru-RU" sz="3400" dirty="0"/>
              <a:t>чужого текста (работа другого участника, текст, опубликованный в бумажном </a:t>
            </a:r>
            <a:r>
              <a:rPr lang="ru-RU" sz="3400" dirty="0" smtClean="0"/>
              <a:t>и (или</a:t>
            </a:r>
            <a:r>
              <a:rPr lang="ru-RU" sz="3400" dirty="0"/>
              <a:t>) электронном виде, и др.).</a:t>
            </a:r>
          </a:p>
          <a:p>
            <a:pPr marL="0" indent="0"/>
            <a:r>
              <a:rPr lang="ru-RU" sz="3400" dirty="0"/>
              <a:t>Допускается прямое или косвенное цитирование с обязательной ссылкой </a:t>
            </a:r>
            <a:r>
              <a:rPr lang="ru-RU" sz="3400" dirty="0" smtClean="0"/>
              <a:t>на источник </a:t>
            </a:r>
            <a:r>
              <a:rPr lang="ru-RU" sz="3400" dirty="0"/>
              <a:t>(ссылка дается в свободной форме). Объем цитирования не должен </a:t>
            </a:r>
            <a:r>
              <a:rPr lang="ru-RU" sz="3400" dirty="0" smtClean="0"/>
              <a:t>превышать объем </a:t>
            </a:r>
            <a:r>
              <a:rPr lang="ru-RU" sz="3400" dirty="0"/>
              <a:t>собственного текста участника.</a:t>
            </a:r>
          </a:p>
          <a:p>
            <a:pPr marL="0" indent="0"/>
            <a:r>
              <a:rPr lang="ru-RU" sz="3400" dirty="0"/>
              <a:t>Если сочинение признано несамостоятельным, то выставляется «незачет» </a:t>
            </a:r>
            <a:r>
              <a:rPr lang="ru-RU" sz="3400" dirty="0" smtClean="0"/>
              <a:t>за невыполнение </a:t>
            </a:r>
            <a:r>
              <a:rPr lang="ru-RU" sz="3400" dirty="0"/>
              <a:t>требования № 2 и «незачет» за работу в целом (такое сочинение </a:t>
            </a:r>
            <a:r>
              <a:rPr lang="ru-RU" sz="3400" dirty="0" smtClean="0"/>
              <a:t>не проверяется </a:t>
            </a:r>
            <a:r>
              <a:rPr lang="ru-RU" sz="3400" dirty="0"/>
              <a:t>по критериям оценивания).</a:t>
            </a:r>
          </a:p>
          <a:p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n-lt"/>
              </a:rPr>
              <a:t>Итоговое сочинение (изложение) 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как </a:t>
            </a:r>
            <a:r>
              <a:rPr lang="ru-RU" sz="3200" b="1" dirty="0">
                <a:solidFill>
                  <a:srgbClr val="7030A0"/>
                </a:solidFill>
                <a:latin typeface="+mn-lt"/>
              </a:rPr>
              <a:t>условие допуска к ГИА-11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Итоговое сочинение (изложение) проводится для обучающихся 11 классов и является условием допуска к государственной итоговой аттестации по образовательным программам среднего общего образования (ГИА-11).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Итоговое сочинение в случае представления его при приеме на обучение по программам </a:t>
            </a:r>
            <a:r>
              <a:rPr lang="ru-RU" dirty="0" err="1"/>
              <a:t>бакалавриата</a:t>
            </a:r>
            <a:r>
              <a:rPr lang="ru-RU" dirty="0"/>
              <a:t> и программам </a:t>
            </a:r>
            <a:r>
              <a:rPr lang="ru-RU" dirty="0" err="1"/>
              <a:t>специалитета</a:t>
            </a:r>
            <a:r>
              <a:rPr lang="ru-RU" dirty="0"/>
              <a:t> действительно четыре года, следующих за годом написания такого сочинения. </a:t>
            </a:r>
          </a:p>
        </p:txBody>
      </p:sp>
    </p:spTree>
    <p:extLst>
      <p:ext uri="{BB962C8B-B14F-4D97-AF65-F5344CB8AC3E}">
        <p14:creationId xmlns:p14="http://schemas.microsoft.com/office/powerpoint/2010/main" val="2413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Итоговое сочинение,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соответствующее </a:t>
            </a:r>
            <a:r>
              <a:rPr lang="ru-RU" b="1" dirty="0">
                <a:solidFill>
                  <a:srgbClr val="7030A0"/>
                </a:solidFill>
              </a:rPr>
              <a:t>установленным требованиям, оценивается по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критериям:</a:t>
            </a:r>
          </a:p>
          <a:p>
            <a:r>
              <a:rPr lang="ru-RU" dirty="0" smtClean="0"/>
              <a:t> </a:t>
            </a:r>
            <a:r>
              <a:rPr lang="ru-RU" dirty="0"/>
              <a:t>«Соответствие теме»;</a:t>
            </a:r>
          </a:p>
          <a:p>
            <a:r>
              <a:rPr lang="ru-RU" dirty="0" smtClean="0"/>
              <a:t>«Аргументация</a:t>
            </a:r>
            <a:r>
              <a:rPr lang="ru-RU" dirty="0"/>
              <a:t>. Привлечение литературного материала»;</a:t>
            </a:r>
          </a:p>
          <a:p>
            <a:r>
              <a:rPr lang="ru-RU" dirty="0" smtClean="0"/>
              <a:t>«Композиция </a:t>
            </a:r>
            <a:r>
              <a:rPr lang="ru-RU" dirty="0"/>
              <a:t>и логика рассуждения»;</a:t>
            </a:r>
          </a:p>
          <a:p>
            <a:r>
              <a:rPr lang="ru-RU" dirty="0" smtClean="0"/>
              <a:t>«Качество </a:t>
            </a:r>
            <a:r>
              <a:rPr lang="ru-RU" dirty="0"/>
              <a:t>письменной речи»;</a:t>
            </a:r>
          </a:p>
          <a:p>
            <a:r>
              <a:rPr lang="ru-RU" dirty="0" smtClean="0"/>
              <a:t>«Грамотность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Критерии № 1 и № 2 </a:t>
            </a:r>
            <a:r>
              <a:rPr lang="ru-RU" dirty="0" smtClean="0"/>
              <a:t>являются </a:t>
            </a:r>
            <a:r>
              <a:rPr lang="ru-RU" dirty="0"/>
              <a:t>основными.</a:t>
            </a:r>
          </a:p>
          <a:p>
            <a:pPr marL="0" indent="0">
              <a:buNone/>
            </a:pPr>
            <a:r>
              <a:rPr lang="ru-RU" dirty="0"/>
              <a:t>Для получения «зачета» за итоговое сочинение необходимо получить «зачет» по</a:t>
            </a:r>
          </a:p>
          <a:p>
            <a:pPr marL="0" indent="0">
              <a:buNone/>
            </a:pPr>
            <a:r>
              <a:rPr lang="ru-RU" dirty="0"/>
              <a:t>критериям № 1 и № 2 (выставление «незачета» по одному из этих критериев</a:t>
            </a:r>
          </a:p>
          <a:p>
            <a:pPr marL="0" indent="0">
              <a:buNone/>
            </a:pPr>
            <a:r>
              <a:rPr lang="ru-RU" dirty="0"/>
              <a:t>автоматически ведет к «незачету» за работу в целом), а также дополнительно «зачет» по</a:t>
            </a:r>
          </a:p>
          <a:p>
            <a:pPr marL="0" indent="0">
              <a:buNone/>
            </a:pPr>
            <a:r>
              <a:rPr lang="ru-RU" dirty="0"/>
              <a:t>одному из других критериев.</a:t>
            </a:r>
          </a:p>
          <a:p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КРИТЕРИЙ №1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7030A0"/>
                </a:solidFill>
              </a:rPr>
              <a:t>СООТВЕТСТВИЕ ТЕМЕ»</a:t>
            </a:r>
            <a:r>
              <a:rPr lang="ru-RU" dirty="0">
                <a:solidFill>
                  <a:srgbClr val="7030A0"/>
                </a:solidFill>
              </a:rPr>
              <a:t>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3000" i="1" dirty="0"/>
              <a:t>Данный критерий нацеливает на проверку содержания сочинения. </a:t>
            </a:r>
            <a:br>
              <a:rPr lang="ru-RU" sz="3000" i="1" dirty="0"/>
            </a:br>
            <a:r>
              <a:rPr lang="ru-RU" sz="3000" i="1" dirty="0"/>
              <a:t>Участник должен рассуждать на предложенную тему, выбрав путь её раскрытия (например, отвечает на вопрос, поставленный в теме, или размышляет над предложенной проблемой и т.п.).</a:t>
            </a:r>
            <a:r>
              <a:rPr lang="ru-RU" sz="3000" dirty="0"/>
              <a:t> </a:t>
            </a:r>
            <a:br>
              <a:rPr lang="ru-RU" sz="3000" dirty="0"/>
            </a:br>
            <a:r>
              <a:rPr lang="ru-RU" dirty="0"/>
              <a:t>«Незачёт» ставится только в случае, если сочинение не соответствует теме или в нём не прослеживается конкретной цели высказывания, то есть коммуникативного замысла.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332656"/>
            <a:ext cx="8845990" cy="63367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КРИТЕРИЙ №</a:t>
            </a:r>
            <a:r>
              <a:rPr lang="ru-RU" sz="9600" b="1" dirty="0" smtClean="0">
                <a:solidFill>
                  <a:srgbClr val="7030A0"/>
                </a:solidFill>
              </a:rPr>
              <a:t>2</a:t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 </a:t>
            </a:r>
            <a:r>
              <a:rPr lang="ru-RU" sz="9600" b="1" dirty="0">
                <a:solidFill>
                  <a:srgbClr val="7030A0"/>
                </a:solidFill>
              </a:rPr>
              <a:t>«АРГУМЕНТАЦИЯ. ПРИВЛЕЧЕНИЕ </a:t>
            </a:r>
            <a:r>
              <a:rPr lang="ru-RU" sz="9600" b="1" dirty="0" smtClean="0">
                <a:solidFill>
                  <a:srgbClr val="7030A0"/>
                </a:solidFill>
              </a:rPr>
              <a:t/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ЛИТЕРАТУРНОГО МАТЕРИАЛА»</a:t>
            </a:r>
            <a:r>
              <a:rPr lang="ru-RU" sz="9600" dirty="0" smtClean="0">
                <a:solidFill>
                  <a:srgbClr val="7030A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sz="10800" i="1" dirty="0" smtClean="0"/>
              <a:t>Данный </a:t>
            </a:r>
            <a:r>
              <a:rPr lang="ru-RU" sz="10800" i="1" dirty="0"/>
              <a:t>критерий нацеливает на проверку умения строить рассуждение, </a:t>
            </a:r>
            <a:r>
              <a:rPr lang="ru-RU" sz="10800" i="1" dirty="0" smtClean="0"/>
              <a:t>доказывать свою </a:t>
            </a:r>
            <a:r>
              <a:rPr lang="ru-RU" sz="10800" i="1" dirty="0"/>
              <a:t>позицию, подкрепляя аргументы примерами из литературного материала. </a:t>
            </a:r>
            <a:r>
              <a:rPr lang="ru-RU" sz="10800" i="1" dirty="0" smtClean="0"/>
              <a:t>Можно привлекать</a:t>
            </a:r>
            <a:r>
              <a:rPr lang="ru-RU" sz="10800" i="1" dirty="0"/>
              <a:t> </a:t>
            </a:r>
            <a:r>
              <a:rPr lang="ru-RU" sz="10800" i="1" dirty="0" smtClean="0"/>
              <a:t>художественные</a:t>
            </a:r>
            <a:r>
              <a:rPr lang="ru-RU" sz="10800" i="1" dirty="0"/>
              <a:t> </a:t>
            </a:r>
            <a:r>
              <a:rPr lang="ru-RU" sz="10800" i="1" dirty="0" smtClean="0"/>
              <a:t>произведения, дневники, мемуары, публицистику, произведения </a:t>
            </a:r>
            <a:r>
              <a:rPr lang="ru-RU" sz="10800" i="1" dirty="0"/>
              <a:t>устного народного творчества (за исключением малых жанров), </a:t>
            </a:r>
            <a:r>
              <a:rPr lang="ru-RU" sz="10800" i="1" dirty="0" smtClean="0"/>
              <a:t>другие источники </a:t>
            </a:r>
            <a:r>
              <a:rPr lang="ru-RU" sz="10800" i="1" dirty="0"/>
              <a:t>отечественной или мировой литературы (достаточно опоры на один текст).</a:t>
            </a:r>
          </a:p>
          <a:p>
            <a:pPr marL="0" indent="0" algn="ctr">
              <a:buNone/>
            </a:pPr>
            <a:r>
              <a:rPr lang="ru-RU" sz="11200" dirty="0" smtClean="0"/>
              <a:t>«Незачёт» ставится при условии, если сочинение написано без привлечения литературного материала или в нём существенно искажено содержание произведения, или литературные произведения лишь упоминаются в работе, не становясь опорой для аргументации. Во всех остальных случаях выставляется «зачёт». </a:t>
            </a:r>
            <a:endParaRPr lang="ru-RU" sz="12800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КРИТЕРИЙ №3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КОМПОЗИЦИЯ И ЛОГИКА РАССУЖДЕНИЯ»</a:t>
            </a:r>
            <a:r>
              <a:rPr lang="ru-RU" dirty="0">
                <a:solidFill>
                  <a:srgbClr val="FF0000"/>
                </a:solidFill>
              </a:rPr>
              <a:t>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умения логично выстраивать рассуждение на предложенную тему. Участник должен выдерживать соотношение между тезисом и доказательствами.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грубые логические нарушения мешают пониманию смысла сказанного или отсутствует </a:t>
            </a:r>
            <a:r>
              <a:rPr lang="ru-RU" dirty="0" err="1"/>
              <a:t>тезисно</a:t>
            </a:r>
            <a:r>
              <a:rPr lang="ru-RU" dirty="0"/>
              <a:t>-доказательная часть.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9766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030A0"/>
                </a:solidFill>
              </a:rPr>
              <a:t>КРИТЕРИЙ №4 </a:t>
            </a:r>
            <a:r>
              <a:rPr lang="ru-RU" sz="2600" b="1" dirty="0" smtClean="0">
                <a:solidFill>
                  <a:srgbClr val="7030A0"/>
                </a:solidFill>
              </a:rPr>
              <a:t/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>«</a:t>
            </a:r>
            <a:r>
              <a:rPr lang="ru-RU" sz="2600" b="1" dirty="0">
                <a:solidFill>
                  <a:srgbClr val="7030A0"/>
                </a:solidFill>
              </a:rPr>
              <a:t>КАЧЕСТВО ПИСЬМЕННОЙ РЕЧИ»</a:t>
            </a:r>
            <a:r>
              <a:rPr lang="ru-RU" sz="3000" dirty="0">
                <a:solidFill>
                  <a:srgbClr val="FF0000"/>
                </a:solidFill>
              </a:rPr>
              <a:t> </a:t>
            </a:r>
            <a:br>
              <a:rPr lang="ru-RU" sz="3000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речевого оформления текста сочинения. </a:t>
            </a:r>
            <a:br>
              <a:rPr lang="ru-RU" i="1" dirty="0"/>
            </a:br>
            <a:r>
              <a:rPr lang="ru-RU" i="1" dirty="0"/>
              <a:t>Участник должен точно выражать мысли, используя разнообразную лексику и различные грамматические конструкции, при необходимости уместно употреблять термины.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низкое качество речи (в том числе речевые ошибки) существенно затрудняет понимание смысла сочинения.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КРИТЕРИЙ №5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ГРАМОТНОСТЬ»</a:t>
            </a:r>
            <a:r>
              <a:rPr lang="ru-RU" sz="2800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i="1" dirty="0" smtClean="0"/>
              <a:t>Данный </a:t>
            </a:r>
            <a:r>
              <a:rPr lang="ru-RU" i="1" dirty="0"/>
              <a:t>критерий позволяет оценить грамотность выпускника.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на 100 слов приходится в сумме более пяти ошибок: грамматических, орфографических, пунктуационных.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016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7030A0"/>
                </a:solidFill>
              </a:rPr>
              <a:t>Итоговое </a:t>
            </a:r>
            <a:r>
              <a:rPr lang="ru-RU" b="1" dirty="0">
                <a:solidFill>
                  <a:srgbClr val="7030A0"/>
                </a:solidFill>
              </a:rPr>
              <a:t>сочинение оценивается зачётом, если:</a:t>
            </a:r>
            <a:r>
              <a:rPr lang="ru-RU" dirty="0">
                <a:solidFill>
                  <a:srgbClr val="7030A0"/>
                </a:solidFill>
              </a:rPr>
              <a:t>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/>
              <a:t>получен </a:t>
            </a:r>
            <a:r>
              <a:rPr lang="ru-RU" dirty="0"/>
              <a:t>«зачёт» по </a:t>
            </a:r>
            <a:r>
              <a:rPr lang="ru-RU" dirty="0" smtClean="0"/>
              <a:t>критерию </a:t>
            </a:r>
            <a:r>
              <a:rPr lang="ru-RU" dirty="0"/>
              <a:t>№1. </a:t>
            </a:r>
            <a:br>
              <a:rPr lang="ru-RU" dirty="0"/>
            </a:br>
            <a:r>
              <a:rPr lang="ru-RU" dirty="0" smtClean="0"/>
              <a:t>получен </a:t>
            </a:r>
            <a:r>
              <a:rPr lang="ru-RU" dirty="0"/>
              <a:t>«зачёт» по </a:t>
            </a:r>
            <a:r>
              <a:rPr lang="ru-RU" dirty="0" smtClean="0"/>
              <a:t>критерию </a:t>
            </a:r>
            <a:r>
              <a:rPr lang="ru-RU" dirty="0"/>
              <a:t>№2. </a:t>
            </a:r>
            <a:br>
              <a:rPr lang="ru-RU" dirty="0"/>
            </a:br>
            <a:r>
              <a:rPr lang="ru-RU" dirty="0" smtClean="0"/>
              <a:t>получен </a:t>
            </a:r>
            <a:r>
              <a:rPr lang="ru-RU" dirty="0"/>
              <a:t>«зачёт» по одному из </a:t>
            </a:r>
            <a:r>
              <a:rPr lang="ru-RU" dirty="0" smtClean="0"/>
              <a:t>критериев </a:t>
            </a:r>
            <a:r>
              <a:rPr lang="ru-RU" dirty="0"/>
              <a:t>№3-5. </a:t>
            </a:r>
            <a:br>
              <a:rPr lang="ru-RU" dirty="0"/>
            </a:br>
            <a:r>
              <a:rPr lang="ru-RU" dirty="0" smtClean="0"/>
              <a:t>в сочинении </a:t>
            </a:r>
            <a:r>
              <a:rPr lang="ru-RU" dirty="0"/>
              <a:t>не менее 250 слов. </a:t>
            </a:r>
            <a:br>
              <a:rPr lang="ru-RU" dirty="0"/>
            </a:br>
            <a:r>
              <a:rPr lang="ru-RU" dirty="0" smtClean="0"/>
              <a:t>сочинение </a:t>
            </a:r>
            <a:r>
              <a:rPr lang="ru-RU" dirty="0"/>
              <a:t>не списано. 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900" b="1" dirty="0">
                <a:solidFill>
                  <a:srgbClr val="7030A0"/>
                </a:solidFill>
                <a:latin typeface="+mn-lt"/>
              </a:rPr>
              <a:t>На итоговом сочинение необходимо иметь:</a:t>
            </a:r>
            <a:r>
              <a:rPr lang="ru-RU" sz="4900" dirty="0">
                <a:solidFill>
                  <a:srgbClr val="7030A0"/>
                </a:solidFill>
                <a:latin typeface="+mn-lt"/>
              </a:rPr>
              <a:t> </a:t>
            </a:r>
            <a:r>
              <a:rPr lang="ru-RU" sz="49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900" dirty="0" smtClean="0">
                <a:solidFill>
                  <a:srgbClr val="7030A0"/>
                </a:solidFill>
                <a:latin typeface="+mn-lt"/>
              </a:rPr>
            </a:br>
            <a:r>
              <a:rPr lang="ru-RU" sz="49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4900" dirty="0">
                <a:solidFill>
                  <a:srgbClr val="7030A0"/>
                </a:solidFill>
                <a:latin typeface="+mn-lt"/>
              </a:rPr>
            </a:br>
            <a:endParaRPr lang="ru-RU" sz="49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88843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3600" dirty="0" err="1" smtClean="0"/>
              <a:t>гелевую</a:t>
            </a:r>
            <a:r>
              <a:rPr lang="ru-RU" sz="3600" dirty="0" smtClean="0"/>
              <a:t> </a:t>
            </a:r>
            <a:r>
              <a:rPr lang="ru-RU" sz="3600" dirty="0"/>
              <a:t>ручку черного </a:t>
            </a:r>
            <a:r>
              <a:rPr lang="ru-RU" sz="3600" dirty="0" smtClean="0"/>
              <a:t>цвета;</a:t>
            </a:r>
            <a:endParaRPr lang="ru-RU" sz="3600" dirty="0"/>
          </a:p>
          <a:p>
            <a:pPr>
              <a:lnSpc>
                <a:spcPct val="150000"/>
              </a:lnSpc>
            </a:pPr>
            <a:r>
              <a:rPr lang="ru-RU" sz="3600" dirty="0"/>
              <a:t>документ удостоверяющий личность (паспорт</a:t>
            </a:r>
            <a:r>
              <a:rPr lang="ru-RU" sz="3600" dirty="0" smtClean="0"/>
              <a:t>).</a:t>
            </a:r>
            <a:endParaRPr lang="ru-RU" sz="3600" dirty="0"/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325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Во время итогового </a:t>
            </a:r>
            <a:br>
              <a:rPr lang="ru-RU" sz="36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сочинения запрещается:</a:t>
            </a:r>
            <a:r>
              <a:rPr lang="ru-RU" sz="4900" dirty="0">
                <a:solidFill>
                  <a:srgbClr val="FF0000"/>
                </a:solidFill>
                <a:latin typeface="+mn-lt"/>
              </a:rPr>
              <a:t> </a:t>
            </a:r>
            <a:br>
              <a:rPr lang="ru-RU" sz="4900" dirty="0">
                <a:solidFill>
                  <a:srgbClr val="FF0000"/>
                </a:solidFill>
                <a:latin typeface="+mn-lt"/>
              </a:rPr>
            </a:br>
            <a:endParaRPr lang="ru-RU" sz="49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иметь при себе средства связи;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письменные заметки и иные средства хранения и передачи информации;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справочные материалы;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 smtClean="0"/>
              <a:t>пользоваться текстами литературного материала;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собственными орфографическими и толковыми словарями;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пересаживаться с места на место;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ходить по аудитории, разговаривать с участниками сочинения.</a:t>
            </a:r>
            <a:endParaRPr lang="ru-RU" sz="2000" dirty="0"/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n-lt"/>
              </a:rPr>
              <a:t>Тематические направления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Тематические направления  для тем итогового сочинения  2020-2021 учебного года: 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Забвению </a:t>
            </a:r>
            <a:r>
              <a:rPr lang="ru-RU" dirty="0"/>
              <a:t>не подлежит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Я </a:t>
            </a:r>
            <a:r>
              <a:rPr lang="ru-RU" dirty="0"/>
              <a:t>и другие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Время </a:t>
            </a:r>
            <a:r>
              <a:rPr lang="ru-RU" dirty="0"/>
              <a:t>перемен 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Разговор </a:t>
            </a:r>
            <a:r>
              <a:rPr lang="ru-RU" dirty="0"/>
              <a:t>с собой 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Между </a:t>
            </a:r>
            <a:r>
              <a:rPr lang="ru-RU" dirty="0"/>
              <a:t>прошлым и будущим: портрет моего поколения </a:t>
            </a:r>
          </a:p>
          <a:p>
            <a:pPr marL="0" indent="0">
              <a:buNone/>
            </a:pPr>
            <a:r>
              <a:rPr lang="ru-RU" dirty="0"/>
              <a:t>Подробнее о направлениях - на сайте  http://www.fipi.ru/ege-i-gve-11/itogovoe-sochinenie </a:t>
            </a:r>
          </a:p>
        </p:txBody>
      </p:sp>
      <p:pic>
        <p:nvPicPr>
          <p:cNvPr id="2050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8881"/>
            <a:ext cx="239713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900" b="1" dirty="0">
                <a:solidFill>
                  <a:srgbClr val="7030A0"/>
                </a:solidFill>
                <a:latin typeface="+mn-lt"/>
              </a:rPr>
              <a:t>Итоговое сочинение проводится:</a:t>
            </a:r>
            <a:r>
              <a:rPr lang="ru-RU" sz="49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900" dirty="0">
                <a:solidFill>
                  <a:srgbClr val="FF0000"/>
                </a:solidFill>
                <a:latin typeface="+mn-lt"/>
              </a:rPr>
            </a:br>
            <a:endParaRPr lang="ru-RU" sz="49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/>
          </a:p>
          <a:p>
            <a:pPr marL="0" indent="0">
              <a:lnSpc>
                <a:spcPct val="150000"/>
              </a:lnSpc>
              <a:buNone/>
            </a:pPr>
            <a:endParaRPr lang="ru-RU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 smtClean="0"/>
              <a:t>02 </a:t>
            </a:r>
            <a:r>
              <a:rPr lang="ru-RU" sz="5400" b="1" dirty="0"/>
              <a:t>декабря </a:t>
            </a:r>
            <a:r>
              <a:rPr lang="ru-RU" sz="5400" b="1" dirty="0" smtClean="0"/>
              <a:t>2020 </a:t>
            </a:r>
            <a:r>
              <a:rPr lang="ru-RU" sz="5400" b="1" dirty="0"/>
              <a:t>года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/>
              <a:t>в 10.00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/>
              <a:t>в МОУ СОШ №22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+mn-lt"/>
              </a:rPr>
              <a:t>Повторный допуск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Получившие «незачет»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Не явившиеся </a:t>
            </a:r>
            <a:r>
              <a:rPr lang="ru-RU" dirty="0" smtClean="0"/>
              <a:t>на экзамен по </a:t>
            </a:r>
            <a:r>
              <a:rPr lang="ru-RU" dirty="0"/>
              <a:t>уважительной причине, </a:t>
            </a:r>
            <a:r>
              <a:rPr lang="ru-RU" dirty="0" smtClean="0"/>
              <a:t>подтвержденной </a:t>
            </a:r>
            <a:r>
              <a:rPr lang="ru-RU" dirty="0"/>
              <a:t>документально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Не завершившие  </a:t>
            </a:r>
            <a:r>
              <a:rPr lang="ru-RU" dirty="0" smtClean="0"/>
              <a:t>экзамен по </a:t>
            </a:r>
            <a:r>
              <a:rPr lang="ru-RU" dirty="0"/>
              <a:t>уважительным </a:t>
            </a:r>
            <a:r>
              <a:rPr lang="ru-RU" dirty="0" smtClean="0"/>
              <a:t>причинам, </a:t>
            </a:r>
            <a:r>
              <a:rPr lang="ru-RU" dirty="0" smtClean="0"/>
              <a:t>подтвержденной </a:t>
            </a:r>
            <a:r>
              <a:rPr lang="ru-RU" dirty="0"/>
              <a:t>документально 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5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7030A0"/>
                </a:solidFill>
                <a:latin typeface="+mn-lt"/>
              </a:rPr>
              <a:t>Повторный допуск </a:t>
            </a:r>
            <a:r>
              <a:rPr lang="ru-RU" sz="49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4900" dirty="0">
                <a:solidFill>
                  <a:srgbClr val="7030A0"/>
                </a:solidFill>
                <a:latin typeface="+mn-lt"/>
              </a:rPr>
            </a:br>
            <a:endParaRPr lang="ru-RU" sz="49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 smtClean="0"/>
              <a:t>03 февраля 2021 года  </a:t>
            </a:r>
            <a:endParaRPr lang="ru-RU" sz="54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 smtClean="0"/>
              <a:t>05 мая 2021 года</a:t>
            </a:r>
            <a:endParaRPr lang="ru-RU" sz="5400" b="1" dirty="0"/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4.bp.blogspot.com/-AnhveEih6lY/WqQx6KVfbaI/AAAAAAAAABc/TVvjgAAXEZwizotONe-zD4tmBm1LYZJoQCLcBGAs/s1600/i-59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2" y="2013992"/>
            <a:ext cx="810089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21" y="3742184"/>
            <a:ext cx="2957068" cy="29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3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Направление: Забвению не подлежит</a:t>
            </a:r>
            <a:br>
              <a:rPr lang="ru-RU" sz="3600" b="1" dirty="0" smtClean="0">
                <a:solidFill>
                  <a:srgbClr val="7030A0"/>
                </a:solidFill>
                <a:latin typeface="+mn-lt"/>
              </a:rPr>
            </a:br>
            <a:endParaRPr lang="ru-RU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Темы </a:t>
            </a:r>
            <a:r>
              <a:rPr lang="ru-RU" dirty="0"/>
              <a:t>сочинений данного направления нацеливают на размышление о значимых исторических событиях, деятелях, общественных явлениях, достижениях науки  и культуры, оказавших влияние, как на судьбы конкретных людей, так и на развитие общества  и человеческой цивилизации в целом. Память о них  не имеет срока давности, передается от поколения  к поколению, напоминая о горьких уроках прошлого  и его славных страницах. Примером глубокого осмысления этой проблемы могут служить произведения художественной, философской, научной литературы, критики, публицистики, мемуарной прозы. </a:t>
            </a:r>
          </a:p>
        </p:txBody>
      </p:sp>
    </p:spTree>
    <p:extLst>
      <p:ext uri="{BB962C8B-B14F-4D97-AF65-F5344CB8AC3E}">
        <p14:creationId xmlns:p14="http://schemas.microsoft.com/office/powerpoint/2010/main" val="11457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Направление: Забвению не подлежит</a:t>
            </a:r>
            <a:br>
              <a:rPr lang="ru-RU" sz="32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Темы сочинений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12967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23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Направление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: Я и другие</a:t>
            </a:r>
            <a:br>
              <a:rPr lang="ru-RU" sz="3600" b="1" dirty="0" smtClean="0">
                <a:solidFill>
                  <a:srgbClr val="7030A0"/>
                </a:solidFill>
                <a:latin typeface="+mn-lt"/>
              </a:rPr>
            </a:br>
            <a:endParaRPr lang="ru-RU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При </a:t>
            </a:r>
            <a:r>
              <a:rPr lang="ru-RU" dirty="0"/>
              <a:t>раскрытии тем, связанных с названным направлением, целесообразно обратиться к различным формам человеческого взаимодействия, вопросам взаимоотношений личности и общества, проблеме самоопределения человека в социальной среде. В основу сочинения могут лечь рассуждения о причинах возникновения и способах разрешения межличностных конфликтов, о путях достижения понимания и согласия </a:t>
            </a:r>
          </a:p>
          <a:p>
            <a:pPr marL="0" indent="0">
              <a:buNone/>
            </a:pPr>
            <a:r>
              <a:rPr lang="ru-RU" dirty="0" smtClean="0"/>
              <a:t>между </a:t>
            </a:r>
            <a:r>
              <a:rPr lang="ru-RU" dirty="0"/>
              <a:t>людьми. Собственный жизненный опыт, а </a:t>
            </a:r>
            <a:r>
              <a:rPr lang="ru-RU" dirty="0" smtClean="0"/>
              <a:t>также </a:t>
            </a:r>
            <a:r>
              <a:rPr lang="ru-RU" dirty="0"/>
              <a:t>обращение к различным литературным </a:t>
            </a:r>
            <a:r>
              <a:rPr lang="ru-RU" dirty="0" smtClean="0"/>
              <a:t>	источникам  </a:t>
            </a:r>
            <a:r>
              <a:rPr lang="ru-RU" dirty="0"/>
              <a:t>(в том числе к философской литературе </a:t>
            </a:r>
            <a:r>
              <a:rPr lang="ru-RU" dirty="0" smtClean="0"/>
              <a:t>	и </a:t>
            </a:r>
            <a:r>
              <a:rPr lang="ru-RU" dirty="0"/>
              <a:t>публицистике) дадут возможность глубокого </a:t>
            </a:r>
            <a:r>
              <a:rPr lang="ru-RU" dirty="0" smtClean="0"/>
              <a:t>	отклика </a:t>
            </a:r>
            <a:r>
              <a:rPr lang="ru-RU" dirty="0"/>
              <a:t>на предложенную тему. </a:t>
            </a:r>
          </a:p>
        </p:txBody>
      </p:sp>
    </p:spTree>
    <p:extLst>
      <p:ext uri="{BB962C8B-B14F-4D97-AF65-F5344CB8AC3E}">
        <p14:creationId xmlns:p14="http://schemas.microsoft.com/office/powerpoint/2010/main" val="24567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Направление: Я и другие</a:t>
            </a:r>
            <a:br>
              <a:rPr lang="ru-RU" sz="32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Темы сочинений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50449"/>
            <a:ext cx="8219256" cy="5507551"/>
          </a:xfrm>
        </p:spPr>
      </p:pic>
    </p:spTree>
    <p:extLst>
      <p:ext uri="{BB962C8B-B14F-4D97-AF65-F5344CB8AC3E}">
        <p14:creationId xmlns:p14="http://schemas.microsoft.com/office/powerpoint/2010/main" val="24421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Направление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: Время перемен</a:t>
            </a:r>
            <a:br>
              <a:rPr lang="ru-RU" sz="3600" b="1" dirty="0" smtClean="0">
                <a:solidFill>
                  <a:srgbClr val="7030A0"/>
                </a:solidFill>
                <a:latin typeface="+mn-lt"/>
              </a:rPr>
            </a:br>
            <a:endParaRPr lang="ru-RU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500" dirty="0" smtClean="0"/>
              <a:t>В </a:t>
            </a:r>
            <a:r>
              <a:rPr lang="ru-RU" sz="4500" dirty="0"/>
              <a:t>рамках данного направления можно будет поразмышлять о меняющемся мире, о причинах  и следствиях изменений, происходящих внутри человека и в окружающей его действительности, о том, перед каким выбором он оказывается в период формирования собственного мировоззрения, в эпоху социальных  и культурных изменений. На эти и другие вопросы  в русле конкретных тем можно ответить, опираясь  на различные литературные источники (художественные произведения, </a:t>
            </a:r>
            <a:r>
              <a:rPr lang="ru-RU" sz="4500" dirty="0" err="1"/>
              <a:t>мемуаристику</a:t>
            </a:r>
            <a:r>
              <a:rPr lang="ru-RU" sz="4500" dirty="0"/>
              <a:t>, научную литературу, публицистику), а также на собственный опыт осмысления жизни в «большом времени»  с его проблемами и противоречиями. </a:t>
            </a:r>
          </a:p>
        </p:txBody>
      </p:sp>
    </p:spTree>
    <p:extLst>
      <p:ext uri="{BB962C8B-B14F-4D97-AF65-F5344CB8AC3E}">
        <p14:creationId xmlns:p14="http://schemas.microsoft.com/office/powerpoint/2010/main" val="42159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Направление: Время перемен</a:t>
            </a:r>
            <a:br>
              <a:rPr lang="ru-RU" sz="32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Темы сочинений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208912" cy="5201576"/>
          </a:xfrm>
        </p:spPr>
      </p:pic>
    </p:spTree>
    <p:extLst>
      <p:ext uri="{BB962C8B-B14F-4D97-AF65-F5344CB8AC3E}">
        <p14:creationId xmlns:p14="http://schemas.microsoft.com/office/powerpoint/2010/main" val="18234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552</Words>
  <Application>Microsoft Office PowerPoint</Application>
  <PresentationFormat>Экран (4:3)</PresentationFormat>
  <Paragraphs>113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Times New Roman</vt:lpstr>
      <vt:lpstr>Тема Office</vt:lpstr>
      <vt:lpstr>              (2020-2021 учебный год)</vt:lpstr>
      <vt:lpstr>Итоговое сочинение (изложение)   как условие допуска к ГИА-11 </vt:lpstr>
      <vt:lpstr>Тематические направления </vt:lpstr>
      <vt:lpstr> Направление: Забвению не подлежит </vt:lpstr>
      <vt:lpstr>Направление: Забвению не подлежит Темы сочинений</vt:lpstr>
      <vt:lpstr> Направление: Я и другие </vt:lpstr>
      <vt:lpstr>Направление: Я и другие Темы сочинений</vt:lpstr>
      <vt:lpstr> Направление: Время перемен </vt:lpstr>
      <vt:lpstr>Направление: Время перемен Темы сочинений</vt:lpstr>
      <vt:lpstr>Направление: Разговор с собой</vt:lpstr>
      <vt:lpstr>Направление: Разговор с собой  Темы сочинений</vt:lpstr>
      <vt:lpstr>Направление: Между прошлым и будущим: портрет моего поколения </vt:lpstr>
      <vt:lpstr>Направление: Между прошлым и будущим Темы сочинений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 Критерии оценивания  итогового сочинения </vt:lpstr>
      <vt:lpstr>Критерии оценивания  итогового сочинения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На итоговом сочинение необходимо иметь:   </vt:lpstr>
      <vt:lpstr>  Во время итогового  сочинения запрещается:  </vt:lpstr>
      <vt:lpstr>  Итоговое сочинение проводится: </vt:lpstr>
      <vt:lpstr>Повторный допуск </vt:lpstr>
      <vt:lpstr>  Повторный допуск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37</cp:revision>
  <dcterms:created xsi:type="dcterms:W3CDTF">2018-08-02T20:10:57Z</dcterms:created>
  <dcterms:modified xsi:type="dcterms:W3CDTF">2020-11-11T13:01:11Z</dcterms:modified>
</cp:coreProperties>
</file>