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pPr/>
              <a:t>30.10.2020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30.10.2020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30.10.2020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pPr/>
              <a:t>30.10.2020</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pPr/>
              <a:t>30.10.2020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30.10.2020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30.10.2020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pPr/>
              <a:t>30.10.2020</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30.10.2020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pPr/>
              <a:t>30.10.2020</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pPr/>
              <a:t>30.10.2020</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pPr/>
              <a:t>30.10.2020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ll/>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2071678"/>
            <a:ext cx="6172200" cy="1428760"/>
          </a:xfrm>
        </p:spPr>
        <p:txBody>
          <a:bodyPr>
            <a:normAutofit fontScale="90000"/>
          </a:bodyPr>
          <a:lstStyle/>
          <a:p>
            <a:r>
              <a:rPr lang="ru-RU" dirty="0" smtClean="0"/>
              <a:t>«</a:t>
            </a:r>
            <a:r>
              <a:rPr lang="ru-RU" dirty="0"/>
              <a:t>БИЛЕТ В БУДУЩЕЕ» </a:t>
            </a:r>
            <a:r>
              <a:rPr lang="ru-RU" dirty="0" smtClean="0"/>
              <a:t>2020 </a:t>
            </a:r>
            <a:r>
              <a:rPr lang="ru-RU" dirty="0"/>
              <a:t>г</a:t>
            </a:r>
            <a:r>
              <a:rPr lang="ru-RU" dirty="0" smtClean="0"/>
              <a:t>. </a:t>
            </a:r>
            <a:r>
              <a:rPr lang="ru-RU" dirty="0"/>
              <a:t>- </a:t>
            </a:r>
            <a:r>
              <a:rPr lang="ru-RU" dirty="0" smtClean="0"/>
              <a:t>профессиональная ориентация </a:t>
            </a:r>
            <a:r>
              <a:rPr lang="ru-RU" dirty="0"/>
              <a:t>школьников </a:t>
            </a:r>
          </a:p>
        </p:txBody>
      </p:sp>
      <p:sp>
        <p:nvSpPr>
          <p:cNvPr id="3" name="Подзаголовок 2"/>
          <p:cNvSpPr>
            <a:spLocks noGrp="1"/>
          </p:cNvSpPr>
          <p:nvPr>
            <p:ph type="subTitle" idx="1"/>
          </p:nvPr>
        </p:nvSpPr>
        <p:spPr>
          <a:xfrm>
            <a:off x="2286000" y="4071942"/>
            <a:ext cx="6172200" cy="2302980"/>
          </a:xfrm>
        </p:spPr>
        <p:txBody>
          <a:bodyPr>
            <a:normAutofit fontScale="92500"/>
          </a:bodyPr>
          <a:lstStyle/>
          <a:p>
            <a:r>
              <a:rPr lang="ru-RU" i="1" dirty="0" smtClean="0"/>
              <a:t>Дата: </a:t>
            </a:r>
            <a:r>
              <a:rPr lang="ru-RU" dirty="0" smtClean="0"/>
              <a:t>с </a:t>
            </a:r>
            <a:r>
              <a:rPr lang="ru-RU" dirty="0"/>
              <a:t>23 по 26 ноября 2020 года </a:t>
            </a:r>
            <a:endParaRPr lang="ru-RU" dirty="0" smtClean="0"/>
          </a:p>
          <a:p>
            <a:r>
              <a:rPr lang="ru-RU" i="1" dirty="0" smtClean="0"/>
              <a:t>Место проведения</a:t>
            </a:r>
            <a:r>
              <a:rPr lang="ru-RU" dirty="0" smtClean="0"/>
              <a:t>: г</a:t>
            </a:r>
            <a:r>
              <a:rPr lang="ru-RU" dirty="0"/>
              <a:t>. Тверь, Проспект Победы </a:t>
            </a:r>
            <a:r>
              <a:rPr lang="ru-RU" dirty="0" smtClean="0"/>
              <a:t>49/21</a:t>
            </a:r>
          </a:p>
          <a:p>
            <a:r>
              <a:rPr lang="ru-RU" i="1" dirty="0" smtClean="0"/>
              <a:t>Организация: </a:t>
            </a:r>
            <a:r>
              <a:rPr lang="ru-RU" dirty="0" smtClean="0"/>
              <a:t>колледж сервис и туризм</a:t>
            </a:r>
          </a:p>
          <a:p>
            <a:r>
              <a:rPr lang="ru-RU" i="1" dirty="0" smtClean="0"/>
              <a:t>Для кого: </a:t>
            </a:r>
            <a:r>
              <a:rPr lang="ru-RU" dirty="0" smtClean="0"/>
              <a:t>учащиеся 6-11-х классов </a:t>
            </a:r>
            <a:endParaRPr lang="ru-RU" dirty="0" smtClean="0"/>
          </a:p>
          <a:p>
            <a:r>
              <a:rPr lang="ru-RU" i="1" dirty="0" smtClean="0"/>
              <a:t>Координатор: </a:t>
            </a:r>
            <a:r>
              <a:rPr lang="ru-RU" i="1" dirty="0" err="1" smtClean="0"/>
              <a:t>Косенко</a:t>
            </a:r>
            <a:r>
              <a:rPr lang="ru-RU" i="1" dirty="0" smtClean="0"/>
              <a:t> Дарья Александровна, </a:t>
            </a:r>
          </a:p>
          <a:p>
            <a:r>
              <a:rPr lang="ru-RU" i="1" dirty="0" smtClean="0"/>
              <a:t>педагог-организатор, МБОУ СОШ </a:t>
            </a:r>
            <a:r>
              <a:rPr lang="ru-RU" i="1" smtClean="0"/>
              <a:t>№ 42, 9001175654</a:t>
            </a:r>
            <a:endParaRPr lang="ru-RU" i="1" dirty="0" smtClean="0"/>
          </a:p>
          <a:p>
            <a:endParaRPr lang="ru-RU" dirty="0"/>
          </a:p>
        </p:txBody>
      </p:sp>
    </p:spTree>
    <p:extLst>
      <p:ext uri="{BB962C8B-B14F-4D97-AF65-F5344CB8AC3E}">
        <p14:creationId xmlns:p14="http://schemas.microsoft.com/office/powerpoint/2010/main" xmlns="" val="1104605189"/>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отправить приглашение ребенку</a:t>
            </a:r>
          </a:p>
        </p:txBody>
      </p:sp>
      <p:sp>
        <p:nvSpPr>
          <p:cNvPr id="3" name="Объект 2"/>
          <p:cNvSpPr>
            <a:spLocks noGrp="1"/>
          </p:cNvSpPr>
          <p:nvPr>
            <p:ph sz="quarter" idx="1"/>
          </p:nvPr>
        </p:nvSpPr>
        <p:spPr>
          <a:xfrm>
            <a:off x="457200" y="1340768"/>
            <a:ext cx="7859216" cy="5517232"/>
          </a:xfrm>
        </p:spPr>
        <p:txBody>
          <a:bodyPr>
            <a:normAutofit fontScale="62500" lnSpcReduction="20000"/>
          </a:bodyPr>
          <a:lstStyle/>
          <a:p>
            <a:r>
              <a:rPr lang="ru-RU" dirty="0"/>
              <a:t>Если ваш ребенок еще не зарегистрирован, то вы можете отправить ему приглашение зарегистрироваться, нажав на кнопку «Добавить ребенка».</a:t>
            </a:r>
          </a:p>
          <a:p>
            <a:r>
              <a:rPr lang="ru-RU" dirty="0"/>
              <a:t>Введите e-</a:t>
            </a:r>
            <a:r>
              <a:rPr lang="ru-RU" dirty="0" err="1"/>
              <a:t>mail</a:t>
            </a:r>
            <a:r>
              <a:rPr lang="ru-RU" dirty="0"/>
              <a:t> ребенка и нажмите кнопку «Дальше».</a:t>
            </a:r>
          </a:p>
          <a:p>
            <a:r>
              <a:rPr lang="ru-RU" dirty="0"/>
              <a:t>Убедитесь, что вы ввели действующий адрес электронной почты, к которому у вашего ребенка есть доступ, и что на этот адрес не зарегистрированы другие пользователи. Вы не можете использовать один и тот же адрес повторно для регистрации.</a:t>
            </a:r>
          </a:p>
          <a:p>
            <a:r>
              <a:rPr lang="ru-RU" dirty="0"/>
              <a:t>Ч</a:t>
            </a:r>
            <a:r>
              <a:rPr lang="ru-RU" dirty="0" smtClean="0"/>
              <a:t>тобы </a:t>
            </a:r>
            <a:r>
              <a:rPr lang="ru-RU" dirty="0"/>
              <a:t>связать ваши личные кабинеты, ребенок должен отправить вам ссылку на подтверждение участия в практическом мероприятии, а вы должны по ней перейти, будучи авторизованным в своем личном кабинете.</a:t>
            </a:r>
          </a:p>
          <a:p>
            <a:r>
              <a:rPr lang="ru-RU" dirty="0"/>
              <a:t>Вам нужно будет вести персональные данные ребенка. Участник не может заполнять эти данные из своего личного кабинета. Заполните все обязательные поля и нажмите кнопку «Сохранить».</a:t>
            </a:r>
          </a:p>
          <a:p>
            <a:r>
              <a:rPr lang="ru-RU" dirty="0"/>
              <a:t>Вы увидите сообщение о том, что ребенку отправлено письмо с приглашением. Нажмите кнопку «Закрыть».</a:t>
            </a:r>
          </a:p>
          <a:p>
            <a:r>
              <a:rPr lang="ru-RU" dirty="0"/>
              <a:t>Пока ребенок не перешел по ссылке из письма, вы будете видеть его в своем профиле обозначенным серым цветом. Вы не сможете его записать на практические мероприятия, а также впоследствии не сможете смотреть его рекомендации. Чтобы завершить регистрацию и воспользоваться всеми возможностями проекта, ребенок должен перейти по ссылке из письма.</a:t>
            </a:r>
          </a:p>
          <a:p>
            <a:r>
              <a:rPr lang="ru-RU" dirty="0"/>
              <a:t>Когда ребенок авторизуется в своем личном кабинете, вы увидите полноцветную иконку. После того, как ребенок прошел один любой тест, вы увидите цифровой профиль ребенка, а также сможете записать его на практические мероприятия.</a:t>
            </a:r>
          </a:p>
          <a:p>
            <a:r>
              <a:rPr lang="ru-RU" dirty="0"/>
              <a:t>Если к вам прикреплено несколько детей, все они будут отображаться в вашем личном кабинете.</a:t>
            </a:r>
          </a:p>
          <a:p>
            <a:endParaRPr lang="ru-RU" dirty="0"/>
          </a:p>
        </p:txBody>
      </p:sp>
    </p:spTree>
    <p:extLst>
      <p:ext uri="{BB962C8B-B14F-4D97-AF65-F5344CB8AC3E}">
        <p14:creationId xmlns:p14="http://schemas.microsoft.com/office/powerpoint/2010/main" xmlns="" val="1113858579"/>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подтвердить запись ребенка на мероприятие</a:t>
            </a:r>
          </a:p>
        </p:txBody>
      </p:sp>
      <p:sp>
        <p:nvSpPr>
          <p:cNvPr id="3" name="Объект 2"/>
          <p:cNvSpPr>
            <a:spLocks noGrp="1"/>
          </p:cNvSpPr>
          <p:nvPr>
            <p:ph sz="quarter" idx="1"/>
          </p:nvPr>
        </p:nvSpPr>
        <p:spPr/>
        <p:txBody>
          <a:bodyPr>
            <a:normAutofit fontScale="85000" lnSpcReduction="20000"/>
          </a:bodyPr>
          <a:lstStyle/>
          <a:p>
            <a:r>
              <a:rPr lang="ru-RU" dirty="0"/>
              <a:t>Перейдите по ссылке, которую пришлет вам ребенок для подтверждения записи на мероприятие. Вы должны быть авторизованы в своем личном кабинете.</a:t>
            </a:r>
          </a:p>
          <a:p>
            <a:r>
              <a:rPr lang="ru-RU" dirty="0"/>
              <a:t>Если вы не авторизованы, перед переходом по ссылке авторизуйтесь.</a:t>
            </a:r>
          </a:p>
          <a:p>
            <a:r>
              <a:rPr lang="ru-RU" dirty="0" smtClean="0"/>
              <a:t>Нажмите </a:t>
            </a:r>
            <a:r>
              <a:rPr lang="ru-RU" dirty="0"/>
              <a:t>«Подтвердить», если хотите подтвердить запись на мероприятие или «Отменить запись», если не хотите, чтобы ребенок посещал это мероприятие.</a:t>
            </a:r>
          </a:p>
          <a:p>
            <a:r>
              <a:rPr lang="ru-RU" dirty="0"/>
              <a:t>Если ребенок записывается на мероприятие впервые, вам нужно будет вести его персональные данные. Участник не может заполнять эти данные из своего личного кабинета. Заполните все обязательные поля и нажмите кнопку «Сохранить».</a:t>
            </a:r>
          </a:p>
          <a:p>
            <a:r>
              <a:rPr lang="ru-RU" dirty="0"/>
              <a:t>Если вы успешно подтвердили запись на мероприятие, то увидите сообщение о том, что запись подтверждена. После этого ваши личные кабинеты будут связаны, вы сможете самостоятельно записывать ребенка на мероприятия и отменять запись.</a:t>
            </a:r>
          </a:p>
          <a:p>
            <a:endParaRPr lang="ru-RU" dirty="0"/>
          </a:p>
        </p:txBody>
      </p:sp>
    </p:spTree>
    <p:extLst>
      <p:ext uri="{BB962C8B-B14F-4D97-AF65-F5344CB8AC3E}">
        <p14:creationId xmlns:p14="http://schemas.microsoft.com/office/powerpoint/2010/main" xmlns="" val="4130599723"/>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211144" cy="706090"/>
          </a:xfrm>
        </p:spPr>
        <p:txBody>
          <a:bodyPr/>
          <a:lstStyle/>
          <a:p>
            <a:r>
              <a:rPr lang="ru-RU" dirty="0"/>
              <a:t>Запись на мероприятие</a:t>
            </a:r>
          </a:p>
        </p:txBody>
      </p:sp>
      <p:sp>
        <p:nvSpPr>
          <p:cNvPr id="3" name="Объект 2"/>
          <p:cNvSpPr>
            <a:spLocks noGrp="1"/>
          </p:cNvSpPr>
          <p:nvPr>
            <p:ph sz="quarter" idx="1"/>
          </p:nvPr>
        </p:nvSpPr>
        <p:spPr>
          <a:xfrm>
            <a:off x="457200" y="980728"/>
            <a:ext cx="7715200" cy="5493224"/>
          </a:xfrm>
        </p:spPr>
        <p:txBody>
          <a:bodyPr>
            <a:normAutofit fontScale="55000" lnSpcReduction="20000"/>
          </a:bodyPr>
          <a:lstStyle/>
          <a:p>
            <a:r>
              <a:rPr lang="ru-RU" sz="2500" dirty="0"/>
              <a:t>Если в боковом меню выбрать вкладку «Мероприятия», отобразятся мероприятия, доступные для </a:t>
            </a:r>
            <a:r>
              <a:rPr lang="ru-RU" sz="2500" dirty="0" smtClean="0"/>
              <a:t>записи.</a:t>
            </a:r>
          </a:p>
          <a:p>
            <a:r>
              <a:rPr lang="ru-RU" sz="2500" dirty="0" smtClean="0"/>
              <a:t>Вы </a:t>
            </a:r>
            <a:r>
              <a:rPr lang="ru-RU" sz="2500" dirty="0"/>
              <a:t>можете просмотреть все доступные для ребенка </a:t>
            </a:r>
            <a:r>
              <a:rPr lang="ru-RU" sz="2500" dirty="0" err="1"/>
              <a:t>профпробы</a:t>
            </a:r>
            <a:r>
              <a:rPr lang="ru-RU" sz="2500" dirty="0"/>
              <a:t>, запланированные (те, на которые ребенок уже записан) и завершенные (те, которые ребенок посетил) мероприятия.</a:t>
            </a:r>
          </a:p>
          <a:p>
            <a:r>
              <a:rPr lang="ru-RU" sz="2500" dirty="0"/>
              <a:t>Вы можете отфильтровать список мероприятий по интересующей компетенции, уровню, типу (онлайн / офлайн) и категории ОВЗ.</a:t>
            </a:r>
          </a:p>
          <a:p>
            <a:r>
              <a:rPr lang="ru-RU" sz="2500" dirty="0"/>
              <a:t>Нажмите «Записать ребенка», чтобы перейти к записи на выбранное мероприятие.</a:t>
            </a:r>
          </a:p>
          <a:p>
            <a:pPr marL="0" indent="0" algn="ctr">
              <a:buNone/>
            </a:pPr>
            <a:r>
              <a:rPr lang="ru-RU" sz="2500" b="1" dirty="0"/>
              <a:t>Запись на мероприятие</a:t>
            </a:r>
          </a:p>
          <a:p>
            <a:r>
              <a:rPr lang="ru-RU" sz="2500" dirty="0"/>
              <a:t>Вы можете выбрать одно из доступных мероприятий, посмотреть подробную информацию о нем и записаться, нажав кнопку «Записать ребенка». </a:t>
            </a:r>
          </a:p>
          <a:p>
            <a:r>
              <a:rPr lang="ru-RU" sz="2500" dirty="0" smtClean="0"/>
              <a:t>Если вы успешно записались на мероприятие, то увидите сообщение о том, что запись подтверждена. Участник </a:t>
            </a:r>
            <a:r>
              <a:rPr lang="ru-RU" sz="2500" dirty="0"/>
              <a:t>может записаться только на четыре мероприятия. Только одно из них может быть в формате офлайн.</a:t>
            </a:r>
          </a:p>
          <a:p>
            <a:r>
              <a:rPr lang="ru-RU" sz="2500" b="1" i="1" dirty="0" smtClean="0"/>
              <a:t>Участник </a:t>
            </a:r>
            <a:r>
              <a:rPr lang="ru-RU" sz="2500" b="1" i="1" dirty="0"/>
              <a:t>может посетить от одного до четырех практических мероприятий любого уровня.</a:t>
            </a:r>
            <a:r>
              <a:rPr lang="ru-RU" sz="2500" dirty="0"/>
              <a:t> При этом только одно выбранное мероприятие может быть очным, остальные должны быть в онлайн формате. В списке запланированных мероприятий появятся те, на которые вы записали ребенка.</a:t>
            </a:r>
          </a:p>
          <a:p>
            <a:pPr marL="0" indent="0" algn="ctr">
              <a:buNone/>
            </a:pPr>
            <a:r>
              <a:rPr lang="ru-RU" sz="2500" b="1" i="1" dirty="0"/>
              <a:t>Пропуск мероприятия</a:t>
            </a:r>
          </a:p>
          <a:p>
            <a:r>
              <a:rPr lang="ru-RU" sz="2500" dirty="0"/>
              <a:t>Записываясь на мероприятие, внимательно читайте, где и когда оно проводится. Если участник пропускает мероприятие без уважительной причины, посетить другое мероприятие вместо пропущенного он не сможет.</a:t>
            </a:r>
          </a:p>
          <a:p>
            <a:endParaRPr lang="ru-RU" dirty="0"/>
          </a:p>
        </p:txBody>
      </p:sp>
    </p:spTree>
    <p:extLst>
      <p:ext uri="{BB962C8B-B14F-4D97-AF65-F5344CB8AC3E}">
        <p14:creationId xmlns:p14="http://schemas.microsoft.com/office/powerpoint/2010/main" xmlns="" val="2773046492"/>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fontScale="85000" lnSpcReduction="20000"/>
          </a:bodyPr>
          <a:lstStyle/>
          <a:p>
            <a:r>
              <a:rPr lang="ru-RU" dirty="0"/>
              <a:t>Если ребенок выбрал и записался на мероприятие самостоятельно, вы увидите в своем личном кабинете сообщение о том, что нужно подтвердить запись на мероприятие. Без подтверждения записи с вашей стороны, участник не сможет посетить мероприятие.</a:t>
            </a:r>
          </a:p>
          <a:p>
            <a:r>
              <a:rPr lang="ru-RU" dirty="0"/>
              <a:t>Нажмите «Посмотреть подробности», чтобы увидеть карточку мероприятия и подтвердить или отменить запись. </a:t>
            </a:r>
            <a:endParaRPr lang="ru-RU" dirty="0" smtClean="0"/>
          </a:p>
          <a:p>
            <a:pPr marL="0" indent="0" algn="ctr">
              <a:buNone/>
            </a:pPr>
            <a:r>
              <a:rPr lang="ru-RU" b="1" i="1" dirty="0"/>
              <a:t>Отмена записи</a:t>
            </a:r>
          </a:p>
          <a:p>
            <a:pPr marL="0" indent="0">
              <a:buNone/>
            </a:pPr>
            <a:r>
              <a:rPr lang="ru-RU" dirty="0"/>
              <a:t>Вы можете отменить запись на мероприятие из списка запланированных мероприятий. Выберите мероприятие, запись на которое вы хотите отменить, и нажмите «Отменить запись».</a:t>
            </a:r>
          </a:p>
          <a:p>
            <a:pPr marL="0" indent="0">
              <a:buNone/>
            </a:pPr>
            <a:r>
              <a:rPr lang="ru-RU" dirty="0"/>
              <a:t>Также отменить запись можно и из карточки мероприятия, где вы видите подробную информацию о нем. Нажмите «Отменить запись». Откроется окно подтверждения отмены записи на мероприятие. Если вы уверены, нажмите «Отменить запись».</a:t>
            </a:r>
          </a:p>
          <a:p>
            <a:pPr marL="0" indent="0">
              <a:buNone/>
            </a:pPr>
            <a:endParaRPr lang="ru-RU" dirty="0"/>
          </a:p>
        </p:txBody>
      </p:sp>
    </p:spTree>
    <p:extLst>
      <p:ext uri="{BB962C8B-B14F-4D97-AF65-F5344CB8AC3E}">
        <p14:creationId xmlns:p14="http://schemas.microsoft.com/office/powerpoint/2010/main" xmlns="" val="2279547408"/>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355160" cy="562074"/>
          </a:xfrm>
        </p:spPr>
        <p:txBody>
          <a:bodyPr/>
          <a:lstStyle/>
          <a:p>
            <a:r>
              <a:rPr lang="ru-RU" dirty="0"/>
              <a:t>Просмотр рекомендаций</a:t>
            </a:r>
          </a:p>
        </p:txBody>
      </p:sp>
      <p:sp>
        <p:nvSpPr>
          <p:cNvPr id="3" name="Объект 2"/>
          <p:cNvSpPr>
            <a:spLocks noGrp="1"/>
          </p:cNvSpPr>
          <p:nvPr>
            <p:ph sz="quarter" idx="1"/>
          </p:nvPr>
        </p:nvSpPr>
        <p:spPr>
          <a:xfrm>
            <a:off x="457200" y="692696"/>
            <a:ext cx="7859216" cy="6165304"/>
          </a:xfrm>
        </p:spPr>
        <p:txBody>
          <a:bodyPr>
            <a:normAutofit fontScale="62500" lnSpcReduction="20000"/>
          </a:bodyPr>
          <a:lstStyle/>
          <a:p>
            <a:r>
              <a:rPr lang="ru-RU" dirty="0"/>
              <a:t>Рекомендация формируется в личном кабинете участника на основе его данных: результатов прохождения тестирования, участия в практических мероприятиях различных форматов, оценки и обратной связи от наставников.</a:t>
            </a:r>
          </a:p>
          <a:p>
            <a:r>
              <a:rPr lang="ru-RU" dirty="0"/>
              <a:t>Рекомендация обновляется в соответствии с количеством пройденных тестовых заданий и участием в практических мероприятиях Проекта. Чем больше участник проявляет активность, тем подробнее и насыщеннее будет содержание его индивидуальной </a:t>
            </a:r>
            <a:r>
              <a:rPr lang="ru-RU" dirty="0" smtClean="0"/>
              <a:t>рекомендации.</a:t>
            </a:r>
          </a:p>
          <a:p>
            <a:r>
              <a:rPr lang="ru-RU" dirty="0" smtClean="0"/>
              <a:t>Родители </a:t>
            </a:r>
            <a:r>
              <a:rPr lang="ru-RU" dirty="0"/>
              <a:t>могут просматривать рекомендации своих детей через свой собственный личный кабинет.</a:t>
            </a:r>
          </a:p>
          <a:p>
            <a:r>
              <a:rPr lang="ru-RU" b="1" dirty="0"/>
              <a:t>Рекомендация состоит из нескольких блоков:</a:t>
            </a:r>
          </a:p>
          <a:p>
            <a:r>
              <a:rPr lang="ru-RU" dirty="0"/>
              <a:t>•	данные о результатах прохождения тестовых заданий и практических мероприятий;</a:t>
            </a:r>
          </a:p>
          <a:p>
            <a:r>
              <a:rPr lang="ru-RU" dirty="0"/>
              <a:t>•	как продолжать выбирать: рекомендуемые программы и мероприятия участнику для дальнейшего получения опыта и последующего выбора: кружки, секции, олимпиады, профильные смены в детском лагере, профессиональные пробы, краткосрочные и длительные курсы в регионе проживания участника, которые соответствуют его интересам, склонностям и уровню подготовки;</a:t>
            </a:r>
          </a:p>
          <a:p>
            <a:r>
              <a:rPr lang="ru-RU" dirty="0"/>
              <a:t>•	где учиться: для каждой профессиональной области, к которой участник проявил интерес, перечислены уровни образования, специальности и выбор образовательной организации;</a:t>
            </a:r>
          </a:p>
          <a:p>
            <a:r>
              <a:rPr lang="ru-RU" dirty="0"/>
              <a:t>•	где и кем работать: здесь можно посмотреть, как проявил себя участник в рамках Проекта и соотнести с картой профессий. Описание карьерных траекторий, образа рабочего места и партнерских программ (курсы, стажировки).</a:t>
            </a:r>
          </a:p>
          <a:p>
            <a:r>
              <a:rPr lang="ru-RU" dirty="0"/>
              <a:t>Чтобы получить рекомендацию, участнику достаточно пройти один тест и посетить одно практическое мероприятие.</a:t>
            </a:r>
          </a:p>
          <a:p>
            <a:endParaRPr lang="ru-RU" dirty="0"/>
          </a:p>
        </p:txBody>
      </p:sp>
    </p:spTree>
    <p:extLst>
      <p:ext uri="{BB962C8B-B14F-4D97-AF65-F5344CB8AC3E}">
        <p14:creationId xmlns:p14="http://schemas.microsoft.com/office/powerpoint/2010/main" xmlns="" val="173200074"/>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283152" cy="706090"/>
          </a:xfrm>
        </p:spPr>
        <p:txBody>
          <a:bodyPr/>
          <a:lstStyle/>
          <a:p>
            <a:r>
              <a:rPr lang="ru-RU" dirty="0"/>
              <a:t>Оценка мероприятий </a:t>
            </a:r>
          </a:p>
        </p:txBody>
      </p:sp>
      <p:sp>
        <p:nvSpPr>
          <p:cNvPr id="3" name="Объект 2"/>
          <p:cNvSpPr>
            <a:spLocks noGrp="1"/>
          </p:cNvSpPr>
          <p:nvPr>
            <p:ph sz="quarter" idx="1"/>
          </p:nvPr>
        </p:nvSpPr>
        <p:spPr>
          <a:xfrm>
            <a:off x="457200" y="980728"/>
            <a:ext cx="7931224" cy="5877272"/>
          </a:xfrm>
        </p:spPr>
        <p:txBody>
          <a:bodyPr>
            <a:normAutofit fontScale="70000" lnSpcReduction="20000"/>
          </a:bodyPr>
          <a:lstStyle/>
          <a:p>
            <a:pPr marL="0" indent="0">
              <a:buNone/>
            </a:pPr>
            <a:r>
              <a:rPr lang="ru-RU" dirty="0"/>
              <a:t>Обратную связь от наставника ребенок и родитель смогут посмотреть в своем личном кабинете в завершенных мероприятиях. Оценка доступна после того, как наставник подтвердил присутствие участника на мероприятии.</a:t>
            </a:r>
          </a:p>
          <a:p>
            <a:pPr marL="0" indent="0">
              <a:buNone/>
            </a:pPr>
            <a:r>
              <a:rPr lang="ru-RU" dirty="0" smtClean="0"/>
              <a:t>Что </a:t>
            </a:r>
            <a:r>
              <a:rPr lang="ru-RU" dirty="0"/>
              <a:t>такое обратная связь от наставника?</a:t>
            </a:r>
          </a:p>
          <a:p>
            <a:pPr marL="0" indent="0">
              <a:buNone/>
            </a:pPr>
            <a:r>
              <a:rPr lang="ru-RU" b="1" dirty="0"/>
              <a:t>Наставник,</a:t>
            </a:r>
            <a:r>
              <a:rPr lang="ru-RU" dirty="0"/>
              <a:t> носитель профессиональной практики и необходимых компетенций, проводит контроль и оценку выполнения задания, организует рефлексию участников, дает рекомендации по развитию навыков и формирует обратную связь по итогам практического мероприятия о результатах и степени вовлеченности участника.</a:t>
            </a:r>
          </a:p>
          <a:p>
            <a:pPr marL="0" indent="0">
              <a:buNone/>
            </a:pPr>
            <a:r>
              <a:rPr lang="ru-RU" dirty="0"/>
              <a:t>Оценка пройденного практического мероприятия фиксируется в личном кабинете участника, влияет на формирование цифрового портфолио и дальнейшей индивидуальной рекомендации в соответствии с выбранными профессиональными компетенциями.</a:t>
            </a:r>
          </a:p>
          <a:p>
            <a:pPr marL="0" indent="0">
              <a:buNone/>
            </a:pPr>
            <a:r>
              <a:rPr lang="ru-RU" dirty="0"/>
              <a:t>Оценка мероприятий доступна и для родителей, что позволяет совместно с ребенком повторно погрузиться в процесс прохождения практического мероприятия и детально проговорить и обсудить все действия ребенка для более глубокого осмысления участия.</a:t>
            </a:r>
          </a:p>
          <a:p>
            <a:pPr marL="0" indent="0">
              <a:buNone/>
            </a:pPr>
            <a:r>
              <a:rPr lang="ru-RU" dirty="0"/>
              <a:t>Отзыв наставника будет отображаться в карточке посещенного ребенком мероприятия.</a:t>
            </a:r>
          </a:p>
          <a:p>
            <a:pPr marL="0" indent="0">
              <a:buNone/>
            </a:pPr>
            <a:r>
              <a:rPr lang="ru-RU" dirty="0"/>
              <a:t>Отзывы от наставника и ваши оценки кроме вас и вашего ребенка видит организатор мероприятия. Эти данные нужны для того, чтобы делать мероприятия лучше и описывать их точнее.</a:t>
            </a:r>
          </a:p>
          <a:p>
            <a:pPr marL="0" indent="0">
              <a:buNone/>
            </a:pPr>
            <a:endParaRPr lang="ru-RU" dirty="0"/>
          </a:p>
        </p:txBody>
      </p:sp>
    </p:spTree>
    <p:extLst>
      <p:ext uri="{BB962C8B-B14F-4D97-AF65-F5344CB8AC3E}">
        <p14:creationId xmlns:p14="http://schemas.microsoft.com/office/powerpoint/2010/main" xmlns="" val="1590292007"/>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7283152" cy="490066"/>
          </a:xfrm>
        </p:spPr>
        <p:txBody>
          <a:bodyPr>
            <a:normAutofit fontScale="90000"/>
          </a:bodyPr>
          <a:lstStyle/>
          <a:p>
            <a:r>
              <a:rPr lang="ru-RU" dirty="0"/>
              <a:t>Опрос родителей</a:t>
            </a:r>
          </a:p>
        </p:txBody>
      </p:sp>
      <p:sp>
        <p:nvSpPr>
          <p:cNvPr id="3" name="Объект 2"/>
          <p:cNvSpPr>
            <a:spLocks noGrp="1"/>
          </p:cNvSpPr>
          <p:nvPr>
            <p:ph sz="quarter" idx="1"/>
          </p:nvPr>
        </p:nvSpPr>
        <p:spPr/>
        <p:txBody>
          <a:bodyPr/>
          <a:lstStyle/>
          <a:p>
            <a:r>
              <a:rPr lang="ru-RU" dirty="0"/>
              <a:t>После того, как ребенок прошел тестирование, вам будет предложено пройти короткий опрос.</a:t>
            </a:r>
          </a:p>
          <a:p>
            <a:r>
              <a:rPr lang="ru-RU" dirty="0"/>
              <a:t>Нажмите на кнопку «Пройти опрос». Заполните короткую анкету и нажмите кнопку «Отправить ответ». </a:t>
            </a:r>
          </a:p>
          <a:p>
            <a:endParaRPr lang="ru-RU" dirty="0"/>
          </a:p>
        </p:txBody>
      </p:sp>
    </p:spTree>
    <p:extLst>
      <p:ext uri="{BB962C8B-B14F-4D97-AF65-F5344CB8AC3E}">
        <p14:creationId xmlns:p14="http://schemas.microsoft.com/office/powerpoint/2010/main" xmlns="" val="1881274310"/>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 персональных данных</a:t>
            </a:r>
            <a:br>
              <a:rPr lang="ru-RU" dirty="0"/>
            </a:br>
            <a:r>
              <a:rPr lang="ru-RU" dirty="0"/>
              <a:t/>
            </a:r>
            <a:br>
              <a:rPr lang="ru-RU" dirty="0"/>
            </a:br>
            <a:endParaRPr lang="ru-RU" dirty="0"/>
          </a:p>
        </p:txBody>
      </p:sp>
      <p:sp>
        <p:nvSpPr>
          <p:cNvPr id="3" name="Объект 2"/>
          <p:cNvSpPr>
            <a:spLocks noGrp="1"/>
          </p:cNvSpPr>
          <p:nvPr>
            <p:ph sz="quarter" idx="1"/>
          </p:nvPr>
        </p:nvSpPr>
        <p:spPr>
          <a:xfrm>
            <a:off x="457200" y="548680"/>
            <a:ext cx="8003232" cy="6309320"/>
          </a:xfrm>
        </p:spPr>
        <p:txBody>
          <a:bodyPr>
            <a:normAutofit fontScale="55000" lnSpcReduction="20000"/>
          </a:bodyPr>
          <a:lstStyle/>
          <a:p>
            <a:pPr marL="0" indent="0">
              <a:buNone/>
            </a:pPr>
            <a:r>
              <a:rPr lang="ru-RU" dirty="0"/>
              <a:t>Для участия в проекте необходимо согласие родителей или законных представителей несовершеннолетних участников на использование их персональных данных. Согласие дает родитель в своем личном кабинете. После этого ребенок допускается к участию в практических мероприятиях Проекта и получает рекомендации.</a:t>
            </a:r>
          </a:p>
          <a:p>
            <a:r>
              <a:rPr lang="ru-RU" dirty="0" smtClean="0"/>
              <a:t>Для </a:t>
            </a:r>
            <a:r>
              <a:rPr lang="ru-RU" dirty="0"/>
              <a:t>регистрации участника на платформе потребуются:</a:t>
            </a:r>
          </a:p>
          <a:p>
            <a:r>
              <a:rPr lang="ru-RU" dirty="0"/>
              <a:t>1) ФИО</a:t>
            </a:r>
          </a:p>
          <a:p>
            <a:r>
              <a:rPr lang="ru-RU" dirty="0"/>
              <a:t>2) Дата рождения</a:t>
            </a:r>
          </a:p>
          <a:p>
            <a:r>
              <a:rPr lang="ru-RU" dirty="0"/>
              <a:t>3) E-</a:t>
            </a:r>
            <a:r>
              <a:rPr lang="ru-RU" dirty="0" err="1"/>
              <a:t>mail</a:t>
            </a:r>
            <a:endParaRPr lang="ru-RU" dirty="0"/>
          </a:p>
          <a:p>
            <a:r>
              <a:rPr lang="ru-RU" dirty="0"/>
              <a:t>4) Серия и номер паспорта</a:t>
            </a:r>
          </a:p>
          <a:p>
            <a:r>
              <a:rPr lang="ru-RU" dirty="0"/>
              <a:t>5) Номер свидетельства о рождении</a:t>
            </a:r>
          </a:p>
          <a:p>
            <a:r>
              <a:rPr lang="ru-RU" dirty="0"/>
              <a:t>6) Данные о наличии или отсутствии ограниченных возможностей здоровья</a:t>
            </a:r>
          </a:p>
          <a:p>
            <a:r>
              <a:rPr lang="ru-RU" dirty="0"/>
              <a:t>7) Согласие родителей на обработку персональных данных (в том числе в согласии указывается серия и номер паспорта родителя)</a:t>
            </a:r>
          </a:p>
          <a:p>
            <a:r>
              <a:rPr lang="ru-RU" dirty="0"/>
              <a:t>8) Согласие на использование фото и видеоизображений</a:t>
            </a:r>
          </a:p>
          <a:p>
            <a:r>
              <a:rPr lang="ru-RU" dirty="0"/>
              <a:t>Для регистрации </a:t>
            </a:r>
            <a:r>
              <a:rPr lang="ru-RU" b="1" dirty="0"/>
              <a:t>родителя</a:t>
            </a:r>
            <a:r>
              <a:rPr lang="ru-RU" dirty="0"/>
              <a:t> на платформе потребуются:</a:t>
            </a:r>
          </a:p>
          <a:p>
            <a:r>
              <a:rPr lang="ru-RU" dirty="0"/>
              <a:t>1) ФИО</a:t>
            </a:r>
          </a:p>
          <a:p>
            <a:r>
              <a:rPr lang="ru-RU" dirty="0"/>
              <a:t>2) Дата рождения</a:t>
            </a:r>
          </a:p>
          <a:p>
            <a:r>
              <a:rPr lang="ru-RU" dirty="0"/>
              <a:t>3) E-</a:t>
            </a:r>
            <a:r>
              <a:rPr lang="ru-RU" dirty="0" err="1"/>
              <a:t>mail</a:t>
            </a:r>
            <a:endParaRPr lang="ru-RU" dirty="0"/>
          </a:p>
          <a:p>
            <a:r>
              <a:rPr lang="ru-RU" dirty="0"/>
              <a:t>Указывая свои паспортные данные в согласии, родитель подтверждает свою личность и правомерность того, что он действует от лица ребенка. </a:t>
            </a:r>
          </a:p>
          <a:p>
            <a:r>
              <a:rPr lang="ru-RU" dirty="0"/>
              <a:t>ФИО и дата рождения нужны для того, чтобы идентифицировать профиль участника как уникальный. Это необходимо для того, чтобы в системе не возникло нескольких профилей одного ребенка и во избежание связанных с этим правонарушений.</a:t>
            </a:r>
          </a:p>
          <a:p>
            <a:r>
              <a:rPr lang="ru-RU" dirty="0"/>
              <a:t>Данные об ограничениях возможностей здоровья необходимы, чтобы система корректно рекомендовала ребенку практические мероприятия, которые будут для него безопасны и доступны.</a:t>
            </a:r>
          </a:p>
          <a:p>
            <a:r>
              <a:rPr lang="ru-RU" dirty="0"/>
              <a:t>Кроме того, в ходе участия школьника в проекте накапливается его цифровой след. Накопление данных о результатах прохождения тестирования и практических мероприятий необходимо для формирования цифрового профиля </a:t>
            </a:r>
            <a:r>
              <a:rPr lang="ru-RU" dirty="0" smtClean="0"/>
              <a:t>ребенка</a:t>
            </a:r>
            <a:r>
              <a:rPr lang="ru-RU" dirty="0"/>
              <a:t>.</a:t>
            </a:r>
          </a:p>
          <a:p>
            <a:endParaRPr lang="ru-RU" dirty="0"/>
          </a:p>
        </p:txBody>
      </p:sp>
    </p:spTree>
    <p:extLst>
      <p:ext uri="{BB962C8B-B14F-4D97-AF65-F5344CB8AC3E}">
        <p14:creationId xmlns:p14="http://schemas.microsoft.com/office/powerpoint/2010/main" xmlns="" val="3228012328"/>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404664"/>
            <a:ext cx="7745288" cy="6069288"/>
          </a:xfrm>
        </p:spPr>
        <p:txBody>
          <a:bodyPr>
            <a:normAutofit fontScale="92500" lnSpcReduction="20000"/>
          </a:bodyPr>
          <a:lstStyle/>
          <a:p>
            <a:r>
              <a:rPr lang="ru-RU" dirty="0"/>
              <a:t>Поскольку практические мероприятия абсолютно бесплатные для участников Проекта, мы отслеживаем, что наши мероприятия посещают только учащиеся 6-11 классов. Именно в целях подтверждения этого мы собираем информацию о возрасте и месте обучения.</a:t>
            </a:r>
          </a:p>
          <a:p>
            <a:r>
              <a:rPr lang="ru-RU" dirty="0"/>
              <a:t>Для того, чтобы практические мероприятия соответствовали возрасту учащегося и находились в регионе и городе (ближайшем населенном пункте) рядом с местом проживания участника мы собираем информацию о месте проживания.</a:t>
            </a:r>
          </a:p>
          <a:p>
            <a:r>
              <a:rPr lang="ru-RU" dirty="0"/>
              <a:t>Чтобы в случае переноса/отмены мероприятия мы могли связаться с участником и его родителем (законным представителем) мы запрашиваем информацию о контактных номерах телефона и электронной почты.</a:t>
            </a:r>
          </a:p>
          <a:p>
            <a:r>
              <a:rPr lang="ru-RU" dirty="0"/>
              <a:t>Деятельность проекта, связанная с персональными данными, соответствует законодательству Российской Федерации и Федеральному Закону № 152-ФЗ «О персональных данных».</a:t>
            </a:r>
          </a:p>
          <a:p>
            <a:endParaRPr lang="ru-RU" dirty="0"/>
          </a:p>
          <a:p>
            <a:endParaRPr lang="ru-RU" dirty="0"/>
          </a:p>
        </p:txBody>
      </p:sp>
    </p:spTree>
    <p:extLst>
      <p:ext uri="{BB962C8B-B14F-4D97-AF65-F5344CB8AC3E}">
        <p14:creationId xmlns:p14="http://schemas.microsoft.com/office/powerpoint/2010/main" xmlns="" val="3470697678"/>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Участникам проекта (ученикам)</a:t>
            </a:r>
            <a:endParaRPr lang="ru-RU" dirty="0"/>
          </a:p>
        </p:txBody>
      </p:sp>
      <p:sp>
        <p:nvSpPr>
          <p:cNvPr id="3" name="Объект 2"/>
          <p:cNvSpPr>
            <a:spLocks noGrp="1"/>
          </p:cNvSpPr>
          <p:nvPr>
            <p:ph sz="quarter" idx="1"/>
          </p:nvPr>
        </p:nvSpPr>
        <p:spPr/>
        <p:txBody>
          <a:bodyPr>
            <a:normAutofit fontScale="92500" lnSpcReduction="20000"/>
          </a:bodyPr>
          <a:lstStyle/>
          <a:p>
            <a:r>
              <a:rPr lang="ru-RU" b="1" dirty="0"/>
              <a:t>1. Регистрация</a:t>
            </a:r>
          </a:p>
          <a:p>
            <a:pPr marL="0" indent="0">
              <a:buNone/>
            </a:pPr>
            <a:r>
              <a:rPr lang="ru-RU" dirty="0"/>
              <a:t>Чтобы зарегистрироваться, выберите в правой части меню «Войти» — «Для родителей и детей».</a:t>
            </a:r>
          </a:p>
          <a:p>
            <a:pPr marL="0" indent="0">
              <a:buNone/>
            </a:pPr>
            <a:r>
              <a:rPr lang="ru-RU" dirty="0"/>
              <a:t>Выберите вкладку «Регистрация».</a:t>
            </a:r>
          </a:p>
          <a:p>
            <a:pPr marL="0" indent="0">
              <a:buNone/>
            </a:pPr>
            <a:r>
              <a:rPr lang="ru-RU" dirty="0"/>
              <a:t>Отметьте свою роль «Ученик</a:t>
            </a:r>
            <a:r>
              <a:rPr lang="ru-RU" dirty="0" smtClean="0"/>
              <a:t>». Введите данные, которые запрашиваются (в том числе и </a:t>
            </a:r>
            <a:r>
              <a:rPr lang="de-DE" dirty="0" smtClean="0"/>
              <a:t>email</a:t>
            </a:r>
            <a:r>
              <a:rPr lang="ru-RU" dirty="0" smtClean="0"/>
              <a:t>, к которому у вас </a:t>
            </a:r>
            <a:r>
              <a:rPr lang="ru-RU" dirty="0"/>
              <a:t>будет доступ!!!). Внимательно ознакомьтесь с условиями соглашения и политикой конфиденциальности, поставьте галочку, что вы их принимаете и нажмите кнопку «Зарегистрироваться</a:t>
            </a:r>
            <a:r>
              <a:rPr lang="ru-RU" dirty="0" smtClean="0"/>
              <a:t>». </a:t>
            </a:r>
          </a:p>
          <a:p>
            <a:pPr marL="0" indent="0">
              <a:buNone/>
            </a:pPr>
            <a:r>
              <a:rPr lang="ru-RU" dirty="0"/>
              <a:t>Обращаем внимание, что регистрацию можно провести используя вашу учетную запись «</a:t>
            </a:r>
            <a:r>
              <a:rPr lang="ru-RU" dirty="0" err="1"/>
              <a:t>ВКонтакте</a:t>
            </a:r>
            <a:r>
              <a:rPr lang="ru-RU" dirty="0"/>
              <a:t>».</a:t>
            </a:r>
          </a:p>
          <a:p>
            <a:pPr marL="0" indent="0">
              <a:buNone/>
            </a:pPr>
            <a:r>
              <a:rPr lang="ru-RU" dirty="0"/>
              <a:t>Вам необходимо подтвердить ваш e-</a:t>
            </a:r>
            <a:r>
              <a:rPr lang="ru-RU" dirty="0" err="1"/>
              <a:t>mail</a:t>
            </a:r>
            <a:r>
              <a:rPr lang="ru-RU" dirty="0"/>
              <a:t>, вы увидите уведомление об этом.</a:t>
            </a:r>
          </a:p>
          <a:p>
            <a:pPr marL="0" indent="0">
              <a:buNone/>
            </a:pPr>
            <a:endParaRPr lang="ru-RU" dirty="0"/>
          </a:p>
          <a:p>
            <a:endParaRPr lang="ru-RU" dirty="0"/>
          </a:p>
        </p:txBody>
      </p:sp>
    </p:spTree>
    <p:extLst>
      <p:ext uri="{BB962C8B-B14F-4D97-AF65-F5344CB8AC3E}">
        <p14:creationId xmlns:p14="http://schemas.microsoft.com/office/powerpoint/2010/main" xmlns="" val="899223121"/>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Проект «Билет в будущее» реализуется по поручению Президента Российской Федерации </a:t>
            </a:r>
            <a:r>
              <a:rPr lang="ru-RU" sz="2000" dirty="0" err="1"/>
              <a:t>В.В.Путина</a:t>
            </a:r>
            <a:r>
              <a:rPr lang="ru-RU" sz="2000" dirty="0"/>
              <a:t> по итогам встречи с участниками всероссийского форума «Наставник» от 23 февраля 2018 года № Пр-328.</a:t>
            </a:r>
          </a:p>
        </p:txBody>
      </p:sp>
      <p:sp>
        <p:nvSpPr>
          <p:cNvPr id="3" name="Объект 2"/>
          <p:cNvSpPr>
            <a:spLocks noGrp="1"/>
          </p:cNvSpPr>
          <p:nvPr>
            <p:ph sz="quarter" idx="1"/>
          </p:nvPr>
        </p:nvSpPr>
        <p:spPr/>
        <p:txBody>
          <a:bodyPr>
            <a:normAutofit fontScale="70000" lnSpcReduction="20000"/>
          </a:bodyPr>
          <a:lstStyle/>
          <a:p>
            <a:pPr marL="0" indent="0">
              <a:buNone/>
            </a:pPr>
            <a:r>
              <a:rPr lang="ru-RU" b="1" i="1" dirty="0"/>
              <a:t>Цель проекта: </a:t>
            </a:r>
            <a:r>
              <a:rPr lang="ru-RU" dirty="0"/>
              <a:t>формирование осознанности и способности к выбору обучающимся профессиональной </a:t>
            </a:r>
            <a:r>
              <a:rPr lang="ru-RU" dirty="0" smtClean="0"/>
              <a:t>траектории.</a:t>
            </a:r>
          </a:p>
          <a:p>
            <a:pPr marL="0" indent="0">
              <a:buNone/>
            </a:pPr>
            <a:r>
              <a:rPr lang="ru-RU" dirty="0"/>
              <a:t> Школьникам на выбор будут предложены площадки для участия в профессиональных пробах с 23 по 26 ноября 2020 г. с 14.00:</a:t>
            </a:r>
          </a:p>
          <a:p>
            <a:pPr marL="0" indent="0">
              <a:buNone/>
            </a:pPr>
            <a:r>
              <a:rPr lang="ru-RU" dirty="0"/>
              <a:t>- поварское дело</a:t>
            </a:r>
          </a:p>
          <a:p>
            <a:pPr marL="0" indent="0">
              <a:buNone/>
            </a:pPr>
            <a:r>
              <a:rPr lang="ru-RU" dirty="0"/>
              <a:t>- администрирование отеля</a:t>
            </a:r>
          </a:p>
          <a:p>
            <a:pPr marL="0" indent="0">
              <a:buNone/>
            </a:pPr>
            <a:r>
              <a:rPr lang="ru-RU" dirty="0"/>
              <a:t>- туризм</a:t>
            </a:r>
          </a:p>
          <a:p>
            <a:pPr marL="0" indent="0">
              <a:buNone/>
            </a:pPr>
            <a:r>
              <a:rPr lang="ru-RU" dirty="0"/>
              <a:t>- реклама</a:t>
            </a:r>
          </a:p>
          <a:p>
            <a:pPr marL="0" indent="0">
              <a:buNone/>
            </a:pPr>
            <a:r>
              <a:rPr lang="ru-RU" dirty="0"/>
              <a:t>- ресторанный сервис</a:t>
            </a:r>
          </a:p>
          <a:p>
            <a:pPr marL="0" indent="0">
              <a:buNone/>
            </a:pPr>
            <a:r>
              <a:rPr lang="ru-RU" dirty="0"/>
              <a:t>- организация экскурсионных услуг.</a:t>
            </a:r>
          </a:p>
          <a:p>
            <a:pPr marL="0" indent="0">
              <a:buNone/>
            </a:pPr>
            <a:endParaRPr lang="ru-RU" dirty="0"/>
          </a:p>
          <a:p>
            <a:pPr marL="0" indent="0">
              <a:buNone/>
            </a:pPr>
            <a:endParaRPr lang="ru-RU" dirty="0"/>
          </a:p>
        </p:txBody>
      </p:sp>
      <p:pic>
        <p:nvPicPr>
          <p:cNvPr id="5" name="Объект 4"/>
          <p:cNvPicPr>
            <a:picLocks noGrp="1" noChangeAspect="1"/>
          </p:cNvPicPr>
          <p:nvPr>
            <p:ph sz="quarter" idx="2"/>
          </p:nvPr>
        </p:nvPicPr>
        <p:blipFill>
          <a:blip r:embed="rId2" cstate="print">
            <a:extLst>
              <a:ext uri="{28A0092B-C50C-407E-A947-70E740481C1C}">
                <a14:useLocalDpi xmlns:a14="http://schemas.microsoft.com/office/drawing/2010/main" xmlns="" val="0"/>
              </a:ext>
            </a:extLst>
          </a:blip>
          <a:stretch>
            <a:fillRect/>
          </a:stretch>
        </p:blipFill>
        <p:spPr>
          <a:xfrm>
            <a:off x="3784260" y="1628800"/>
            <a:ext cx="5037955" cy="4176464"/>
          </a:xfrm>
        </p:spPr>
      </p:pic>
    </p:spTree>
    <p:extLst>
      <p:ext uri="{BB962C8B-B14F-4D97-AF65-F5344CB8AC3E}">
        <p14:creationId xmlns:p14="http://schemas.microsoft.com/office/powerpoint/2010/main" xmlns="" val="3854563952"/>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принять приглашение о регистрации от родителя</a:t>
            </a:r>
          </a:p>
        </p:txBody>
      </p:sp>
      <p:sp>
        <p:nvSpPr>
          <p:cNvPr id="3" name="Объект 2"/>
          <p:cNvSpPr>
            <a:spLocks noGrp="1"/>
          </p:cNvSpPr>
          <p:nvPr>
            <p:ph sz="quarter" idx="1"/>
          </p:nvPr>
        </p:nvSpPr>
        <p:spPr/>
        <p:txBody>
          <a:bodyPr/>
          <a:lstStyle/>
          <a:p>
            <a:r>
              <a:rPr lang="ru-RU" dirty="0"/>
              <a:t>Если родитель зарегистрировал вас в проекте, вам на почту придет письмо активации. Чтобы завершить регистрацию и войти в личный кабинет, нажмите на кнопку «Перейти в личный кабинет».</a:t>
            </a:r>
          </a:p>
          <a:p>
            <a:r>
              <a:rPr lang="ru-RU" dirty="0"/>
              <a:t>Придумайте пароль. Пароль может содержать только латинские буквы, как прописные, так и строчные, и цифры. Нажмите кнопку «Продолжить».</a:t>
            </a:r>
          </a:p>
          <a:p>
            <a:r>
              <a:rPr lang="ru-RU" dirty="0"/>
              <a:t>Вы увидите личный кабинет, где будет отображаться ваш цифровой профиль. Это значит, что вы успешно зарегистрировались.</a:t>
            </a:r>
          </a:p>
          <a:p>
            <a:endParaRPr lang="ru-RU" dirty="0"/>
          </a:p>
        </p:txBody>
      </p:sp>
    </p:spTree>
    <p:extLst>
      <p:ext uri="{BB962C8B-B14F-4D97-AF65-F5344CB8AC3E}">
        <p14:creationId xmlns:p14="http://schemas.microsoft.com/office/powerpoint/2010/main" xmlns="" val="3422088909"/>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Пригласить родителя</a:t>
            </a:r>
          </a:p>
        </p:txBody>
      </p:sp>
      <p:sp>
        <p:nvSpPr>
          <p:cNvPr id="3" name="Объект 2"/>
          <p:cNvSpPr>
            <a:spLocks noGrp="1"/>
          </p:cNvSpPr>
          <p:nvPr>
            <p:ph sz="quarter" idx="1"/>
          </p:nvPr>
        </p:nvSpPr>
        <p:spPr/>
        <p:txBody>
          <a:bodyPr/>
          <a:lstStyle/>
          <a:p>
            <a:r>
              <a:rPr lang="ru-RU" dirty="0"/>
              <a:t>Проект «Билет в будущее» позволяет вам принять участие в практических мероприятиях, как онлайн, так и офлайн форматов. Для того, чтобы вы могли поучаствовать в практических мероприятиях, родители должны дать согласие на ваше участие.</a:t>
            </a:r>
          </a:p>
        </p:txBody>
      </p:sp>
    </p:spTree>
    <p:extLst>
      <p:ext uri="{BB962C8B-B14F-4D97-AF65-F5344CB8AC3E}">
        <p14:creationId xmlns:p14="http://schemas.microsoft.com/office/powerpoint/2010/main" xmlns="" val="181360454"/>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Связь личных кабинетов</a:t>
            </a:r>
          </a:p>
        </p:txBody>
      </p:sp>
      <p:sp>
        <p:nvSpPr>
          <p:cNvPr id="3" name="Объект 2"/>
          <p:cNvSpPr>
            <a:spLocks noGrp="1"/>
          </p:cNvSpPr>
          <p:nvPr>
            <p:ph sz="quarter" idx="1"/>
          </p:nvPr>
        </p:nvSpPr>
        <p:spPr/>
        <p:txBody>
          <a:bodyPr/>
          <a:lstStyle/>
          <a:p>
            <a:r>
              <a:rPr lang="ru-RU" dirty="0"/>
              <a:t>На данный момент пригласить родителя зарегистрироваться можно только через запись на практические мероприятия.</a:t>
            </a:r>
          </a:p>
          <a:p>
            <a:r>
              <a:rPr lang="ru-RU" dirty="0"/>
              <a:t>Если родитель первым зарегистрировался на платформе, то он может выслать вам ссылку-приглашение из своего личного кабинета.</a:t>
            </a:r>
          </a:p>
          <a:p>
            <a:r>
              <a:rPr lang="ru-RU" dirty="0"/>
              <a:t>Ваш личный кабинет может быть связан только с одним кабинетом родителя.</a:t>
            </a:r>
          </a:p>
          <a:p>
            <a:endParaRPr lang="ru-RU" dirty="0"/>
          </a:p>
        </p:txBody>
      </p:sp>
    </p:spTree>
    <p:extLst>
      <p:ext uri="{BB962C8B-B14F-4D97-AF65-F5344CB8AC3E}">
        <p14:creationId xmlns:p14="http://schemas.microsoft.com/office/powerpoint/2010/main" xmlns="" val="3546513743"/>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получить подтверждение записи на мероприятие от родителя</a:t>
            </a:r>
          </a:p>
        </p:txBody>
      </p:sp>
      <p:sp>
        <p:nvSpPr>
          <p:cNvPr id="3" name="Объект 2"/>
          <p:cNvSpPr>
            <a:spLocks noGrp="1"/>
          </p:cNvSpPr>
          <p:nvPr>
            <p:ph sz="quarter" idx="1"/>
          </p:nvPr>
        </p:nvSpPr>
        <p:spPr/>
        <p:txBody>
          <a:bodyPr>
            <a:normAutofit fontScale="85000" lnSpcReduction="10000"/>
          </a:bodyPr>
          <a:lstStyle/>
          <a:p>
            <a:r>
              <a:rPr lang="ru-RU" dirty="0"/>
              <a:t>После того, как вы выбираете практическое мероприятие и нажимаете «Записаться», система попросит вас подтвердить запись.</a:t>
            </a:r>
          </a:p>
          <a:p>
            <a:r>
              <a:rPr lang="ru-RU" dirty="0"/>
              <a:t>Для подтверждения вам необходимо скопировать ссылку из всплывающего окна и направить ее родителю (законному представителю).</a:t>
            </a:r>
          </a:p>
          <a:p>
            <a:r>
              <a:rPr lang="ru-RU" dirty="0"/>
              <a:t>Вы можете переслать ссылку почтой, через </a:t>
            </a:r>
            <a:r>
              <a:rPr lang="ru-RU" dirty="0" err="1"/>
              <a:t>соцсети</a:t>
            </a:r>
            <a:r>
              <a:rPr lang="ru-RU" dirty="0"/>
              <a:t> или в любом </a:t>
            </a:r>
            <a:r>
              <a:rPr lang="ru-RU" dirty="0" err="1"/>
              <a:t>месенджере</a:t>
            </a:r>
            <a:r>
              <a:rPr lang="ru-RU" dirty="0"/>
              <a:t>. Если родитель еще не зарегистрирован, то после перехода по ссылке он сможет создать свой личный кабинет.</a:t>
            </a:r>
          </a:p>
          <a:p>
            <a:r>
              <a:rPr lang="ru-RU" dirty="0"/>
              <a:t>Родитель перейдет по ссылке и сможет подтвердить ваше участие.</a:t>
            </a:r>
          </a:p>
          <a:p>
            <a:r>
              <a:rPr lang="ru-RU" dirty="0"/>
              <a:t>Если родитель открывает ссылку на том же устройстве, где вы записались на мероприятие, убедитесь, что сначала вы вышли из своего личного кабинета и только после этого родитель начал регистрацию.</a:t>
            </a:r>
          </a:p>
          <a:p>
            <a:endParaRPr lang="ru-RU" dirty="0"/>
          </a:p>
        </p:txBody>
      </p:sp>
    </p:spTree>
    <p:extLst>
      <p:ext uri="{BB962C8B-B14F-4D97-AF65-F5344CB8AC3E}">
        <p14:creationId xmlns:p14="http://schemas.microsoft.com/office/powerpoint/2010/main" xmlns="" val="2602690753"/>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Прохождение тестирования</a:t>
            </a:r>
          </a:p>
        </p:txBody>
      </p:sp>
      <p:sp>
        <p:nvSpPr>
          <p:cNvPr id="3" name="Объект 2"/>
          <p:cNvSpPr>
            <a:spLocks noGrp="1"/>
          </p:cNvSpPr>
          <p:nvPr>
            <p:ph sz="quarter" idx="1"/>
          </p:nvPr>
        </p:nvSpPr>
        <p:spPr/>
        <p:txBody>
          <a:bodyPr/>
          <a:lstStyle/>
          <a:p>
            <a:r>
              <a:rPr lang="ru-RU" dirty="0"/>
              <a:t>Проект «Билет в будущее» позволяет поближе познакомиться с миром профессий и «попробовать» некоторые из них.</a:t>
            </a:r>
          </a:p>
          <a:p>
            <a:r>
              <a:rPr lang="ru-RU" dirty="0"/>
              <a:t>Проект состоит из 3 этапов:</a:t>
            </a:r>
          </a:p>
          <a:p>
            <a:r>
              <a:rPr lang="ru-RU" dirty="0"/>
              <a:t>•	прохождение онлайн диагностики;</a:t>
            </a:r>
          </a:p>
          <a:p>
            <a:r>
              <a:rPr lang="ru-RU" dirty="0"/>
              <a:t>•	посещение практических мероприятий (их можно посетить, как онлайн так и офлайн);</a:t>
            </a:r>
          </a:p>
          <a:p>
            <a:r>
              <a:rPr lang="ru-RU" dirty="0"/>
              <a:t>•	получение рекомендаций, в которых отражены успехи участника.</a:t>
            </a:r>
          </a:p>
          <a:p>
            <a:endParaRPr lang="ru-RU" dirty="0"/>
          </a:p>
        </p:txBody>
      </p:sp>
    </p:spTree>
    <p:extLst>
      <p:ext uri="{BB962C8B-B14F-4D97-AF65-F5344CB8AC3E}">
        <p14:creationId xmlns:p14="http://schemas.microsoft.com/office/powerpoint/2010/main" xmlns="" val="1006218950"/>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Онлайн диагностика</a:t>
            </a:r>
          </a:p>
        </p:txBody>
      </p:sp>
      <p:sp>
        <p:nvSpPr>
          <p:cNvPr id="3" name="Объект 2"/>
          <p:cNvSpPr>
            <a:spLocks noGrp="1"/>
          </p:cNvSpPr>
          <p:nvPr>
            <p:ph sz="quarter" idx="1"/>
          </p:nvPr>
        </p:nvSpPr>
        <p:spPr/>
        <p:txBody>
          <a:bodyPr>
            <a:normAutofit fontScale="70000" lnSpcReduction="20000"/>
          </a:bodyPr>
          <a:lstStyle/>
          <a:p>
            <a:r>
              <a:rPr lang="ru-RU" dirty="0"/>
              <a:t>Пройти онлайн диагностику может любой желающий на сайте Проекта. Для прохождения тестирования регистрация не требуется.</a:t>
            </a:r>
          </a:p>
          <a:p>
            <a:r>
              <a:rPr lang="ru-RU" dirty="0"/>
              <a:t>Вы увидите результат каждого отдельного теста только в момент его завершения. В дальнейшем все результаты тестов становятся частью цифрового профиля участника и в отдельности становятся недоступны.</a:t>
            </a:r>
          </a:p>
          <a:p>
            <a:r>
              <a:rPr lang="ru-RU" dirty="0"/>
              <a:t>Вы можете повторно пройти каждую диагностику. Если результаты изменились, изменится и ваш цифровой профиль.</a:t>
            </a:r>
          </a:p>
          <a:p>
            <a:r>
              <a:rPr lang="ru-RU" dirty="0"/>
              <a:t>При прохождении тестирования будьте внимательны. Система подскажет вам, на что обратить внимание: главное — читайте все предупреждения и системные сообщения, чтобы ничего не пропустить.</a:t>
            </a:r>
          </a:p>
          <a:p>
            <a:r>
              <a:rPr lang="ru-RU" dirty="0"/>
              <a:t>После того, как онлайн диагностика пройдена участникам Проекта будет предложено пройти дальнейшую регистрацию, чтобы иметь возможность сохранить свой цифровой профиль, записываться на практические мероприятия, проходить дополнительные диагностики (тестирования) и ознакомиться с рекомендациями.</a:t>
            </a:r>
          </a:p>
          <a:p>
            <a:endParaRPr lang="ru-RU" dirty="0"/>
          </a:p>
        </p:txBody>
      </p:sp>
    </p:spTree>
    <p:extLst>
      <p:ext uri="{BB962C8B-B14F-4D97-AF65-F5344CB8AC3E}">
        <p14:creationId xmlns:p14="http://schemas.microsoft.com/office/powerpoint/2010/main" xmlns="" val="2751063325"/>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283152" cy="562074"/>
          </a:xfrm>
        </p:spPr>
        <p:txBody>
          <a:bodyPr/>
          <a:lstStyle/>
          <a:p>
            <a:r>
              <a:rPr lang="ru-RU" dirty="0"/>
              <a:t>Запись на мероприятие</a:t>
            </a:r>
          </a:p>
        </p:txBody>
      </p:sp>
      <p:sp>
        <p:nvSpPr>
          <p:cNvPr id="3" name="Объект 2"/>
          <p:cNvSpPr>
            <a:spLocks noGrp="1"/>
          </p:cNvSpPr>
          <p:nvPr>
            <p:ph sz="quarter" idx="1"/>
          </p:nvPr>
        </p:nvSpPr>
        <p:spPr>
          <a:xfrm>
            <a:off x="457200" y="908720"/>
            <a:ext cx="8003232" cy="5832648"/>
          </a:xfrm>
        </p:spPr>
        <p:txBody>
          <a:bodyPr>
            <a:normAutofit fontScale="70000" lnSpcReduction="20000"/>
          </a:bodyPr>
          <a:lstStyle/>
          <a:p>
            <a:r>
              <a:rPr lang="ru-RU" dirty="0"/>
              <a:t>Запись на практические мероприятия доступна после того, как пройдено тестирование и вы зарегистрировались</a:t>
            </a:r>
            <a:r>
              <a:rPr lang="ru-RU" dirty="0" smtClean="0"/>
              <a:t>.</a:t>
            </a:r>
            <a:endParaRPr lang="ru-RU" dirty="0"/>
          </a:p>
          <a:p>
            <a:r>
              <a:rPr lang="ru-RU" dirty="0" smtClean="0"/>
              <a:t>Выберите </a:t>
            </a:r>
            <a:r>
              <a:rPr lang="ru-RU" dirty="0"/>
              <a:t>вкладку «Мероприятия» в левом меню, отобразятся мероприятия, доступные вам для записи.</a:t>
            </a:r>
          </a:p>
          <a:p>
            <a:r>
              <a:rPr lang="ru-RU" dirty="0" smtClean="0"/>
              <a:t>Нажмите </a:t>
            </a:r>
            <a:r>
              <a:rPr lang="ru-RU" dirty="0"/>
              <a:t>«Записаться», чтобы перейти к записи на выбранное мероприятие.</a:t>
            </a:r>
            <a:endParaRPr lang="ru-RU" b="1" i="1" dirty="0"/>
          </a:p>
          <a:p>
            <a:pPr marL="0" indent="0">
              <a:buNone/>
            </a:pPr>
            <a:r>
              <a:rPr lang="ru-RU" b="1" i="1" dirty="0"/>
              <a:t>Если вы видите мероприятия, на которые сами не записывались</a:t>
            </a:r>
          </a:p>
          <a:p>
            <a:r>
              <a:rPr lang="ru-RU" dirty="0"/>
              <a:t>Родитель имеет право самостоятельно записать вас на мероприятие. Если вы видите мероприятие, которое сами не выбирали, обсудите с родителем этот вопрос.</a:t>
            </a:r>
          </a:p>
          <a:p>
            <a:pPr marL="0" indent="0" algn="ctr">
              <a:buNone/>
            </a:pPr>
            <a:r>
              <a:rPr lang="ru-RU" b="1" dirty="0"/>
              <a:t>Запись на мероприятия</a:t>
            </a:r>
          </a:p>
          <a:p>
            <a:r>
              <a:rPr lang="ru-RU" dirty="0"/>
              <a:t>Для подтверждения записи на мероприятие вам необходимо скопировать ссылку из всплывающего окна и направить ее родителю (законному представителю), зарегистрированному на платформе.</a:t>
            </a:r>
          </a:p>
          <a:p>
            <a:r>
              <a:rPr lang="ru-RU" dirty="0"/>
              <a:t>Родитель (законный представитель) перейдет по ссылке и сможет подтвердить ваше участие.</a:t>
            </a:r>
          </a:p>
          <a:p>
            <a:endParaRPr lang="ru-RU" dirty="0"/>
          </a:p>
          <a:p>
            <a:pPr marL="0" indent="0" algn="ctr">
              <a:buNone/>
            </a:pPr>
            <a:r>
              <a:rPr lang="ru-RU" b="1" dirty="0"/>
              <a:t>Отмена записи на мероприятия</a:t>
            </a:r>
          </a:p>
          <a:p>
            <a:r>
              <a:rPr lang="ru-RU" dirty="0"/>
              <a:t>Отменить запись может только родитель. Вы самостоятельно не можете отменять запись на мероприятия. Пожалуйста, обсудите с родителем ваше участие прежде чем менять свое решение.</a:t>
            </a:r>
          </a:p>
          <a:p>
            <a:endParaRPr lang="ru-RU" dirty="0"/>
          </a:p>
        </p:txBody>
      </p:sp>
    </p:spTree>
    <p:extLst>
      <p:ext uri="{BB962C8B-B14F-4D97-AF65-F5344CB8AC3E}">
        <p14:creationId xmlns:p14="http://schemas.microsoft.com/office/powerpoint/2010/main" xmlns="" val="361966081"/>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Просмотр рекомендаций</a:t>
            </a:r>
          </a:p>
        </p:txBody>
      </p:sp>
      <p:sp>
        <p:nvSpPr>
          <p:cNvPr id="3" name="Объект 2"/>
          <p:cNvSpPr>
            <a:spLocks noGrp="1"/>
          </p:cNvSpPr>
          <p:nvPr>
            <p:ph sz="quarter" idx="1"/>
          </p:nvPr>
        </p:nvSpPr>
        <p:spPr/>
        <p:txBody>
          <a:bodyPr>
            <a:normAutofit fontScale="92500" lnSpcReduction="10000"/>
          </a:bodyPr>
          <a:lstStyle/>
          <a:p>
            <a:r>
              <a:rPr lang="ru-RU" dirty="0"/>
              <a:t>Рекомендация формируется в личном кабинете на основе ваших данных: результатов прохождения тестирования, участия в практических мероприятиях различных форматов, оценки и обратной связи от наставников.</a:t>
            </a:r>
          </a:p>
          <a:p>
            <a:r>
              <a:rPr lang="ru-RU" dirty="0"/>
              <a:t>Рекомендация обновляется в соответствии с количеством пройденных тестовых заданий и участием в практических мероприятиях Проекта. Чем больше вы проявляете активность, тем подробнее и насыщеннее будет содержание вашей индивидуальной рекомендации.</a:t>
            </a:r>
          </a:p>
          <a:p>
            <a:r>
              <a:rPr lang="ru-RU" dirty="0" smtClean="0"/>
              <a:t>Для </a:t>
            </a:r>
            <a:r>
              <a:rPr lang="ru-RU" dirty="0"/>
              <a:t>каждой профессиональной области, к которой участник проявил интерес, перечислены уровни образования, специальности и выбор образовательной организации.</a:t>
            </a:r>
          </a:p>
          <a:p>
            <a:endParaRPr lang="ru-RU" dirty="0"/>
          </a:p>
        </p:txBody>
      </p:sp>
    </p:spTree>
    <p:extLst>
      <p:ext uri="{BB962C8B-B14F-4D97-AF65-F5344CB8AC3E}">
        <p14:creationId xmlns:p14="http://schemas.microsoft.com/office/powerpoint/2010/main" xmlns="" val="2597302216"/>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Где и кем работать</a:t>
            </a:r>
          </a:p>
        </p:txBody>
      </p:sp>
      <p:sp>
        <p:nvSpPr>
          <p:cNvPr id="3" name="Объект 2"/>
          <p:cNvSpPr>
            <a:spLocks noGrp="1"/>
          </p:cNvSpPr>
          <p:nvPr>
            <p:ph sz="quarter" idx="1"/>
          </p:nvPr>
        </p:nvSpPr>
        <p:spPr/>
        <p:txBody>
          <a:bodyPr/>
          <a:lstStyle/>
          <a:p>
            <a:r>
              <a:rPr lang="ru-RU" dirty="0"/>
              <a:t>Здесь можно посмотреть, как проявил себя участник в рамках Проекта и соотнести с картой профессий. Описание карьерных траекторий, образа рабочего места и партнерских программ (курсы, стажировки).</a:t>
            </a:r>
          </a:p>
          <a:p>
            <a:r>
              <a:rPr lang="ru-RU" dirty="0"/>
              <a:t>Чтобы получить рекомендацию, вам достаточно пройти один тест и посетить одно практическое мероприятие</a:t>
            </a:r>
          </a:p>
          <a:p>
            <a:endParaRPr lang="ru-RU" dirty="0"/>
          </a:p>
        </p:txBody>
      </p:sp>
    </p:spTree>
    <p:extLst>
      <p:ext uri="{BB962C8B-B14F-4D97-AF65-F5344CB8AC3E}">
        <p14:creationId xmlns:p14="http://schemas.microsoft.com/office/powerpoint/2010/main" xmlns="" val="3926171075"/>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355160" cy="418058"/>
          </a:xfrm>
        </p:spPr>
        <p:txBody>
          <a:bodyPr>
            <a:normAutofit fontScale="90000"/>
          </a:bodyPr>
          <a:lstStyle/>
          <a:p>
            <a:r>
              <a:rPr lang="ru-RU" dirty="0"/>
              <a:t>Оценка мероприятия </a:t>
            </a:r>
          </a:p>
        </p:txBody>
      </p:sp>
      <p:sp>
        <p:nvSpPr>
          <p:cNvPr id="3" name="Объект 2"/>
          <p:cNvSpPr>
            <a:spLocks noGrp="1"/>
          </p:cNvSpPr>
          <p:nvPr>
            <p:ph sz="quarter" idx="1"/>
          </p:nvPr>
        </p:nvSpPr>
        <p:spPr>
          <a:xfrm>
            <a:off x="457200" y="908720"/>
            <a:ext cx="7427168" cy="5565232"/>
          </a:xfrm>
        </p:spPr>
        <p:txBody>
          <a:bodyPr>
            <a:normAutofit fontScale="70000" lnSpcReduction="20000"/>
          </a:bodyPr>
          <a:lstStyle/>
          <a:p>
            <a:r>
              <a:rPr lang="ru-RU" dirty="0"/>
              <a:t>Обратную связь от наставника вы можете посмотреть в своем личном кабинете в завершенных мероприятиях. Оценка доступна после того, как наставник подтвердил ваше присутствие на мероприятии.</a:t>
            </a:r>
          </a:p>
          <a:p>
            <a:r>
              <a:rPr lang="ru-RU" dirty="0"/>
              <a:t>Вы можете поставить свою оценку после посещения мероприятия.</a:t>
            </a:r>
          </a:p>
          <a:p>
            <a:r>
              <a:rPr lang="ru-RU" dirty="0"/>
              <a:t>Наставник, носитель профессиональной практики и необходимых компетенций, проводит контроль и оценку выполнения задания, организует рефлексию участников, дает рекомендации по развитию навыков и формирует обратную связь по итогам практического мероприятия о результатах и степени вовлеченности участника.</a:t>
            </a:r>
          </a:p>
          <a:p>
            <a:r>
              <a:rPr lang="ru-RU" dirty="0"/>
              <a:t>Оценка пройденного практического мероприятия фиксируется в личном кабинете участника, влияет на формирование цифрового портфолио и дальнейшей индивидуальной рекомендации в соответствии с выбранными профессиональными компетенциями. Эта оценка никак не может повлиять на ваши школьные отметки.</a:t>
            </a:r>
          </a:p>
          <a:p>
            <a:r>
              <a:rPr lang="ru-RU" dirty="0"/>
              <a:t>Отзыв наставника и ваша собственная оценка мероприятия будет отображаться в карточке посещенного вами мероприятия. Отзывы от наставника и ваши оценки кроме вас и вашего родителя видит организатор мероприятия. Эти данные нужны для того, чтобы делать мероприятия лучше и описывать их точнее.</a:t>
            </a:r>
          </a:p>
          <a:p>
            <a:endParaRPr lang="ru-RU" dirty="0"/>
          </a:p>
        </p:txBody>
      </p:sp>
    </p:spTree>
    <p:extLst>
      <p:ext uri="{BB962C8B-B14F-4D97-AF65-F5344CB8AC3E}">
        <p14:creationId xmlns:p14="http://schemas.microsoft.com/office/powerpoint/2010/main" xmlns="" val="180508929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Информация для родителей</a:t>
            </a:r>
            <a:endParaRPr lang="ru-RU" dirty="0"/>
          </a:p>
        </p:txBody>
      </p:sp>
      <p:sp>
        <p:nvSpPr>
          <p:cNvPr id="3" name="Объект 2"/>
          <p:cNvSpPr>
            <a:spLocks noGrp="1"/>
          </p:cNvSpPr>
          <p:nvPr>
            <p:ph sz="quarter" idx="1"/>
          </p:nvPr>
        </p:nvSpPr>
        <p:spPr>
          <a:xfrm>
            <a:off x="179512" y="1484784"/>
            <a:ext cx="3657600" cy="4572000"/>
          </a:xfrm>
        </p:spPr>
        <p:txBody>
          <a:bodyPr>
            <a:normAutofit fontScale="92500"/>
          </a:bodyPr>
          <a:lstStyle/>
          <a:p>
            <a:pPr marL="0" indent="0">
              <a:buNone/>
            </a:pPr>
            <a:r>
              <a:rPr lang="ru-RU" dirty="0"/>
              <a:t>Родители регистрируются отдельно, им доступен свой личный кабинет с функцией подтверждения записи на практические мероприятия, редактирования данных участника, просмотра рекомендаций, а также функция просмотра онлайн-курсов.</a:t>
            </a:r>
          </a:p>
        </p:txBody>
      </p:sp>
      <p:pic>
        <p:nvPicPr>
          <p:cNvPr id="5" name="Объект 4"/>
          <p:cNvPicPr>
            <a:picLocks noGrp="1" noChangeAspect="1"/>
          </p:cNvPicPr>
          <p:nvPr>
            <p:ph sz="quarter" idx="2"/>
          </p:nvPr>
        </p:nvPicPr>
        <p:blipFill>
          <a:blip r:embed="rId2" cstate="print">
            <a:extLst>
              <a:ext uri="{28A0092B-C50C-407E-A947-70E740481C1C}">
                <a14:useLocalDpi xmlns:a14="http://schemas.microsoft.com/office/drawing/2010/main" xmlns="" val="0"/>
              </a:ext>
            </a:extLst>
          </a:blip>
          <a:stretch>
            <a:fillRect/>
          </a:stretch>
        </p:blipFill>
        <p:spPr>
          <a:xfrm>
            <a:off x="3707904" y="1484784"/>
            <a:ext cx="5009577" cy="4176463"/>
          </a:xfrm>
        </p:spPr>
      </p:pic>
    </p:spTree>
    <p:extLst>
      <p:ext uri="{BB962C8B-B14F-4D97-AF65-F5344CB8AC3E}">
        <p14:creationId xmlns:p14="http://schemas.microsoft.com/office/powerpoint/2010/main" xmlns="" val="1822780070"/>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268760"/>
            <a:ext cx="7992888" cy="4608512"/>
          </a:xfrm>
        </p:spPr>
        <p:txBody>
          <a:bodyPr>
            <a:normAutofit/>
          </a:bodyPr>
          <a:lstStyle/>
          <a:p>
            <a:r>
              <a:rPr lang="ru-RU" sz="6000" dirty="0" smtClean="0"/>
              <a:t>СПАСИБО ЗА ВНИМАНИЕ!</a:t>
            </a:r>
            <a:br>
              <a:rPr lang="ru-RU" sz="6000" dirty="0" smtClean="0"/>
            </a:br>
            <a:r>
              <a:rPr lang="ru-RU" sz="6000" dirty="0" smtClean="0"/>
              <a:t>ЖЕЛАЕМ ВАМ УСПЕХОВ!</a:t>
            </a:r>
            <a:endParaRPr lang="ru-RU" sz="6000" dirty="0"/>
          </a:p>
        </p:txBody>
      </p:sp>
    </p:spTree>
    <p:extLst>
      <p:ext uri="{BB962C8B-B14F-4D97-AF65-F5344CB8AC3E}">
        <p14:creationId xmlns:p14="http://schemas.microsoft.com/office/powerpoint/2010/main" xmlns="" val="682156740"/>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Вход и заполнение профиля</a:t>
            </a:r>
          </a:p>
        </p:txBody>
      </p:sp>
      <p:sp>
        <p:nvSpPr>
          <p:cNvPr id="3" name="Объект 2"/>
          <p:cNvSpPr>
            <a:spLocks noGrp="1"/>
          </p:cNvSpPr>
          <p:nvPr>
            <p:ph sz="quarter" idx="1"/>
          </p:nvPr>
        </p:nvSpPr>
        <p:spPr/>
        <p:txBody>
          <a:bodyPr/>
          <a:lstStyle/>
          <a:p>
            <a:pPr marL="0" indent="0">
              <a:buNone/>
            </a:pPr>
            <a:r>
              <a:rPr lang="ru-RU" dirty="0"/>
              <a:t>Прежде чем записаться на практические мероприятия, родителю и ребенку нужно будет пройти регистрацию, у каждого будет свой личный кабинет на платформе проекта, в котором будут отражаться результаты участия в проекте. Регистрация ребенка на платформе проекта без родителя (законного представителя) невозможна</a:t>
            </a:r>
          </a:p>
        </p:txBody>
      </p:sp>
    </p:spTree>
    <p:extLst>
      <p:ext uri="{BB962C8B-B14F-4D97-AF65-F5344CB8AC3E}">
        <p14:creationId xmlns:p14="http://schemas.microsoft.com/office/powerpoint/2010/main" xmlns="" val="1940404093"/>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Регистрация родителя</a:t>
            </a:r>
          </a:p>
        </p:txBody>
      </p:sp>
      <p:sp>
        <p:nvSpPr>
          <p:cNvPr id="3" name="Объект 2"/>
          <p:cNvSpPr>
            <a:spLocks noGrp="1"/>
          </p:cNvSpPr>
          <p:nvPr>
            <p:ph sz="quarter" idx="1"/>
          </p:nvPr>
        </p:nvSpPr>
        <p:spPr/>
        <p:txBody>
          <a:bodyPr>
            <a:normAutofit fontScale="85000" lnSpcReduction="20000"/>
          </a:bodyPr>
          <a:lstStyle/>
          <a:p>
            <a:r>
              <a:rPr lang="ru-RU" dirty="0"/>
              <a:t>Чтобы зарегистрироваться, выберите в правой части меню «Войти» — «Для родителей и детей».</a:t>
            </a:r>
          </a:p>
          <a:p>
            <a:r>
              <a:rPr lang="ru-RU" dirty="0"/>
              <a:t>Выберите вкладку «Регистрация».</a:t>
            </a:r>
          </a:p>
          <a:p>
            <a:r>
              <a:rPr lang="ru-RU" dirty="0"/>
              <a:t>Отметьте свою роль «Родитель».</a:t>
            </a:r>
          </a:p>
          <a:p>
            <a:r>
              <a:rPr lang="ru-RU" dirty="0"/>
              <a:t>Введите контактный e-</a:t>
            </a:r>
            <a:r>
              <a:rPr lang="ru-RU" dirty="0" err="1"/>
              <a:t>mail</a:t>
            </a:r>
            <a:r>
              <a:rPr lang="ru-RU" dirty="0"/>
              <a:t>. Обязательно нужно указать адрес e-</a:t>
            </a:r>
            <a:r>
              <a:rPr lang="ru-RU" dirty="0" err="1"/>
              <a:t>mail</a:t>
            </a:r>
            <a:r>
              <a:rPr lang="ru-RU" dirty="0"/>
              <a:t> к которому есть доступ. Пожалуйста, перед тем, как зарегистрироваться, проверьте работоспособность e-</a:t>
            </a:r>
            <a:r>
              <a:rPr lang="ru-RU" dirty="0" err="1"/>
              <a:t>mail</a:t>
            </a:r>
            <a:r>
              <a:rPr lang="ru-RU" dirty="0"/>
              <a:t>, а именно, что вы помните пароль, почтовый ящик активен. Указывайте e-</a:t>
            </a:r>
            <a:r>
              <a:rPr lang="ru-RU" dirty="0" err="1"/>
              <a:t>mail</a:t>
            </a:r>
            <a:r>
              <a:rPr lang="ru-RU" dirty="0"/>
              <a:t> строчными буквами, чтобы избежать ошибок авторизации.</a:t>
            </a:r>
          </a:p>
          <a:p>
            <a:r>
              <a:rPr lang="ru-RU" dirty="0"/>
              <a:t>Придумайте пароль. Пароль может содержать только латинские буквы, как прописные, так и строчные, и цифры.</a:t>
            </a:r>
          </a:p>
          <a:p>
            <a:r>
              <a:rPr lang="ru-RU" dirty="0"/>
              <a:t>Нажмите кнопку «Зарегистрироваться».</a:t>
            </a:r>
          </a:p>
          <a:p>
            <a:r>
              <a:rPr lang="ru-RU" dirty="0"/>
              <a:t>Вам необходимо подтвердить ваш e-</a:t>
            </a:r>
            <a:r>
              <a:rPr lang="ru-RU" dirty="0" err="1"/>
              <a:t>mail</a:t>
            </a:r>
            <a:r>
              <a:rPr lang="ru-RU" dirty="0"/>
              <a:t>, вы увидите уведомление об этом.</a:t>
            </a:r>
          </a:p>
          <a:p>
            <a:endParaRPr lang="ru-RU" dirty="0"/>
          </a:p>
        </p:txBody>
      </p:sp>
    </p:spTree>
    <p:extLst>
      <p:ext uri="{BB962C8B-B14F-4D97-AF65-F5344CB8AC3E}">
        <p14:creationId xmlns:p14="http://schemas.microsoft.com/office/powerpoint/2010/main" xmlns="" val="128164097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Связь личных кабинетов</a:t>
            </a:r>
          </a:p>
        </p:txBody>
      </p:sp>
      <p:sp>
        <p:nvSpPr>
          <p:cNvPr id="3" name="Объект 2"/>
          <p:cNvSpPr>
            <a:spLocks noGrp="1"/>
          </p:cNvSpPr>
          <p:nvPr>
            <p:ph sz="quarter" idx="1"/>
          </p:nvPr>
        </p:nvSpPr>
        <p:spPr/>
        <p:txBody>
          <a:bodyPr/>
          <a:lstStyle/>
          <a:p>
            <a:r>
              <a:rPr lang="ru-RU" dirty="0"/>
              <a:t>На данный момент связать личный кабинет родителя с личным кабинетом уже зарегистрированного ребенка можно только через запись на практические мероприятия.</a:t>
            </a:r>
          </a:p>
          <a:p>
            <a:r>
              <a:rPr lang="ru-RU" dirty="0"/>
              <a:t>Если ребенок еще не зарегистрирован на платформе, вы можете добавить его и выслать ссылку-приглашение из вашего личного кабинета.</a:t>
            </a:r>
          </a:p>
          <a:p>
            <a:r>
              <a:rPr lang="ru-RU" dirty="0"/>
              <a:t>К вашему личному кабинету можно привязать до 10 детей</a:t>
            </a:r>
          </a:p>
          <a:p>
            <a:endParaRPr lang="ru-RU" dirty="0"/>
          </a:p>
        </p:txBody>
      </p:sp>
    </p:spTree>
    <p:extLst>
      <p:ext uri="{BB962C8B-B14F-4D97-AF65-F5344CB8AC3E}">
        <p14:creationId xmlns:p14="http://schemas.microsoft.com/office/powerpoint/2010/main" xmlns="" val="171721298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283152" cy="850106"/>
          </a:xfrm>
        </p:spPr>
        <p:txBody>
          <a:bodyPr>
            <a:normAutofit fontScale="90000"/>
          </a:bodyPr>
          <a:lstStyle/>
          <a:p>
            <a:r>
              <a:rPr lang="ru-RU" dirty="0"/>
              <a:t>Как принять приглашение о регистрации от ребенка</a:t>
            </a:r>
          </a:p>
        </p:txBody>
      </p:sp>
      <p:sp>
        <p:nvSpPr>
          <p:cNvPr id="3" name="Объект 2"/>
          <p:cNvSpPr>
            <a:spLocks noGrp="1"/>
          </p:cNvSpPr>
          <p:nvPr>
            <p:ph sz="quarter" idx="1"/>
          </p:nvPr>
        </p:nvSpPr>
        <p:spPr>
          <a:xfrm>
            <a:off x="323528" y="1124744"/>
            <a:ext cx="8136904" cy="5733256"/>
          </a:xfrm>
        </p:spPr>
        <p:txBody>
          <a:bodyPr>
            <a:normAutofit fontScale="85000" lnSpcReduction="20000"/>
          </a:bodyPr>
          <a:lstStyle/>
          <a:p>
            <a:r>
              <a:rPr lang="ru-RU" dirty="0"/>
              <a:t>Перейдите по ссылке, которую вам прислал </a:t>
            </a:r>
            <a:r>
              <a:rPr lang="ru-RU" dirty="0" smtClean="0"/>
              <a:t>ребенок. После </a:t>
            </a:r>
            <a:r>
              <a:rPr lang="ru-RU" dirty="0"/>
              <a:t>ознакомления с информацией нажмите кнопку «Зарегистрироваться». Введите </a:t>
            </a:r>
            <a:r>
              <a:rPr lang="ru-RU" dirty="0" smtClean="0"/>
              <a:t>действительный контактный </a:t>
            </a:r>
            <a:r>
              <a:rPr lang="ru-RU" dirty="0"/>
              <a:t>e-</a:t>
            </a:r>
            <a:r>
              <a:rPr lang="ru-RU" dirty="0" err="1"/>
              <a:t>mail</a:t>
            </a:r>
            <a:r>
              <a:rPr lang="ru-RU" dirty="0"/>
              <a:t>. </a:t>
            </a:r>
            <a:r>
              <a:rPr lang="ru-RU" dirty="0" smtClean="0"/>
              <a:t>Придумайте </a:t>
            </a:r>
            <a:r>
              <a:rPr lang="ru-RU" dirty="0"/>
              <a:t>пароль. Пароль может содержать только латинские буквы, как прописные, так и строчные, и цифры. Нажмите кнопку «Зарегистрироваться».</a:t>
            </a:r>
          </a:p>
          <a:p>
            <a:r>
              <a:rPr lang="ru-RU" dirty="0"/>
              <a:t>Вам необходимо подтвердить ваш e-</a:t>
            </a:r>
            <a:r>
              <a:rPr lang="ru-RU" dirty="0" err="1"/>
              <a:t>mail</a:t>
            </a:r>
            <a:r>
              <a:rPr lang="ru-RU" dirty="0"/>
              <a:t>, вы увидите уведомление об этом. Для того, чтобы подтвердить </a:t>
            </a:r>
            <a:r>
              <a:rPr lang="ru-RU" dirty="0" err="1"/>
              <a:t>email</a:t>
            </a:r>
            <a:r>
              <a:rPr lang="ru-RU" dirty="0"/>
              <a:t>, нужно зайти в вашу электронную почту, открыть письмо от проекта «Билет в будущее» и перейти по указанной в нем ссылке. </a:t>
            </a:r>
            <a:endParaRPr lang="ru-RU" dirty="0" smtClean="0"/>
          </a:p>
          <a:p>
            <a:pPr marL="0" indent="0" algn="ctr">
              <a:buNone/>
            </a:pPr>
            <a:r>
              <a:rPr lang="ru-RU" b="1" dirty="0" smtClean="0"/>
              <a:t>Заполнение </a:t>
            </a:r>
            <a:r>
              <a:rPr lang="ru-RU" b="1" dirty="0"/>
              <a:t>профиля и согласие на обработку персональных данных</a:t>
            </a:r>
          </a:p>
          <a:p>
            <a:r>
              <a:rPr lang="ru-RU" dirty="0"/>
              <a:t>При первом входе в личный кабинет откроется карточка вашего профиля.</a:t>
            </a:r>
          </a:p>
          <a:p>
            <a:r>
              <a:rPr lang="ru-RU" dirty="0"/>
              <a:t>Все поля обязательны для заполнения.</a:t>
            </a:r>
          </a:p>
          <a:p>
            <a:r>
              <a:rPr lang="ru-RU" dirty="0"/>
              <a:t>Подтвердите, что предоставленные вами данные корректны и дайте согласие на обработку своих персональных данных и персональных данных ребенка. Нажмите кнопку «Сохранить». Регистрация завершена успешно.</a:t>
            </a:r>
          </a:p>
          <a:p>
            <a:endParaRPr lang="ru-RU" dirty="0"/>
          </a:p>
        </p:txBody>
      </p:sp>
    </p:spTree>
    <p:extLst>
      <p:ext uri="{BB962C8B-B14F-4D97-AF65-F5344CB8AC3E}">
        <p14:creationId xmlns:p14="http://schemas.microsoft.com/office/powerpoint/2010/main" xmlns="" val="226255225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 персональных данных</a:t>
            </a:r>
          </a:p>
        </p:txBody>
      </p:sp>
      <p:sp>
        <p:nvSpPr>
          <p:cNvPr id="3" name="Объект 2"/>
          <p:cNvSpPr>
            <a:spLocks noGrp="1"/>
          </p:cNvSpPr>
          <p:nvPr>
            <p:ph sz="quarter" idx="1"/>
          </p:nvPr>
        </p:nvSpPr>
        <p:spPr/>
        <p:txBody>
          <a:bodyPr/>
          <a:lstStyle/>
          <a:p>
            <a:r>
              <a:rPr lang="ru-RU" dirty="0"/>
              <a:t>Для участия в проекте необходимо согласие родителей или законных представителей несовершеннолетних участников на использование их персональных данных. Согласие дает родитель в своем личном кабинете. После этого ребенок допускается к участию в практических мероприятиях Проекта и получает рекомендации.</a:t>
            </a:r>
          </a:p>
        </p:txBody>
      </p:sp>
    </p:spTree>
    <p:extLst>
      <p:ext uri="{BB962C8B-B14F-4D97-AF65-F5344CB8AC3E}">
        <p14:creationId xmlns:p14="http://schemas.microsoft.com/office/powerpoint/2010/main" xmlns="" val="3070536766"/>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Связь личного кабинета родителя и ребенка</a:t>
            </a:r>
          </a:p>
        </p:txBody>
      </p:sp>
      <p:sp>
        <p:nvSpPr>
          <p:cNvPr id="3" name="Объект 2"/>
          <p:cNvSpPr>
            <a:spLocks noGrp="1"/>
          </p:cNvSpPr>
          <p:nvPr>
            <p:ph sz="quarter" idx="1"/>
          </p:nvPr>
        </p:nvSpPr>
        <p:spPr/>
        <p:txBody>
          <a:bodyPr/>
          <a:lstStyle/>
          <a:p>
            <a:r>
              <a:rPr lang="ru-RU" dirty="0"/>
              <a:t>Если ребенок зарегистрировался раньше родителя, то связать личные кабинеты можно только через запись на практические мероприятия. Если родитель первым зарегистрировался на платформе, то он может выслать ребенку приглашение из своего личного кабинета.</a:t>
            </a:r>
          </a:p>
          <a:p>
            <a:r>
              <a:rPr lang="ru-RU" dirty="0"/>
              <a:t>Ваш личный кабинет может быть связан не более чем с 10 детьми.</a:t>
            </a:r>
          </a:p>
          <a:p>
            <a:endParaRPr lang="ru-RU" dirty="0"/>
          </a:p>
        </p:txBody>
      </p:sp>
    </p:spTree>
    <p:extLst>
      <p:ext uri="{BB962C8B-B14F-4D97-AF65-F5344CB8AC3E}">
        <p14:creationId xmlns:p14="http://schemas.microsoft.com/office/powerpoint/2010/main" xmlns="" val="1695749813"/>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TotalTime>
  <Words>3040</Words>
  <Application>Microsoft Office PowerPoint</Application>
  <PresentationFormat>Экран (4:3)</PresentationFormat>
  <Paragraphs>181</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Эркер</vt:lpstr>
      <vt:lpstr>«БИЛЕТ В БУДУЩЕЕ» 2020 г. - профессиональная ориентация школьников </vt:lpstr>
      <vt:lpstr>Проект «Билет в будущее» реализуется по поручению Президента Российской Федерации В.В.Путина по итогам встречи с участниками всероссийского форума «Наставник» от 23 февраля 2018 года № Пр-328.</vt:lpstr>
      <vt:lpstr>Информация для родителей</vt:lpstr>
      <vt:lpstr>Вход и заполнение профиля</vt:lpstr>
      <vt:lpstr>Регистрация родителя</vt:lpstr>
      <vt:lpstr>Связь личных кабинетов</vt:lpstr>
      <vt:lpstr>Как принять приглашение о регистрации от ребенка</vt:lpstr>
      <vt:lpstr>О персональных данных</vt:lpstr>
      <vt:lpstr>Связь личного кабинета родителя и ребенка</vt:lpstr>
      <vt:lpstr>Как отправить приглашение ребенку</vt:lpstr>
      <vt:lpstr>Как подтвердить запись ребенка на мероприятие</vt:lpstr>
      <vt:lpstr>Запись на мероприятие</vt:lpstr>
      <vt:lpstr>Слайд 13</vt:lpstr>
      <vt:lpstr>Просмотр рекомендаций</vt:lpstr>
      <vt:lpstr>Оценка мероприятий </vt:lpstr>
      <vt:lpstr>Опрос родителей</vt:lpstr>
      <vt:lpstr>О персональных данных  </vt:lpstr>
      <vt:lpstr>Слайд 18</vt:lpstr>
      <vt:lpstr>Участникам проекта (ученикам)</vt:lpstr>
      <vt:lpstr>Как принять приглашение о регистрации от родителя</vt:lpstr>
      <vt:lpstr>Пригласить родителя</vt:lpstr>
      <vt:lpstr>Связь личных кабинетов</vt:lpstr>
      <vt:lpstr>Как получить подтверждение записи на мероприятие от родителя</vt:lpstr>
      <vt:lpstr>Прохождение тестирования</vt:lpstr>
      <vt:lpstr>Онлайн диагностика</vt:lpstr>
      <vt:lpstr>Запись на мероприятие</vt:lpstr>
      <vt:lpstr>Просмотр рекомендаций</vt:lpstr>
      <vt:lpstr>Где и кем работать</vt:lpstr>
      <vt:lpstr>Оценка мероприятия </vt:lpstr>
      <vt:lpstr>СПАСИБО ЗА ВНИМАНИЕ! ЖЕЛАЕМ ВАМ УСПЕХОВ!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«БИЛЕТ В БУДУЩЕЕ» 2020 г. - профессиональная ориентация школьников </dc:title>
  <dc:creator>Дашка</dc:creator>
  <cp:lastModifiedBy>1</cp:lastModifiedBy>
  <cp:revision>14</cp:revision>
  <dcterms:created xsi:type="dcterms:W3CDTF">2020-10-27T15:03:17Z</dcterms:created>
  <dcterms:modified xsi:type="dcterms:W3CDTF">2020-10-30T09:35:17Z</dcterms:modified>
</cp:coreProperties>
</file>