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1423313" cy="30243463"/>
  <p:notesSz cx="6858000" cy="9144000"/>
  <p:defaultTextStyle>
    <a:defPPr lvl="0">
      <a:defRPr lang="ru-RU"/>
    </a:defPPr>
    <a:lvl1pPr marL="0" lvl="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162" lvl="1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323" lvl="2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85" lvl="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647" lvl="4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808" lvl="5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970" lvl="6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131" lvl="7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293" lvl="8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526">
          <p15:clr>
            <a:srgbClr val="000000"/>
          </p15:clr>
        </p15:guide>
        <p15:guide id="2" pos="6748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-1278" y="1596"/>
      </p:cViewPr>
      <p:guideLst>
        <p:guide orient="horz" pos="9526"/>
        <p:guide pos="67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1AA4F-229C-429C-BAFA-62B817B4227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685800"/>
            <a:ext cx="2428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26097-1025-4096-864E-3A758ABF2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26097-1025-4096-864E-3A758ABF283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6749" y="9395082"/>
            <a:ext cx="18209816" cy="648274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3497" y="17137962"/>
            <a:ext cx="14996319" cy="77288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EBBC-5D5B-45CD-9CCA-6AD9667294B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F355-5841-48BF-BAFC-6A28CC471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EBBC-5D5B-45CD-9CCA-6AD9667294B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F355-5841-48BF-BAFC-6A28CC471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48925" y="1617189"/>
            <a:ext cx="3615186" cy="344019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3376" y="1617189"/>
            <a:ext cx="10488499" cy="344019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EBBC-5D5B-45CD-9CCA-6AD9667294B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F355-5841-48BF-BAFC-6A28CC471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EBBC-5D5B-45CD-9CCA-6AD9667294B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F355-5841-48BF-BAFC-6A28CC471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95" y="19434226"/>
            <a:ext cx="18209816" cy="6006688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295" y="12818474"/>
            <a:ext cx="18209816" cy="6615754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EBBC-5D5B-45CD-9CCA-6AD9667294B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F355-5841-48BF-BAFC-6A28CC471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3376" y="9409079"/>
            <a:ext cx="7051841" cy="26610050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12271" y="9409079"/>
            <a:ext cx="7051841" cy="26610050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EBBC-5D5B-45CD-9CCA-6AD9667294B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F355-5841-48BF-BAFC-6A28CC471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166" y="1211141"/>
            <a:ext cx="19280982" cy="504057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1167" y="6769776"/>
            <a:ext cx="9465684" cy="2821321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1167" y="9591097"/>
            <a:ext cx="9465684" cy="17424997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882748" y="6769776"/>
            <a:ext cx="9469401" cy="2821321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0882748" y="9591097"/>
            <a:ext cx="9469401" cy="17424997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EBBC-5D5B-45CD-9CCA-6AD9667294B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F355-5841-48BF-BAFC-6A28CC471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EBBC-5D5B-45CD-9CCA-6AD9667294B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F355-5841-48BF-BAFC-6A28CC471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EBBC-5D5B-45CD-9CCA-6AD9667294B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F355-5841-48BF-BAFC-6A28CC471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167" y="1204139"/>
            <a:ext cx="7048123" cy="5124587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75920" y="1204141"/>
            <a:ext cx="11976229" cy="25811959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167" y="6328727"/>
            <a:ext cx="7048123" cy="20687372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EBBC-5D5B-45CD-9CCA-6AD9667294B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F355-5841-48BF-BAFC-6A28CC471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9119" y="21170426"/>
            <a:ext cx="12853988" cy="2499289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99119" y="2702308"/>
            <a:ext cx="12853988" cy="18146078"/>
          </a:xfrm>
        </p:spPr>
        <p:txBody>
          <a:bodyPr/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9119" y="23669715"/>
            <a:ext cx="12853988" cy="3549403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EBBC-5D5B-45CD-9CCA-6AD9667294B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F355-5841-48BF-BAFC-6A28CC471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166" y="1211141"/>
            <a:ext cx="19280982" cy="5040577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1166" y="7056813"/>
            <a:ext cx="19280982" cy="19959287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71166" y="28031214"/>
            <a:ext cx="4998773" cy="1610183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FEBBC-5D5B-45CD-9CCA-6AD9667294B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319632" y="28031214"/>
            <a:ext cx="6784049" cy="1610183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353374" y="28031214"/>
            <a:ext cx="4998773" cy="1610183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9F355-5841-48BF-BAFC-6A28CC471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323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121" indent="-1107121" algn="l" defTabSz="2952323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63" indent="-922601" algn="l" defTabSz="2952323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40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566" indent="-738081" algn="l" defTabSz="2952323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727" indent="-738081" algn="l" defTabSz="2952323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ds04.infourok.ru/uploads/ex/0546/00082f1d-be23382f/img23.jpg"/>
          <p:cNvPicPr>
            <a:picLocks noChangeAspect="1" noChangeArrowheads="1"/>
          </p:cNvPicPr>
          <p:nvPr/>
        </p:nvPicPr>
        <p:blipFill>
          <a:blip r:embed="rId3"/>
          <a:srcRect t="20860"/>
          <a:stretch>
            <a:fillRect/>
          </a:stretch>
        </p:blipFill>
        <p:spPr bwMode="auto">
          <a:xfrm>
            <a:off x="0" y="-1"/>
            <a:ext cx="21423313" cy="12715861"/>
          </a:xfrm>
          <a:prstGeom prst="rect">
            <a:avLst/>
          </a:prstGeom>
          <a:noFill/>
        </p:spPr>
      </p:pic>
      <p:sp>
        <p:nvSpPr>
          <p:cNvPr id="2052" name="AutoShape 4" descr="https://travelgsa.nl/wp-content/uploads/2013/05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https://vopb6.ru/wp-content/uploads/2019/11/dfb396012fb89fa4597e65eb81bcfc0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905566" y="485998"/>
            <a:ext cx="12106325" cy="1877437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ВРЕД ИГРОМАНИИ И ЕЕ ПОСЛЕДСТВИЯ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07117" y="2554014"/>
            <a:ext cx="10689021" cy="18466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ФГБОУ ВО ТВЕРСКОЙ ГОСУДАРСТВЕННЫЙ МЕДИЦИНСКИЙ УНИВЕРСИТЕТ МЗ РФ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1"/>
                </a:solidFill>
                <a:cs typeface="Arial" pitchFamily="34" charset="0"/>
              </a:rPr>
              <a:t>ВЫПОЛНИЛА: СТУДЕНТКА 308 ГРУППЫ, ПЕДИАТРИЧЕСКОГО ФАКУЛЬТЕТА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БАКУЛЕВА ЕКАТЕРИНА ОЛЕГОВНА</a:t>
            </a:r>
          </a:p>
        </p:txBody>
      </p:sp>
      <p:sp>
        <p:nvSpPr>
          <p:cNvPr id="2051" name="AutoShape 3" descr="https://sun9-5.userapi.com/c849120/v849120751/d52b3/e6112AqOUQ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https://sun9-5.userapi.com/c849120/v849120751/d52b3/e6112AqOUQ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81934" y="0"/>
            <a:ext cx="3941379" cy="3791293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472966" y="4679336"/>
            <a:ext cx="20499223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C00000"/>
                </a:solidFill>
              </a:rPr>
              <a:t>ИГРОВАЯ ЗАВИСИМОСТЬ ИЛИ ИГРОМАНИЯ </a:t>
            </a:r>
            <a:r>
              <a:rPr lang="ru-RU" sz="3600" dirty="0" smtClean="0">
                <a:solidFill>
                  <a:schemeClr val="bg1"/>
                </a:solidFill>
              </a:rPr>
              <a:t>– это патологическое пристрастие человека к азартным или компьютерным играм. Тяжелое прогрессирующее заболевание развивается на уровне личности и сопровождается серьезными нарушениями не только в психике, но и в других важных сферах жизнедеятельности.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0" y="12688341"/>
            <a:ext cx="10709275" cy="72943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/>
            <a:r>
              <a:rPr lang="ru-RU" sz="3600" b="1" dirty="0" smtClean="0">
                <a:solidFill>
                  <a:srgbClr val="C00000"/>
                </a:solidFill>
              </a:rPr>
              <a:t>ПРИЗНАКИ КОМПЬЮТЕРНОЙ ЗАВИСИМОСТИ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sz="3600" dirty="0" smtClean="0"/>
              <a:t>Нежелание отвлекаться от игры.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sz="3600" dirty="0" smtClean="0"/>
              <a:t>Сильное раздражение, если вынудили отвлечься.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sz="3600" dirty="0" smtClean="0"/>
              <a:t>Неспособность спланировать свое время.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sz="3600" dirty="0" smtClean="0"/>
              <a:t>Трата крупных сумм на игровую атрибутику.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sz="3600" dirty="0" smtClean="0"/>
              <a:t>Домашние </a:t>
            </a:r>
            <a:r>
              <a:rPr lang="ru-RU" sz="3600" dirty="0" smtClean="0"/>
              <a:t>дела уходят на второй план.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sz="3600" dirty="0" smtClean="0"/>
              <a:t>Нет внимания к своему здоровью.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sz="3600" dirty="0" smtClean="0"/>
              <a:t>Злоупотребление различными энергетическими напитками.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sz="3600" dirty="0" smtClean="0"/>
              <a:t>Еда</a:t>
            </a:r>
            <a:r>
              <a:rPr lang="ru-RU" sz="3600" dirty="0" smtClean="0"/>
              <a:t>, не отходя от компьютера.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sz="3600" dirty="0" smtClean="0"/>
              <a:t>Эмоциональная эйфория во время игры.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sz="3600" dirty="0" smtClean="0"/>
              <a:t>Обсуждение соответствующих тем со всеми.</a:t>
            </a:r>
            <a:endParaRPr lang="ru-RU" sz="3600" dirty="0"/>
          </a:p>
        </p:txBody>
      </p:sp>
      <p:pic>
        <p:nvPicPr>
          <p:cNvPr id="3" name="Picture 9" descr="https://ds02.infourok.ru/uploads/ex/0b68/000848c7-5b4f1cd6/img12.jpg"/>
          <p:cNvPicPr>
            <a:picLocks noChangeAspect="1" noChangeArrowheads="1"/>
          </p:cNvPicPr>
          <p:nvPr/>
        </p:nvPicPr>
        <p:blipFill>
          <a:blip r:embed="rId5"/>
          <a:srcRect t="4452" b="3916"/>
          <a:stretch>
            <a:fillRect/>
          </a:stretch>
        </p:blipFill>
        <p:spPr bwMode="auto">
          <a:xfrm>
            <a:off x="10687215" y="12675476"/>
            <a:ext cx="10736098" cy="7315200"/>
          </a:xfrm>
          <a:prstGeom prst="rect">
            <a:avLst/>
          </a:prstGeom>
          <a:noFill/>
        </p:spPr>
      </p:pic>
      <p:pic>
        <p:nvPicPr>
          <p:cNvPr id="4" name="Picture 11" descr="http://images.myshared.ru/4/209013/slide_7.jpg"/>
          <p:cNvPicPr>
            <a:picLocks noChangeAspect="1" noChangeArrowheads="1"/>
          </p:cNvPicPr>
          <p:nvPr/>
        </p:nvPicPr>
        <p:blipFill>
          <a:blip r:embed="rId6"/>
          <a:srcRect l="1717" t="1237" r="2898" b="13666"/>
          <a:stretch>
            <a:fillRect/>
          </a:stretch>
        </p:blipFill>
        <p:spPr bwMode="auto">
          <a:xfrm>
            <a:off x="0" y="19959145"/>
            <a:ext cx="14645846" cy="10284318"/>
          </a:xfrm>
          <a:prstGeom prst="rect">
            <a:avLst/>
          </a:prstGeom>
          <a:noFill/>
        </p:spPr>
      </p:pic>
      <p:sp>
        <p:nvSpPr>
          <p:cNvPr id="47" name="Прямоугольник 46"/>
          <p:cNvSpPr/>
          <p:nvPr/>
        </p:nvSpPr>
        <p:spPr>
          <a:xfrm>
            <a:off x="14504276" y="19833019"/>
            <a:ext cx="6919037" cy="104104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Главные последствия игромании психического характера: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Снижение самооценки;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Проявление нездоровых черт психики: лживости, безответственности по отношению к близким и своим обязанностям, безразличия к чужим потребностям;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Тяжелые негативные эмоции и состояния (тревожность, дисфория, гнев, суицидальные мысли, апатия);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Аффективные расстройства, такие как депрессия;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Ухудшение памяти и нарушение мыслительной деятельности.</a:t>
            </a:r>
            <a:endParaRPr lang="ru-RU" sz="3600" dirty="0"/>
          </a:p>
        </p:txBody>
      </p:sp>
      <p:pic>
        <p:nvPicPr>
          <p:cNvPr id="2061" name="Picture 13" descr="https://im0-tub-ru.yandex.net/i?id=1c167dbdac336af907629bea4a5a1182-l&amp;n=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9896191"/>
            <a:ext cx="2092393" cy="1544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189</Words>
  <Application>Microsoft Office PowerPoint</Application>
  <PresentationFormat>Произвольный</PresentationFormat>
  <Paragraphs>23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ПОСЛЕОПЕРАЦИОННЫЕ ОСЛОЖНЕНИЯ</dc:title>
  <dc:creator>Екатерина</dc:creator>
  <cp:lastModifiedBy>Екатерина</cp:lastModifiedBy>
  <cp:revision>24</cp:revision>
  <dcterms:modified xsi:type="dcterms:W3CDTF">2020-04-20T12:17:18Z</dcterms:modified>
</cp:coreProperties>
</file>