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0">
              <a:schemeClr val="tx2">
                <a:lumMod val="5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C9D8E3-51C6-4E4F-9F36-C95FB3DCAFDB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A7A2EC-DF0A-4702-9799-E295908E9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1.i.ua/prikol/pic/7/3/401937_38525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 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экология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Проект выполнила учитель математики </a:t>
            </a:r>
          </a:p>
          <a:p>
            <a:r>
              <a:rPr lang="ru-RU" sz="1800" dirty="0" smtClean="0"/>
              <a:t>МОУ СОШ №21  </a:t>
            </a:r>
            <a:r>
              <a:rPr lang="ru-RU" sz="1800" dirty="0" smtClean="0"/>
              <a:t>г. Твери </a:t>
            </a:r>
            <a:endParaRPr lang="ru-RU" sz="1800" dirty="0" smtClean="0"/>
          </a:p>
          <a:p>
            <a:r>
              <a:rPr lang="ru-RU" sz="1800" dirty="0" smtClean="0"/>
              <a:t>Ольга Владимировна Павленко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2794535316DSC_43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20072" y="2204864"/>
            <a:ext cx="3664237" cy="295232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764704"/>
            <a:ext cx="4680520" cy="5244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3.По подсчетам при мытье посуды за 1 минуту из крана вытекает 6 литров воды. Допустим, вы моете посуду 15 минут. Какое количество воды вы расходуете? Сколько воды вы сэкономите, если уменьшите ее использование на 2/3? Каким образом можно сэкономить пресную воду в быту?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057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Поставить интерес  и любознательность на службу развития ребенка- главная задача педагога. Взаимодействие математики и экологии приносит обоюдную пользу: математика получает широчайшее поле для многообразных приложений, экология – инструмент для получения новых знаний.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289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00808"/>
            <a:ext cx="8229600" cy="1152128"/>
          </a:xfrm>
        </p:spPr>
        <p:txBody>
          <a:bodyPr/>
          <a:lstStyle/>
          <a:p>
            <a:r>
              <a:rPr lang="ru-RU" sz="3600" dirty="0" smtClean="0"/>
              <a:t>Аннотация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917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«Математика и экология» –предметно-ориентированный, долгосрочный проект. Пробудить в детских душах желание изучать математику, решать текстовые задачи  с одной стороны, формирование экологического мышления с другой-вот отправные точки проекта. Проект ориентирован на уч-ся 5-6 </a:t>
            </a:r>
            <a:r>
              <a:rPr lang="ru-RU" sz="2400" dirty="0" err="1" smtClean="0"/>
              <a:t>кл</a:t>
            </a:r>
            <a:r>
              <a:rPr lang="ru-RU" sz="2400" dirty="0" smtClean="0"/>
              <a:t>, учителей математики , естественных дисциплин. Соучастниками работы являются родители, выпускники студенты-экологи.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60648"/>
            <a:ext cx="511256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i="1" dirty="0" smtClean="0"/>
              <a:t>Истинную философию вещает природа; но понять ее может тот, кто научился понимать ее язык, при помощи которого она говорит с нами. Этот язык есть математика.</a:t>
            </a:r>
          </a:p>
          <a:p>
            <a:pPr algn="r"/>
            <a:r>
              <a:rPr lang="ru-RU" sz="1600" i="1" dirty="0" smtClean="0"/>
              <a:t>Галилео Галилей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Описание проблемы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. Отношение учащихся к математике, как формальной, древней науке ; </a:t>
            </a:r>
          </a:p>
          <a:p>
            <a:r>
              <a:rPr lang="ru-RU" sz="2400" dirty="0" smtClean="0"/>
              <a:t>отсутствие в школьных учебных пособиях текстовых задач, отражающих важные современные </a:t>
            </a:r>
            <a:r>
              <a:rPr lang="ru-RU" sz="2400" smtClean="0"/>
              <a:t>вопросы  (вопросы </a:t>
            </a:r>
            <a:r>
              <a:rPr lang="ru-RU" sz="2400" dirty="0" smtClean="0"/>
              <a:t>экологии); </a:t>
            </a:r>
          </a:p>
          <a:p>
            <a:r>
              <a:rPr lang="ru-RU" sz="2400" dirty="0" smtClean="0"/>
              <a:t>неумение учащимися проявлять личную творческую инициативу.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Цель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2403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Мотивация учащихся на изучение математики-важной науки, применяемой для решения актуальных вопросов современности на всех этапах развития человечества.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Задачи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Создание целостного представления о практической направленности математики через решение и составление задач экологического содержания;</a:t>
            </a:r>
          </a:p>
          <a:p>
            <a:r>
              <a:rPr lang="ru-RU" sz="2400" dirty="0" smtClean="0"/>
              <a:t>Осуществление </a:t>
            </a:r>
            <a:r>
              <a:rPr lang="ru-RU" sz="2400" dirty="0" err="1" smtClean="0"/>
              <a:t>межпредметных</a:t>
            </a:r>
            <a:r>
              <a:rPr lang="ru-RU" sz="2400" dirty="0" smtClean="0"/>
              <a:t> связей; </a:t>
            </a:r>
          </a:p>
          <a:p>
            <a:r>
              <a:rPr lang="ru-RU" sz="2400" dirty="0" smtClean="0"/>
              <a:t>Развитие интереса и творческих способностей учащихся;</a:t>
            </a:r>
          </a:p>
          <a:p>
            <a:r>
              <a:rPr lang="ru-RU" sz="2400" dirty="0" smtClean="0"/>
              <a:t>Пропедевтика умений  экспериментировать, исследовать, включаться в поиск и анализировать полученные результаты;</a:t>
            </a:r>
          </a:p>
          <a:p>
            <a:r>
              <a:rPr lang="ru-RU" sz="2400" dirty="0" smtClean="0"/>
              <a:t>Воспитание патриотизма , ответственности, экономии, бережливости и трудолюбия; </a:t>
            </a:r>
          </a:p>
          <a:p>
            <a:r>
              <a:rPr lang="ru-RU" sz="2400" dirty="0" smtClean="0"/>
              <a:t>Вовлечение семьи в процесс развития познавательных интересов учащихся.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Механизм реализации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120680"/>
          </a:xfrm>
        </p:spPr>
        <p:txBody>
          <a:bodyPr>
            <a:normAutofit fontScale="85000" lnSpcReduction="10000"/>
          </a:bodyPr>
          <a:lstStyle/>
          <a:p>
            <a:pPr marL="284163" indent="-284163" defTabSz="1292225"/>
            <a:r>
              <a:rPr lang="ru-RU" sz="2400" dirty="0" smtClean="0"/>
              <a:t>Частные задачи по темам курса; </a:t>
            </a:r>
          </a:p>
          <a:p>
            <a:pPr marL="284163" indent="-284163" defTabSz="1292225"/>
            <a:r>
              <a:rPr lang="ru-RU" sz="2400" dirty="0" smtClean="0"/>
              <a:t>Открытые уроки с включением экологических задач; </a:t>
            </a:r>
          </a:p>
          <a:p>
            <a:pPr marL="284163" indent="-284163" defTabSz="1292225"/>
            <a:r>
              <a:rPr lang="ru-RU" sz="2400" dirty="0" smtClean="0"/>
              <a:t>Внеклассные мероприятия в рамках недели математики «Экология и математика»;</a:t>
            </a:r>
          </a:p>
          <a:p>
            <a:pPr marL="284163" indent="-284163" defTabSz="1292225"/>
            <a:r>
              <a:rPr lang="ru-RU" sz="2400" dirty="0" smtClean="0"/>
              <a:t> Открытые уроки в рамках городского, областного конкурсов «Учитель года 2005» по программе озеленения города;</a:t>
            </a:r>
          </a:p>
          <a:p>
            <a:pPr marL="284163" indent="-284163" defTabSz="1292225"/>
            <a:r>
              <a:rPr lang="ru-RU" sz="2400" dirty="0" smtClean="0"/>
              <a:t>Статья «Экологические задачи на уроках математики»;</a:t>
            </a:r>
          </a:p>
          <a:p>
            <a:pPr marL="284163" indent="-284163" defTabSz="1292225"/>
            <a:r>
              <a:rPr lang="ru-RU" sz="2400" dirty="0" smtClean="0"/>
              <a:t>Интернет-ресурсы(тест): «Вопросы экологии языком математики»,курсовая работа КНК при ТГУ; </a:t>
            </a:r>
          </a:p>
          <a:p>
            <a:pPr marL="284163" indent="-284163" defTabSz="1292225"/>
            <a:r>
              <a:rPr lang="ru-RU" sz="2400" dirty="0" smtClean="0"/>
              <a:t>Элективный </a:t>
            </a:r>
            <a:r>
              <a:rPr lang="ru-RU" sz="2400" dirty="0"/>
              <a:t>предпрофильный курс для уч-ся 5-6 </a:t>
            </a:r>
            <a:r>
              <a:rPr lang="ru-RU" sz="2400" dirty="0" err="1"/>
              <a:t>кл</a:t>
            </a:r>
            <a:r>
              <a:rPr lang="ru-RU" sz="2400" dirty="0"/>
              <a:t>. «</a:t>
            </a:r>
            <a:r>
              <a:rPr lang="ru-RU" sz="2400" dirty="0" smtClean="0"/>
              <a:t>Математика и </a:t>
            </a:r>
            <a:r>
              <a:rPr lang="ru-RU" sz="2400" dirty="0"/>
              <a:t>экология</a:t>
            </a:r>
            <a:r>
              <a:rPr lang="ru-RU" sz="2400" dirty="0" smtClean="0"/>
              <a:t>»;</a:t>
            </a:r>
          </a:p>
          <a:p>
            <a:pPr marL="284163" indent="-284163" defTabSz="1292225"/>
            <a:r>
              <a:rPr lang="ru-RU" sz="2400" dirty="0" smtClean="0"/>
              <a:t> </a:t>
            </a:r>
            <a:r>
              <a:rPr lang="ru-RU" sz="2400" dirty="0"/>
              <a:t>Представление опыта на городском семинаре учителей «Математика и экология. Система работы</a:t>
            </a:r>
            <a:r>
              <a:rPr lang="ru-RU" sz="2400" dirty="0" smtClean="0"/>
              <a:t>»;</a:t>
            </a:r>
          </a:p>
          <a:p>
            <a:pPr marL="284163" indent="-284163" defTabSz="1292225"/>
            <a:r>
              <a:rPr lang="ru-RU" sz="2400" dirty="0" smtClean="0"/>
              <a:t>Экскурсии </a:t>
            </a:r>
            <a:r>
              <a:rPr lang="ru-RU" sz="2400" dirty="0"/>
              <a:t>на станцию юннатов, посещение конференции по проблемам экологии Тверского </a:t>
            </a:r>
            <a:r>
              <a:rPr lang="ru-RU" sz="2400" dirty="0" smtClean="0"/>
              <a:t>края;</a:t>
            </a:r>
          </a:p>
          <a:p>
            <a:pPr marL="284163" indent="-284163" defTabSz="1292225"/>
            <a:r>
              <a:rPr lang="ru-RU" sz="2400" dirty="0" smtClean="0"/>
              <a:t>Организация </a:t>
            </a:r>
            <a:r>
              <a:rPr lang="ru-RU" sz="2400" dirty="0"/>
              <a:t>и проведение встреч с выпускниками ,студентами- </a:t>
            </a:r>
            <a:r>
              <a:rPr lang="ru-RU" sz="2400" dirty="0" smtClean="0"/>
              <a:t>экологами;</a:t>
            </a:r>
          </a:p>
          <a:p>
            <a:pPr marL="284163" indent="-284163" defTabSz="1292225"/>
            <a:r>
              <a:rPr lang="ru-RU" sz="2400" dirty="0" smtClean="0"/>
              <a:t> </a:t>
            </a:r>
            <a:r>
              <a:rPr lang="ru-RU" sz="2400" dirty="0"/>
              <a:t>Организация проектно-исследовательской деятельности учащихся и их </a:t>
            </a:r>
            <a:r>
              <a:rPr lang="ru-RU" sz="2400" dirty="0" smtClean="0"/>
              <a:t>родителей;</a:t>
            </a:r>
          </a:p>
          <a:p>
            <a:pPr marL="284163" indent="-284163" defTabSz="1292225"/>
            <a:r>
              <a:rPr lang="ru-RU" sz="2400" dirty="0" smtClean="0"/>
              <a:t>Анкетирование учащихся школы, их родителей.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Литература по математике;</a:t>
            </a:r>
          </a:p>
          <a:p>
            <a:r>
              <a:rPr lang="ru-RU" dirty="0" smtClean="0"/>
              <a:t>Научная, популярная ,периодическая литература по экологии;</a:t>
            </a:r>
          </a:p>
          <a:p>
            <a:r>
              <a:rPr lang="ru-RU" dirty="0" smtClean="0"/>
              <a:t> Средства информации : телевидение, интернет;</a:t>
            </a:r>
          </a:p>
          <a:p>
            <a:r>
              <a:rPr lang="ru-RU" dirty="0" smtClean="0"/>
              <a:t>Методические рекомендации по составлению  </a:t>
            </a:r>
            <a:r>
              <a:rPr lang="ru-RU" dirty="0" err="1" smtClean="0"/>
              <a:t>предпрофильных</a:t>
            </a:r>
            <a:r>
              <a:rPr lang="ru-RU" dirty="0" smtClean="0"/>
              <a:t> курсов;</a:t>
            </a:r>
          </a:p>
          <a:p>
            <a:r>
              <a:rPr lang="ru-RU" dirty="0" smtClean="0"/>
              <a:t> Положение об участии в конкурсе рефератов;</a:t>
            </a:r>
          </a:p>
          <a:p>
            <a:r>
              <a:rPr lang="ru-RU" dirty="0" smtClean="0"/>
              <a:t>Положение об участии в научно-практической конференции;</a:t>
            </a:r>
          </a:p>
          <a:p>
            <a:r>
              <a:rPr lang="ru-RU" dirty="0" smtClean="0"/>
              <a:t>Материалы для поведения праздника;</a:t>
            </a:r>
          </a:p>
          <a:p>
            <a:r>
              <a:rPr lang="ru-RU" dirty="0" smtClean="0"/>
              <a:t>Конспекты занятий;</a:t>
            </a:r>
          </a:p>
          <a:p>
            <a:r>
              <a:rPr lang="ru-RU" dirty="0" smtClean="0"/>
              <a:t>Материальная база: компьютер, орг.техника.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80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Создание программы элективного курса для уч-ся 5-6 </a:t>
            </a:r>
            <a:r>
              <a:rPr lang="ru-RU" dirty="0" err="1" smtClean="0"/>
              <a:t>кл</a:t>
            </a:r>
            <a:r>
              <a:rPr lang="ru-RU" dirty="0" smtClean="0"/>
              <a:t>. «Математика и экология»;</a:t>
            </a:r>
          </a:p>
          <a:p>
            <a:r>
              <a:rPr lang="ru-RU" dirty="0" smtClean="0"/>
              <a:t>Продолжение курса « Математика и экология» для уч-ся 7-9 </a:t>
            </a:r>
            <a:r>
              <a:rPr lang="ru-RU" dirty="0" err="1" smtClean="0"/>
              <a:t>кл</a:t>
            </a:r>
            <a:r>
              <a:rPr lang="ru-RU" dirty="0" smtClean="0"/>
              <a:t>. при изучении теории стохастической линии (статистика, комбинаторика, вероятность), решении текстовых задач;</a:t>
            </a:r>
          </a:p>
          <a:p>
            <a:r>
              <a:rPr lang="ru-RU" dirty="0" smtClean="0"/>
              <a:t>Участие в конкурсе рефератов с темой «Экологические задачи от древности до наших дней»;</a:t>
            </a:r>
          </a:p>
          <a:p>
            <a:r>
              <a:rPr lang="ru-RU" dirty="0" smtClean="0"/>
              <a:t>Участие в научно-практической конференции с результатами исследовательской работы :«Капля чистой воды»;</a:t>
            </a:r>
          </a:p>
          <a:p>
            <a:r>
              <a:rPr lang="ru-RU" dirty="0" smtClean="0"/>
              <a:t>Создание школьного сборника экологических задач , составленных учащимися.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98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950168"/>
          </a:xfrm>
        </p:spPr>
        <p:txBody>
          <a:bodyPr/>
          <a:lstStyle/>
          <a:p>
            <a:r>
              <a:rPr lang="ru-RU" sz="2400" dirty="0" smtClean="0"/>
              <a:t>Приложение:</a:t>
            </a:r>
            <a:br>
              <a:rPr lang="ru-RU" sz="2400" dirty="0" smtClean="0"/>
            </a:br>
            <a:r>
              <a:rPr lang="ru-RU" sz="2400" dirty="0" smtClean="0"/>
              <a:t>Экологические </a:t>
            </a:r>
            <a:r>
              <a:rPr lang="ru-RU" sz="2400" dirty="0"/>
              <a:t>задачи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4191000" cy="5328592"/>
          </a:xfrm>
        </p:spPr>
        <p:txBody>
          <a:bodyPr>
            <a:noAutofit/>
          </a:bodyPr>
          <a:lstStyle/>
          <a:p>
            <a:pPr marL="1588" indent="361950" algn="just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sz="1800" dirty="0"/>
              <a:t>1. В лесу росло 99 красивых дубков. Неосторожный мальчишка оставил на опушке леса бутылку, которая явилась причиной пожара. После того как пожар потушили, выяснилось, что осталось только 73 дуба. Посчитай, сколько </a:t>
            </a:r>
            <a:r>
              <a:rPr lang="ru-RU" sz="1800" dirty="0" smtClean="0"/>
              <a:t>процентов </a:t>
            </a:r>
            <a:r>
              <a:rPr lang="ru-RU" sz="1800" dirty="0"/>
              <a:t>деревьев сгорело во </a:t>
            </a:r>
            <a:r>
              <a:rPr lang="ru-RU" sz="1800" dirty="0" smtClean="0"/>
              <a:t>время  пожара. Ответ округли до </a:t>
            </a:r>
            <a:r>
              <a:rPr lang="ru-RU" sz="1800" dirty="0" smtClean="0"/>
              <a:t>десятых.</a:t>
            </a:r>
            <a:endParaRPr lang="ru-RU" sz="1800" dirty="0"/>
          </a:p>
          <a:p>
            <a:pPr marL="1588" indent="361950" algn="just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sz="1800" u="sng" dirty="0"/>
              <a:t>ОСТАВЛЕННОЕ СТЕКЛО МОЖЕТ СТАТЬ ПРИЧИНОЙ ЛЕСНОГО ПОЖАРА!</a:t>
            </a:r>
            <a:r>
              <a:rPr lang="ru-RU" sz="1800" dirty="0"/>
              <a:t> </a:t>
            </a:r>
          </a:p>
          <a:p>
            <a:pPr marL="1588" indent="361950" algn="just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sz="1800" dirty="0" smtClean="0"/>
              <a:t>2</a:t>
            </a:r>
            <a:r>
              <a:rPr lang="ru-RU" sz="1800" dirty="0"/>
              <a:t>. В саду обнаружили 16 птичьих гнезд. В каждом из них было по 3 яйца. Дети дотрагивались до яиц в двух гнездах, поэтому птицы, высиживающие яйца в этих гнездах, бросили их. Птенцы из этих яиц не вылупились. В оставшихся гнездах вылупились все птенцы. Сколько птенцов вылупилось в саду? </a:t>
            </a:r>
          </a:p>
          <a:p>
            <a:pPr marL="1588" indent="361950" algn="just">
              <a:lnSpc>
                <a:spcPct val="8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ru-RU" sz="1800" u="sng" dirty="0"/>
              <a:t>НЕ ТРОГАЙ ПТИЧЬИХ ГНЕЗД И ЯИЦ! ПТИЦЫ БРОСАЮТ ГНЕЗДА, КОТОРЫЕ ТРОГАЛ ЧЕЛОВЕК! </a:t>
            </a:r>
          </a:p>
        </p:txBody>
      </p:sp>
      <p:pic>
        <p:nvPicPr>
          <p:cNvPr id="69637" name="Picture 5" descr="Картинка 5 из 7855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6" y="1428736"/>
            <a:ext cx="411480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639" name="Picture 7" descr="i?id=32417520-18-7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77072"/>
            <a:ext cx="41148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59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6">
      <a:dk1>
        <a:srgbClr val="000000"/>
      </a:dk1>
      <a:lt1>
        <a:srgbClr val="000000"/>
      </a:lt1>
      <a:dk2>
        <a:srgbClr val="36B356"/>
      </a:dk2>
      <a:lt2>
        <a:srgbClr val="DEF5E4"/>
      </a:lt2>
      <a:accent1>
        <a:srgbClr val="FFC000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718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Математика  и  экология</vt:lpstr>
      <vt:lpstr>Аннотация</vt:lpstr>
      <vt:lpstr>Описание проблемы</vt:lpstr>
      <vt:lpstr>Цель проекта</vt:lpstr>
      <vt:lpstr>Задачи проекта</vt:lpstr>
      <vt:lpstr>Механизм реализации </vt:lpstr>
      <vt:lpstr>инструментарий</vt:lpstr>
      <vt:lpstr>Ожидаемые результаты</vt:lpstr>
      <vt:lpstr>Приложение: Экологические задачи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Ученик</cp:lastModifiedBy>
  <cp:revision>37</cp:revision>
  <dcterms:created xsi:type="dcterms:W3CDTF">2012-03-25T14:30:23Z</dcterms:created>
  <dcterms:modified xsi:type="dcterms:W3CDTF">2012-03-28T11:14:18Z</dcterms:modified>
</cp:coreProperties>
</file>