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8" r:id="rId4"/>
    <p:sldId id="257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DFFAF-965E-4B23-AFB7-885051B862F0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5BD49-706A-4E5C-802D-FDF3D7FF09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5BD49-706A-4E5C-802D-FDF3D7FF091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72816"/>
            <a:ext cx="7056784" cy="1415158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7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13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17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3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32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3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72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7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97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1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6967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17770-8DB5-4D1F-969F-8CD7E4960654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3E1B-D2D3-4736-AE7C-43FDCDD44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42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</a:tabLst>
            </a:pPr>
            <a:br>
              <a:rPr lang="ru-RU" sz="5600" dirty="0">
                <a:solidFill>
                  <a:srgbClr val="FFFF00"/>
                </a:solidFill>
              </a:rPr>
            </a:br>
            <a:br>
              <a:rPr lang="ru-RU" sz="3300" dirty="0">
                <a:solidFill>
                  <a:srgbClr val="FFFF00"/>
                </a:solidFill>
              </a:rPr>
            </a:br>
            <a:br>
              <a:rPr lang="ru-RU" sz="3300" dirty="0">
                <a:solidFill>
                  <a:srgbClr val="FFFF00"/>
                </a:solidFill>
              </a:rPr>
            </a:br>
            <a:r>
              <a:rPr lang="ru-RU" sz="5600" dirty="0">
                <a:solidFill>
                  <a:srgbClr val="FFFF00"/>
                </a:solidFill>
              </a:rPr>
              <a:t>ПРОЕКТ</a:t>
            </a:r>
            <a:br>
              <a:rPr lang="ru-RU" sz="5600" dirty="0">
                <a:solidFill>
                  <a:srgbClr val="FFFF00"/>
                </a:solidFill>
              </a:rPr>
            </a:br>
            <a:r>
              <a:rPr lang="ru-RU" b="0" u="sng" dirty="0">
                <a:solidFill>
                  <a:srgbClr val="FFFF00"/>
                </a:solidFill>
              </a:rPr>
              <a:t>Тема:</a:t>
            </a:r>
            <a:r>
              <a:rPr lang="ru-RU" dirty="0">
                <a:solidFill>
                  <a:srgbClr val="FFFF00"/>
                </a:solidFill>
              </a:rPr>
              <a:t> 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Профессия «Программист»</a:t>
            </a:r>
            <a:br>
              <a:rPr lang="ru-RU" dirty="0"/>
            </a:br>
            <a:br>
              <a:rPr lang="ru-RU" sz="1700" dirty="0"/>
            </a:br>
            <a:r>
              <a:rPr lang="ru-RU" dirty="0"/>
              <a:t>										      </a:t>
            </a:r>
            <a:r>
              <a:rPr lang="ru-RU" sz="3300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</a:rPr>
              <a:t>Работу выполнил:</a:t>
            </a:r>
            <a:br>
              <a:rPr lang="ru-RU" sz="3300" dirty="0">
                <a:solidFill>
                  <a:srgbClr val="FF9900"/>
                </a:solidFill>
              </a:rPr>
            </a:br>
            <a:r>
              <a:rPr lang="ru-RU" sz="3300" dirty="0">
                <a:solidFill>
                  <a:srgbClr val="FF9900"/>
                </a:solidFill>
              </a:rPr>
              <a:t>											</a:t>
            </a:r>
            <a:r>
              <a:rPr lang="ru-RU" sz="3300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</a:rPr>
              <a:t> ученик 4 «Б» класса</a:t>
            </a:r>
            <a:r>
              <a:rPr lang="ru-RU" sz="3300" dirty="0">
                <a:solidFill>
                  <a:srgbClr val="FF9900"/>
                </a:solidFill>
              </a:rPr>
              <a:t> </a:t>
            </a:r>
            <a:br>
              <a:rPr lang="ru-RU" sz="3300" dirty="0">
                <a:solidFill>
                  <a:srgbClr val="FF9900"/>
                </a:solidFill>
              </a:rPr>
            </a:br>
            <a:r>
              <a:rPr lang="ru-RU" sz="3300" dirty="0">
                <a:solidFill>
                  <a:srgbClr val="FF9900"/>
                </a:solidFill>
              </a:rPr>
              <a:t>										    </a:t>
            </a:r>
            <a:r>
              <a:rPr lang="ru-RU" sz="3300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</a:rPr>
              <a:t>МБОУ СШ № 45</a:t>
            </a:r>
            <a:br>
              <a:rPr lang="ru-RU" sz="3300" dirty="0">
                <a:solidFill>
                  <a:srgbClr val="FF9900"/>
                </a:solidFill>
              </a:rPr>
            </a:br>
            <a:r>
              <a:rPr lang="ru-RU" sz="3300" dirty="0">
                <a:solidFill>
                  <a:srgbClr val="FF9900"/>
                </a:solidFill>
              </a:rPr>
              <a:t>										   </a:t>
            </a:r>
            <a:r>
              <a:rPr lang="ru-RU" sz="3300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</a:rPr>
              <a:t>Крылов Артём</a:t>
            </a:r>
            <a:br>
              <a:rPr lang="ru-RU" sz="3300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</a:rPr>
            </a:br>
            <a:r>
              <a:rPr lang="ru-RU" sz="3300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</a:rPr>
              <a:t>                                                                </a:t>
            </a:r>
            <a:r>
              <a:rPr lang="ru-RU" sz="3300" dirty="0" err="1">
                <a:ln>
                  <a:solidFill>
                    <a:schemeClr val="tx1"/>
                  </a:solidFill>
                </a:ln>
                <a:solidFill>
                  <a:srgbClr val="FF9900"/>
                </a:solidFill>
              </a:rPr>
              <a:t>рук.Михайлова</a:t>
            </a:r>
            <a:r>
              <a:rPr lang="ru-RU" sz="3300" dirty="0">
                <a:ln>
                  <a:solidFill>
                    <a:schemeClr val="tx1"/>
                  </a:solidFill>
                </a:ln>
                <a:solidFill>
                  <a:srgbClr val="FF9900"/>
                </a:solidFill>
              </a:rPr>
              <a:t> С.В.</a:t>
            </a:r>
            <a:br>
              <a:rPr lang="ru-RU" dirty="0"/>
            </a:br>
            <a:r>
              <a:rPr lang="ru-RU" dirty="0"/>
              <a:t>    </a:t>
            </a:r>
            <a:r>
              <a:rPr lang="ru-RU" sz="2800" dirty="0">
                <a:solidFill>
                  <a:srgbClr val="FFFF00"/>
                </a:solidFill>
              </a:rPr>
              <a:t>Тверь, 2020</a:t>
            </a:r>
          </a:p>
        </p:txBody>
      </p:sp>
    </p:spTree>
    <p:extLst>
      <p:ext uri="{BB962C8B-B14F-4D97-AF65-F5344CB8AC3E}">
        <p14:creationId xmlns:p14="http://schemas.microsoft.com/office/powerpoint/2010/main" val="227599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275040" cy="5636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Кто такой «программист» ?</a:t>
            </a:r>
          </a:p>
        </p:txBody>
      </p:sp>
      <p:pic>
        <p:nvPicPr>
          <p:cNvPr id="5" name="Содержимое 4" descr="chen-blog-1080x67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32250" y="2204864"/>
            <a:ext cx="5111750" cy="31948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2204864"/>
            <a:ext cx="4032448" cy="3074020"/>
          </a:xfrm>
        </p:spPr>
        <p:txBody>
          <a:bodyPr>
            <a:noAutofit/>
          </a:bodyPr>
          <a:lstStyle/>
          <a:p>
            <a:r>
              <a:rPr lang="ru-RU" sz="2500" b="1" u="sng" dirty="0"/>
              <a:t>Программист</a:t>
            </a:r>
            <a:r>
              <a:rPr lang="ru-RU" sz="2500" dirty="0"/>
              <a:t> – </a:t>
            </a:r>
          </a:p>
          <a:p>
            <a:r>
              <a:rPr lang="ru-RU" sz="2500" dirty="0"/>
              <a:t>    – это специалист, который занимается разработкой алгоритмов и компьютерных программ на основе специальных математических моделей.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696744" cy="1008112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rgbClr val="FFFF00"/>
                </a:solidFill>
              </a:rPr>
              <a:t>Значимость профессии </a:t>
            </a:r>
            <a:br>
              <a:rPr lang="ru-RU" sz="3500" b="1" dirty="0">
                <a:solidFill>
                  <a:srgbClr val="FFFF00"/>
                </a:solidFill>
              </a:rPr>
            </a:br>
            <a:r>
              <a:rPr lang="ru-RU" sz="3500" b="1" dirty="0">
                <a:solidFill>
                  <a:srgbClr val="FFFF00"/>
                </a:solidFill>
              </a:rPr>
              <a:t>«Программист»</a:t>
            </a:r>
          </a:p>
        </p:txBody>
      </p:sp>
      <p:pic>
        <p:nvPicPr>
          <p:cNvPr id="13" name="Picture 13" descr="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429000"/>
            <a:ext cx="1365250" cy="1552575"/>
          </a:xfrm>
          <a:prstGeom prst="rect">
            <a:avLst/>
          </a:prstGeom>
          <a:noFill/>
        </p:spPr>
      </p:pic>
      <p:sp>
        <p:nvSpPr>
          <p:cNvPr id="14" name="Freeform 14"/>
          <p:cNvSpPr>
            <a:spLocks/>
          </p:cNvSpPr>
          <p:nvPr/>
        </p:nvSpPr>
        <p:spPr bwMode="gray">
          <a:xfrm>
            <a:off x="6084168" y="2924944"/>
            <a:ext cx="1092200" cy="2857500"/>
          </a:xfrm>
          <a:custGeom>
            <a:avLst/>
            <a:gdLst/>
            <a:ahLst/>
            <a:cxnLst>
              <a:cxn ang="0">
                <a:pos x="166" y="611"/>
              </a:cxn>
              <a:cxn ang="0">
                <a:pos x="92" y="813"/>
              </a:cxn>
              <a:cxn ang="0">
                <a:pos x="112" y="1008"/>
              </a:cxn>
              <a:cxn ang="0">
                <a:pos x="104" y="1192"/>
              </a:cxn>
              <a:cxn ang="0">
                <a:pos x="124" y="1383"/>
              </a:cxn>
              <a:cxn ang="0">
                <a:pos x="104" y="1555"/>
              </a:cxn>
              <a:cxn ang="0">
                <a:pos x="88" y="1674"/>
              </a:cxn>
              <a:cxn ang="0">
                <a:pos x="10" y="1800"/>
              </a:cxn>
              <a:cxn ang="0">
                <a:pos x="64" y="1982"/>
              </a:cxn>
              <a:cxn ang="0">
                <a:pos x="173" y="2259"/>
              </a:cxn>
              <a:cxn ang="0">
                <a:pos x="301" y="2490"/>
              </a:cxn>
              <a:cxn ang="0">
                <a:pos x="391" y="2676"/>
              </a:cxn>
              <a:cxn ang="0">
                <a:pos x="346" y="2816"/>
              </a:cxn>
              <a:cxn ang="0">
                <a:pos x="260" y="2919"/>
              </a:cxn>
              <a:cxn ang="0">
                <a:pos x="367" y="2961"/>
              </a:cxn>
              <a:cxn ang="0">
                <a:pos x="298" y="3273"/>
              </a:cxn>
              <a:cxn ang="0">
                <a:pos x="361" y="3396"/>
              </a:cxn>
              <a:cxn ang="0">
                <a:pos x="515" y="3140"/>
              </a:cxn>
              <a:cxn ang="0">
                <a:pos x="631" y="2934"/>
              </a:cxn>
              <a:cxn ang="0">
                <a:pos x="667" y="2771"/>
              </a:cxn>
              <a:cxn ang="0">
                <a:pos x="679" y="2640"/>
              </a:cxn>
              <a:cxn ang="0">
                <a:pos x="703" y="2448"/>
              </a:cxn>
              <a:cxn ang="0">
                <a:pos x="733" y="2257"/>
              </a:cxn>
              <a:cxn ang="0">
                <a:pos x="796" y="2021"/>
              </a:cxn>
              <a:cxn ang="0">
                <a:pos x="757" y="1725"/>
              </a:cxn>
              <a:cxn ang="0">
                <a:pos x="740" y="1476"/>
              </a:cxn>
              <a:cxn ang="0">
                <a:pos x="787" y="1280"/>
              </a:cxn>
              <a:cxn ang="0">
                <a:pos x="842" y="1223"/>
              </a:cxn>
              <a:cxn ang="0">
                <a:pos x="1093" y="1083"/>
              </a:cxn>
              <a:cxn ang="0">
                <a:pos x="1241" y="902"/>
              </a:cxn>
              <a:cxn ang="0">
                <a:pos x="1201" y="720"/>
              </a:cxn>
              <a:cxn ang="0">
                <a:pos x="1055" y="569"/>
              </a:cxn>
              <a:cxn ang="0">
                <a:pos x="1081" y="345"/>
              </a:cxn>
              <a:cxn ang="0">
                <a:pos x="999" y="249"/>
              </a:cxn>
              <a:cxn ang="0">
                <a:pos x="927" y="515"/>
              </a:cxn>
              <a:cxn ang="0">
                <a:pos x="866" y="690"/>
              </a:cxn>
              <a:cxn ang="0">
                <a:pos x="832" y="699"/>
              </a:cxn>
              <a:cxn ang="0">
                <a:pos x="656" y="641"/>
              </a:cxn>
              <a:cxn ang="0">
                <a:pos x="533" y="545"/>
              </a:cxn>
              <a:cxn ang="0">
                <a:pos x="595" y="434"/>
              </a:cxn>
              <a:cxn ang="0">
                <a:pos x="592" y="374"/>
              </a:cxn>
              <a:cxn ang="0">
                <a:pos x="613" y="345"/>
              </a:cxn>
              <a:cxn ang="0">
                <a:pos x="599" y="270"/>
              </a:cxn>
              <a:cxn ang="0">
                <a:pos x="617" y="231"/>
              </a:cxn>
              <a:cxn ang="0">
                <a:pos x="575" y="146"/>
              </a:cxn>
              <a:cxn ang="0">
                <a:pos x="550" y="98"/>
              </a:cxn>
              <a:cxn ang="0">
                <a:pos x="416" y="11"/>
              </a:cxn>
              <a:cxn ang="0">
                <a:pos x="256" y="12"/>
              </a:cxn>
              <a:cxn ang="0">
                <a:pos x="134" y="75"/>
              </a:cxn>
              <a:cxn ang="0">
                <a:pos x="112" y="126"/>
              </a:cxn>
              <a:cxn ang="0">
                <a:pos x="85" y="200"/>
              </a:cxn>
              <a:cxn ang="0">
                <a:pos x="58" y="269"/>
              </a:cxn>
              <a:cxn ang="0">
                <a:pos x="85" y="318"/>
              </a:cxn>
            </a:cxnLst>
            <a:rect l="0" t="0" r="r" b="b"/>
            <a:pathLst>
              <a:path w="1243" h="3407">
                <a:moveTo>
                  <a:pt x="109" y="377"/>
                </a:moveTo>
                <a:lnTo>
                  <a:pt x="128" y="466"/>
                </a:lnTo>
                <a:cubicBezTo>
                  <a:pt x="137" y="505"/>
                  <a:pt x="151" y="571"/>
                  <a:pt x="166" y="611"/>
                </a:cubicBezTo>
                <a:cubicBezTo>
                  <a:pt x="181" y="651"/>
                  <a:pt x="222" y="678"/>
                  <a:pt x="217" y="704"/>
                </a:cubicBezTo>
                <a:lnTo>
                  <a:pt x="133" y="770"/>
                </a:lnTo>
                <a:cubicBezTo>
                  <a:pt x="112" y="788"/>
                  <a:pt x="98" y="794"/>
                  <a:pt x="92" y="813"/>
                </a:cubicBezTo>
                <a:cubicBezTo>
                  <a:pt x="85" y="829"/>
                  <a:pt x="95" y="865"/>
                  <a:pt x="95" y="884"/>
                </a:cubicBezTo>
                <a:cubicBezTo>
                  <a:pt x="95" y="903"/>
                  <a:pt x="88" y="905"/>
                  <a:pt x="91" y="926"/>
                </a:cubicBezTo>
                <a:lnTo>
                  <a:pt x="112" y="1008"/>
                </a:lnTo>
                <a:lnTo>
                  <a:pt x="128" y="1079"/>
                </a:lnTo>
                <a:lnTo>
                  <a:pt x="113" y="1112"/>
                </a:lnTo>
                <a:lnTo>
                  <a:pt x="104" y="1192"/>
                </a:lnTo>
                <a:lnTo>
                  <a:pt x="113" y="1274"/>
                </a:lnTo>
                <a:cubicBezTo>
                  <a:pt x="115" y="1297"/>
                  <a:pt x="111" y="1314"/>
                  <a:pt x="113" y="1332"/>
                </a:cubicBezTo>
                <a:cubicBezTo>
                  <a:pt x="115" y="1351"/>
                  <a:pt x="122" y="1366"/>
                  <a:pt x="124" y="1383"/>
                </a:cubicBezTo>
                <a:cubicBezTo>
                  <a:pt x="126" y="1400"/>
                  <a:pt x="125" y="1418"/>
                  <a:pt x="128" y="1434"/>
                </a:cubicBezTo>
                <a:cubicBezTo>
                  <a:pt x="123" y="1450"/>
                  <a:pt x="99" y="1467"/>
                  <a:pt x="95" y="1487"/>
                </a:cubicBezTo>
                <a:cubicBezTo>
                  <a:pt x="91" y="1507"/>
                  <a:pt x="103" y="1535"/>
                  <a:pt x="104" y="1555"/>
                </a:cubicBezTo>
                <a:lnTo>
                  <a:pt x="95" y="1595"/>
                </a:lnTo>
                <a:lnTo>
                  <a:pt x="85" y="1629"/>
                </a:lnTo>
                <a:lnTo>
                  <a:pt x="88" y="1674"/>
                </a:lnTo>
                <a:cubicBezTo>
                  <a:pt x="86" y="1687"/>
                  <a:pt x="74" y="1696"/>
                  <a:pt x="71" y="1707"/>
                </a:cubicBezTo>
                <a:cubicBezTo>
                  <a:pt x="68" y="1718"/>
                  <a:pt x="79" y="1728"/>
                  <a:pt x="68" y="1743"/>
                </a:cubicBezTo>
                <a:cubicBezTo>
                  <a:pt x="58" y="1758"/>
                  <a:pt x="18" y="1782"/>
                  <a:pt x="10" y="1800"/>
                </a:cubicBezTo>
                <a:cubicBezTo>
                  <a:pt x="0" y="1817"/>
                  <a:pt x="11" y="1822"/>
                  <a:pt x="19" y="1854"/>
                </a:cubicBezTo>
                <a:lnTo>
                  <a:pt x="28" y="1916"/>
                </a:lnTo>
                <a:lnTo>
                  <a:pt x="64" y="1982"/>
                </a:lnTo>
                <a:lnTo>
                  <a:pt x="71" y="2037"/>
                </a:lnTo>
                <a:lnTo>
                  <a:pt x="85" y="2090"/>
                </a:lnTo>
                <a:lnTo>
                  <a:pt x="173" y="2259"/>
                </a:lnTo>
                <a:lnTo>
                  <a:pt x="223" y="2352"/>
                </a:lnTo>
                <a:lnTo>
                  <a:pt x="249" y="2402"/>
                </a:lnTo>
                <a:lnTo>
                  <a:pt x="301" y="2490"/>
                </a:lnTo>
                <a:lnTo>
                  <a:pt x="335" y="2559"/>
                </a:lnTo>
                <a:lnTo>
                  <a:pt x="362" y="2615"/>
                </a:lnTo>
                <a:cubicBezTo>
                  <a:pt x="371" y="2634"/>
                  <a:pt x="385" y="2659"/>
                  <a:pt x="391" y="2676"/>
                </a:cubicBezTo>
                <a:cubicBezTo>
                  <a:pt x="397" y="2693"/>
                  <a:pt x="392" y="2702"/>
                  <a:pt x="401" y="2717"/>
                </a:cubicBezTo>
                <a:lnTo>
                  <a:pt x="443" y="2765"/>
                </a:lnTo>
                <a:lnTo>
                  <a:pt x="346" y="2816"/>
                </a:lnTo>
                <a:lnTo>
                  <a:pt x="262" y="2874"/>
                </a:lnTo>
                <a:cubicBezTo>
                  <a:pt x="248" y="2892"/>
                  <a:pt x="263" y="2915"/>
                  <a:pt x="263" y="2922"/>
                </a:cubicBezTo>
                <a:cubicBezTo>
                  <a:pt x="263" y="2929"/>
                  <a:pt x="254" y="2913"/>
                  <a:pt x="260" y="2919"/>
                </a:cubicBezTo>
                <a:cubicBezTo>
                  <a:pt x="266" y="2932"/>
                  <a:pt x="276" y="2956"/>
                  <a:pt x="298" y="2958"/>
                </a:cubicBezTo>
                <a:lnTo>
                  <a:pt x="386" y="2942"/>
                </a:lnTo>
                <a:lnTo>
                  <a:pt x="367" y="2961"/>
                </a:lnTo>
                <a:lnTo>
                  <a:pt x="341" y="3069"/>
                </a:lnTo>
                <a:lnTo>
                  <a:pt x="370" y="3103"/>
                </a:lnTo>
                <a:lnTo>
                  <a:pt x="298" y="3273"/>
                </a:lnTo>
                <a:lnTo>
                  <a:pt x="268" y="3344"/>
                </a:lnTo>
                <a:cubicBezTo>
                  <a:pt x="266" y="3363"/>
                  <a:pt x="269" y="3380"/>
                  <a:pt x="284" y="3389"/>
                </a:cubicBezTo>
                <a:cubicBezTo>
                  <a:pt x="296" y="3397"/>
                  <a:pt x="335" y="3407"/>
                  <a:pt x="361" y="3396"/>
                </a:cubicBezTo>
                <a:lnTo>
                  <a:pt x="443" y="3321"/>
                </a:lnTo>
                <a:lnTo>
                  <a:pt x="491" y="3249"/>
                </a:lnTo>
                <a:lnTo>
                  <a:pt x="515" y="3140"/>
                </a:lnTo>
                <a:lnTo>
                  <a:pt x="564" y="3103"/>
                </a:lnTo>
                <a:lnTo>
                  <a:pt x="588" y="3055"/>
                </a:lnTo>
                <a:lnTo>
                  <a:pt x="631" y="2934"/>
                </a:lnTo>
                <a:lnTo>
                  <a:pt x="647" y="2831"/>
                </a:lnTo>
                <a:lnTo>
                  <a:pt x="668" y="2811"/>
                </a:lnTo>
                <a:cubicBezTo>
                  <a:pt x="671" y="2801"/>
                  <a:pt x="665" y="2789"/>
                  <a:pt x="667" y="2771"/>
                </a:cubicBezTo>
                <a:cubicBezTo>
                  <a:pt x="669" y="2753"/>
                  <a:pt x="679" y="2716"/>
                  <a:pt x="680" y="2702"/>
                </a:cubicBezTo>
                <a:cubicBezTo>
                  <a:pt x="678" y="2685"/>
                  <a:pt x="670" y="2695"/>
                  <a:pt x="670" y="2685"/>
                </a:cubicBezTo>
                <a:lnTo>
                  <a:pt x="679" y="2640"/>
                </a:lnTo>
                <a:lnTo>
                  <a:pt x="676" y="2589"/>
                </a:lnTo>
                <a:lnTo>
                  <a:pt x="685" y="2499"/>
                </a:lnTo>
                <a:lnTo>
                  <a:pt x="703" y="2448"/>
                </a:lnTo>
                <a:lnTo>
                  <a:pt x="712" y="2400"/>
                </a:lnTo>
                <a:lnTo>
                  <a:pt x="718" y="2331"/>
                </a:lnTo>
                <a:lnTo>
                  <a:pt x="733" y="2257"/>
                </a:lnTo>
                <a:lnTo>
                  <a:pt x="760" y="2133"/>
                </a:lnTo>
                <a:cubicBezTo>
                  <a:pt x="771" y="2106"/>
                  <a:pt x="793" y="2115"/>
                  <a:pt x="799" y="2096"/>
                </a:cubicBezTo>
                <a:cubicBezTo>
                  <a:pt x="805" y="2077"/>
                  <a:pt x="802" y="2051"/>
                  <a:pt x="796" y="2021"/>
                </a:cubicBezTo>
                <a:lnTo>
                  <a:pt x="764" y="1916"/>
                </a:lnTo>
                <a:lnTo>
                  <a:pt x="769" y="1788"/>
                </a:lnTo>
                <a:lnTo>
                  <a:pt x="757" y="1725"/>
                </a:lnTo>
                <a:lnTo>
                  <a:pt x="758" y="1676"/>
                </a:lnTo>
                <a:lnTo>
                  <a:pt x="745" y="1625"/>
                </a:lnTo>
                <a:lnTo>
                  <a:pt x="740" y="1476"/>
                </a:lnTo>
                <a:lnTo>
                  <a:pt x="757" y="1418"/>
                </a:lnTo>
                <a:lnTo>
                  <a:pt x="767" y="1338"/>
                </a:lnTo>
                <a:lnTo>
                  <a:pt x="787" y="1280"/>
                </a:lnTo>
                <a:lnTo>
                  <a:pt x="797" y="1223"/>
                </a:lnTo>
                <a:lnTo>
                  <a:pt x="806" y="1218"/>
                </a:lnTo>
                <a:lnTo>
                  <a:pt x="842" y="1223"/>
                </a:lnTo>
                <a:lnTo>
                  <a:pt x="997" y="1176"/>
                </a:lnTo>
                <a:lnTo>
                  <a:pt x="1070" y="1137"/>
                </a:lnTo>
                <a:lnTo>
                  <a:pt x="1093" y="1083"/>
                </a:lnTo>
                <a:cubicBezTo>
                  <a:pt x="1116" y="1063"/>
                  <a:pt x="1187" y="1039"/>
                  <a:pt x="1207" y="1017"/>
                </a:cubicBezTo>
                <a:cubicBezTo>
                  <a:pt x="1226" y="993"/>
                  <a:pt x="1204" y="970"/>
                  <a:pt x="1210" y="951"/>
                </a:cubicBezTo>
                <a:cubicBezTo>
                  <a:pt x="1216" y="932"/>
                  <a:pt x="1238" y="919"/>
                  <a:pt x="1241" y="902"/>
                </a:cubicBezTo>
                <a:cubicBezTo>
                  <a:pt x="1243" y="881"/>
                  <a:pt x="1230" y="867"/>
                  <a:pt x="1229" y="848"/>
                </a:cubicBezTo>
                <a:cubicBezTo>
                  <a:pt x="1228" y="829"/>
                  <a:pt x="1242" y="810"/>
                  <a:pt x="1237" y="789"/>
                </a:cubicBezTo>
                <a:cubicBezTo>
                  <a:pt x="1234" y="763"/>
                  <a:pt x="1208" y="745"/>
                  <a:pt x="1201" y="720"/>
                </a:cubicBezTo>
                <a:cubicBezTo>
                  <a:pt x="1195" y="689"/>
                  <a:pt x="1208" y="660"/>
                  <a:pt x="1195" y="641"/>
                </a:cubicBezTo>
                <a:cubicBezTo>
                  <a:pt x="1179" y="620"/>
                  <a:pt x="1144" y="620"/>
                  <a:pt x="1121" y="608"/>
                </a:cubicBezTo>
                <a:cubicBezTo>
                  <a:pt x="1098" y="596"/>
                  <a:pt x="1069" y="583"/>
                  <a:pt x="1055" y="569"/>
                </a:cubicBezTo>
                <a:cubicBezTo>
                  <a:pt x="1037" y="556"/>
                  <a:pt x="1038" y="541"/>
                  <a:pt x="1037" y="522"/>
                </a:cubicBezTo>
                <a:cubicBezTo>
                  <a:pt x="1036" y="503"/>
                  <a:pt x="1044" y="481"/>
                  <a:pt x="1051" y="452"/>
                </a:cubicBezTo>
                <a:cubicBezTo>
                  <a:pt x="1058" y="423"/>
                  <a:pt x="1076" y="374"/>
                  <a:pt x="1081" y="345"/>
                </a:cubicBezTo>
                <a:cubicBezTo>
                  <a:pt x="1088" y="304"/>
                  <a:pt x="1087" y="297"/>
                  <a:pt x="1082" y="281"/>
                </a:cubicBezTo>
                <a:cubicBezTo>
                  <a:pt x="1077" y="265"/>
                  <a:pt x="1066" y="251"/>
                  <a:pt x="1052" y="246"/>
                </a:cubicBezTo>
                <a:cubicBezTo>
                  <a:pt x="1040" y="242"/>
                  <a:pt x="1016" y="232"/>
                  <a:pt x="999" y="249"/>
                </a:cubicBezTo>
                <a:cubicBezTo>
                  <a:pt x="983" y="265"/>
                  <a:pt x="963" y="309"/>
                  <a:pt x="953" y="344"/>
                </a:cubicBezTo>
                <a:cubicBezTo>
                  <a:pt x="945" y="376"/>
                  <a:pt x="945" y="434"/>
                  <a:pt x="941" y="462"/>
                </a:cubicBezTo>
                <a:lnTo>
                  <a:pt x="927" y="515"/>
                </a:lnTo>
                <a:lnTo>
                  <a:pt x="907" y="545"/>
                </a:lnTo>
                <a:lnTo>
                  <a:pt x="883" y="626"/>
                </a:lnTo>
                <a:lnTo>
                  <a:pt x="866" y="690"/>
                </a:lnTo>
                <a:lnTo>
                  <a:pt x="869" y="780"/>
                </a:lnTo>
                <a:lnTo>
                  <a:pt x="860" y="782"/>
                </a:lnTo>
                <a:lnTo>
                  <a:pt x="832" y="699"/>
                </a:lnTo>
                <a:lnTo>
                  <a:pt x="794" y="659"/>
                </a:lnTo>
                <a:cubicBezTo>
                  <a:pt x="777" y="648"/>
                  <a:pt x="750" y="636"/>
                  <a:pt x="727" y="633"/>
                </a:cubicBezTo>
                <a:cubicBezTo>
                  <a:pt x="706" y="630"/>
                  <a:pt x="677" y="642"/>
                  <a:pt x="656" y="641"/>
                </a:cubicBezTo>
                <a:cubicBezTo>
                  <a:pt x="634" y="640"/>
                  <a:pt x="610" y="632"/>
                  <a:pt x="602" y="627"/>
                </a:cubicBezTo>
                <a:lnTo>
                  <a:pt x="605" y="609"/>
                </a:lnTo>
                <a:lnTo>
                  <a:pt x="533" y="545"/>
                </a:lnTo>
                <a:cubicBezTo>
                  <a:pt x="524" y="530"/>
                  <a:pt x="544" y="530"/>
                  <a:pt x="550" y="521"/>
                </a:cubicBezTo>
                <a:cubicBezTo>
                  <a:pt x="556" y="512"/>
                  <a:pt x="565" y="503"/>
                  <a:pt x="572" y="489"/>
                </a:cubicBezTo>
                <a:cubicBezTo>
                  <a:pt x="582" y="469"/>
                  <a:pt x="591" y="455"/>
                  <a:pt x="595" y="434"/>
                </a:cubicBezTo>
                <a:cubicBezTo>
                  <a:pt x="597" y="419"/>
                  <a:pt x="596" y="402"/>
                  <a:pt x="593" y="399"/>
                </a:cubicBezTo>
                <a:cubicBezTo>
                  <a:pt x="590" y="396"/>
                  <a:pt x="578" y="393"/>
                  <a:pt x="578" y="389"/>
                </a:cubicBezTo>
                <a:cubicBezTo>
                  <a:pt x="578" y="385"/>
                  <a:pt x="588" y="378"/>
                  <a:pt x="592" y="374"/>
                </a:cubicBezTo>
                <a:lnTo>
                  <a:pt x="604" y="365"/>
                </a:lnTo>
                <a:lnTo>
                  <a:pt x="599" y="342"/>
                </a:lnTo>
                <a:lnTo>
                  <a:pt x="613" y="345"/>
                </a:lnTo>
                <a:lnTo>
                  <a:pt x="602" y="306"/>
                </a:lnTo>
                <a:cubicBezTo>
                  <a:pt x="603" y="298"/>
                  <a:pt x="617" y="300"/>
                  <a:pt x="617" y="294"/>
                </a:cubicBezTo>
                <a:cubicBezTo>
                  <a:pt x="618" y="290"/>
                  <a:pt x="600" y="277"/>
                  <a:pt x="599" y="270"/>
                </a:cubicBezTo>
                <a:lnTo>
                  <a:pt x="622" y="261"/>
                </a:lnTo>
                <a:cubicBezTo>
                  <a:pt x="621" y="252"/>
                  <a:pt x="594" y="221"/>
                  <a:pt x="593" y="216"/>
                </a:cubicBezTo>
                <a:cubicBezTo>
                  <a:pt x="594" y="211"/>
                  <a:pt x="623" y="249"/>
                  <a:pt x="617" y="231"/>
                </a:cubicBezTo>
                <a:cubicBezTo>
                  <a:pt x="611" y="213"/>
                  <a:pt x="599" y="197"/>
                  <a:pt x="595" y="189"/>
                </a:cubicBezTo>
                <a:cubicBezTo>
                  <a:pt x="591" y="182"/>
                  <a:pt x="575" y="164"/>
                  <a:pt x="604" y="177"/>
                </a:cubicBezTo>
                <a:cubicBezTo>
                  <a:pt x="633" y="190"/>
                  <a:pt x="581" y="155"/>
                  <a:pt x="575" y="146"/>
                </a:cubicBezTo>
                <a:cubicBezTo>
                  <a:pt x="569" y="137"/>
                  <a:pt x="565" y="127"/>
                  <a:pt x="566" y="122"/>
                </a:cubicBezTo>
                <a:cubicBezTo>
                  <a:pt x="567" y="117"/>
                  <a:pt x="584" y="121"/>
                  <a:pt x="581" y="117"/>
                </a:cubicBezTo>
                <a:cubicBezTo>
                  <a:pt x="578" y="113"/>
                  <a:pt x="560" y="107"/>
                  <a:pt x="550" y="98"/>
                </a:cubicBezTo>
                <a:cubicBezTo>
                  <a:pt x="540" y="89"/>
                  <a:pt x="537" y="74"/>
                  <a:pt x="523" y="63"/>
                </a:cubicBezTo>
                <a:cubicBezTo>
                  <a:pt x="507" y="48"/>
                  <a:pt x="485" y="40"/>
                  <a:pt x="467" y="31"/>
                </a:cubicBezTo>
                <a:cubicBezTo>
                  <a:pt x="449" y="22"/>
                  <a:pt x="434" y="16"/>
                  <a:pt x="416" y="11"/>
                </a:cubicBezTo>
                <a:cubicBezTo>
                  <a:pt x="398" y="6"/>
                  <a:pt x="378" y="0"/>
                  <a:pt x="359" y="2"/>
                </a:cubicBezTo>
                <a:cubicBezTo>
                  <a:pt x="339" y="5"/>
                  <a:pt x="321" y="19"/>
                  <a:pt x="304" y="21"/>
                </a:cubicBezTo>
                <a:cubicBezTo>
                  <a:pt x="287" y="23"/>
                  <a:pt x="275" y="8"/>
                  <a:pt x="256" y="12"/>
                </a:cubicBezTo>
                <a:cubicBezTo>
                  <a:pt x="239" y="15"/>
                  <a:pt x="208" y="31"/>
                  <a:pt x="190" y="44"/>
                </a:cubicBezTo>
                <a:lnTo>
                  <a:pt x="136" y="87"/>
                </a:lnTo>
                <a:cubicBezTo>
                  <a:pt x="127" y="92"/>
                  <a:pt x="137" y="72"/>
                  <a:pt x="134" y="75"/>
                </a:cubicBezTo>
                <a:cubicBezTo>
                  <a:pt x="132" y="77"/>
                  <a:pt x="125" y="96"/>
                  <a:pt x="121" y="104"/>
                </a:cubicBezTo>
                <a:cubicBezTo>
                  <a:pt x="118" y="105"/>
                  <a:pt x="117" y="80"/>
                  <a:pt x="115" y="84"/>
                </a:cubicBezTo>
                <a:cubicBezTo>
                  <a:pt x="113" y="88"/>
                  <a:pt x="115" y="111"/>
                  <a:pt x="112" y="126"/>
                </a:cubicBezTo>
                <a:cubicBezTo>
                  <a:pt x="109" y="141"/>
                  <a:pt x="100" y="170"/>
                  <a:pt x="94" y="174"/>
                </a:cubicBezTo>
                <a:cubicBezTo>
                  <a:pt x="90" y="187"/>
                  <a:pt x="72" y="133"/>
                  <a:pt x="77" y="152"/>
                </a:cubicBezTo>
                <a:cubicBezTo>
                  <a:pt x="82" y="171"/>
                  <a:pt x="86" y="196"/>
                  <a:pt x="85" y="200"/>
                </a:cubicBezTo>
                <a:cubicBezTo>
                  <a:pt x="84" y="204"/>
                  <a:pt x="73" y="170"/>
                  <a:pt x="70" y="176"/>
                </a:cubicBezTo>
                <a:cubicBezTo>
                  <a:pt x="87" y="212"/>
                  <a:pt x="67" y="215"/>
                  <a:pt x="68" y="237"/>
                </a:cubicBezTo>
                <a:cubicBezTo>
                  <a:pt x="66" y="252"/>
                  <a:pt x="77" y="263"/>
                  <a:pt x="58" y="269"/>
                </a:cubicBezTo>
                <a:cubicBezTo>
                  <a:pt x="39" y="275"/>
                  <a:pt x="77" y="275"/>
                  <a:pt x="77" y="279"/>
                </a:cubicBezTo>
                <a:cubicBezTo>
                  <a:pt x="77" y="283"/>
                  <a:pt x="74" y="297"/>
                  <a:pt x="58" y="294"/>
                </a:cubicBezTo>
                <a:cubicBezTo>
                  <a:pt x="42" y="291"/>
                  <a:pt x="80" y="310"/>
                  <a:pt x="85" y="318"/>
                </a:cubicBezTo>
                <a:cubicBezTo>
                  <a:pt x="90" y="326"/>
                  <a:pt x="85" y="334"/>
                  <a:pt x="89" y="344"/>
                </a:cubicBezTo>
                <a:lnTo>
                  <a:pt x="109" y="377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87843"/>
                  <a:invGamma/>
                </a:srgbClr>
              </a:gs>
            </a:gsLst>
            <a:lin ang="5400000" scaled="1"/>
          </a:gradFill>
          <a:ln w="12700" cap="flat" cmpd="sng">
            <a:solidFill>
              <a:srgbClr val="969696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" name="Picture 15" descr="2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301208"/>
            <a:ext cx="1095375" cy="1295400"/>
          </a:xfrm>
          <a:prstGeom prst="rect">
            <a:avLst/>
          </a:prstGeom>
          <a:noFill/>
        </p:spPr>
      </p:pic>
      <p:pic>
        <p:nvPicPr>
          <p:cNvPr id="16" name="Picture 16" descr="16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412776"/>
            <a:ext cx="1470025" cy="1470025"/>
          </a:xfrm>
          <a:prstGeom prst="rect">
            <a:avLst/>
          </a:prstGeom>
          <a:noFill/>
        </p:spPr>
      </p:pic>
      <p:pic>
        <p:nvPicPr>
          <p:cNvPr id="17" name="Picture 17" descr="2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412776"/>
            <a:ext cx="1608138" cy="1408112"/>
          </a:xfrm>
          <a:prstGeom prst="rect">
            <a:avLst/>
          </a:prstGeom>
          <a:noFill/>
        </p:spPr>
      </p:pic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95536" y="1524000"/>
            <a:ext cx="5400600" cy="4708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>
                <a:solidFill>
                  <a:srgbClr val="002060"/>
                </a:solidFill>
              </a:rPr>
              <a:t>В любой сфере жизни человека можно встретить предметы, использующие процессоры и микросхемы. </a:t>
            </a:r>
          </a:p>
          <a:p>
            <a:pPr eaLnBrk="0" hangingPunct="0"/>
            <a:endParaRPr lang="ru-RU" sz="2000" b="1" dirty="0">
              <a:solidFill>
                <a:srgbClr val="002060"/>
              </a:solidFill>
            </a:endParaRPr>
          </a:p>
          <a:p>
            <a:pPr eaLnBrk="0" hangingPunct="0"/>
            <a:r>
              <a:rPr lang="ru-RU" sz="2000" b="1" dirty="0">
                <a:solidFill>
                  <a:srgbClr val="002060"/>
                </a:solidFill>
              </a:rPr>
              <a:t>Они есть в детских игрушках, бытовых приборах, смартфонах, медицинской технике, станках, автомобилях, кораблях и космических станциях.</a:t>
            </a:r>
          </a:p>
          <a:p>
            <a:pPr eaLnBrk="0" hangingPunct="0"/>
            <a:endParaRPr lang="ru-RU" sz="2000" b="1" dirty="0">
              <a:solidFill>
                <a:srgbClr val="002060"/>
              </a:solidFill>
            </a:endParaRPr>
          </a:p>
          <a:p>
            <a:pPr eaLnBrk="0" hangingPunct="0"/>
            <a:r>
              <a:rPr lang="ru-RU" sz="2000" b="1" dirty="0">
                <a:solidFill>
                  <a:srgbClr val="002060"/>
                </a:solidFill>
              </a:rPr>
              <a:t>А их работой управляют программы (алгоритмы), созданные ПРОГРАММИСТАМИ. </a:t>
            </a:r>
          </a:p>
          <a:p>
            <a:pPr eaLnBrk="0" hangingPunct="0"/>
            <a:endParaRPr lang="ru-RU" sz="2000" b="1" dirty="0">
              <a:solidFill>
                <a:srgbClr val="002060"/>
              </a:solidFill>
            </a:endParaRPr>
          </a:p>
          <a:p>
            <a:pPr eaLnBrk="0" hangingPunct="0"/>
            <a:r>
              <a:rPr lang="ru-RU" sz="2000" b="1" dirty="0">
                <a:solidFill>
                  <a:srgbClr val="002060"/>
                </a:solidFill>
              </a:rPr>
              <a:t>Без программ почти все современные технические средства были бы бесполезными «железками».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381000" y="1739900"/>
            <a:ext cx="42863" cy="355600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7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AutoShape 103"/>
          <p:cNvSpPr>
            <a:spLocks noChangeArrowheads="1"/>
          </p:cNvSpPr>
          <p:nvPr/>
        </p:nvSpPr>
        <p:spPr bwMode="gray">
          <a:xfrm>
            <a:off x="179512" y="1124744"/>
            <a:ext cx="8784976" cy="2160240"/>
          </a:xfrm>
          <a:prstGeom prst="roundRect">
            <a:avLst>
              <a:gd name="adj" fmla="val 2259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" name="Rectangle 104"/>
          <p:cNvSpPr>
            <a:spLocks noChangeArrowheads="1"/>
          </p:cNvSpPr>
          <p:nvPr/>
        </p:nvSpPr>
        <p:spPr bwMode="auto">
          <a:xfrm>
            <a:off x="359024" y="1268760"/>
            <a:ext cx="8784976" cy="18651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D7181F"/>
                </a:solidFill>
              </a:rPr>
              <a:t>1.</a:t>
            </a:r>
            <a:r>
              <a:rPr lang="ru-RU" b="1" dirty="0">
                <a:solidFill>
                  <a:srgbClr val="D7181F"/>
                </a:solidFill>
              </a:rPr>
              <a:t> </a:t>
            </a:r>
            <a:r>
              <a:rPr lang="ru-RU" b="1" u="sng" dirty="0">
                <a:solidFill>
                  <a:srgbClr val="D7181F"/>
                </a:solidFill>
              </a:rPr>
              <a:t>Прикладные программисты</a:t>
            </a:r>
            <a:r>
              <a:rPr lang="ru-RU" b="1" dirty="0"/>
              <a:t> - разрабатывают программы прикладного характера - игры‚ бухгалтерские программы‚ редакторы.</a:t>
            </a:r>
          </a:p>
          <a:p>
            <a:r>
              <a:rPr lang="en-US" b="1" dirty="0">
                <a:solidFill>
                  <a:srgbClr val="D7181F"/>
                </a:solidFill>
              </a:rPr>
              <a:t>2.</a:t>
            </a:r>
            <a:r>
              <a:rPr lang="ru-RU" b="1" dirty="0">
                <a:solidFill>
                  <a:srgbClr val="D7181F"/>
                </a:solidFill>
              </a:rPr>
              <a:t> </a:t>
            </a:r>
            <a:r>
              <a:rPr lang="ru-RU" b="1" u="sng" dirty="0">
                <a:solidFill>
                  <a:srgbClr val="D7181F"/>
                </a:solidFill>
              </a:rPr>
              <a:t>Системные программисты</a:t>
            </a:r>
            <a:r>
              <a:rPr lang="ru-RU" b="1" dirty="0">
                <a:solidFill>
                  <a:srgbClr val="D7181F"/>
                </a:solidFill>
              </a:rPr>
              <a:t> </a:t>
            </a:r>
            <a:r>
              <a:rPr lang="ru-RU" b="1" dirty="0"/>
              <a:t>- разрабатывают операционные системы, которые управляют вычислительной системой и процессором.</a:t>
            </a:r>
          </a:p>
          <a:p>
            <a:r>
              <a:rPr lang="en-US" b="1" dirty="0">
                <a:solidFill>
                  <a:srgbClr val="D7181F"/>
                </a:solidFill>
              </a:rPr>
              <a:t>3.</a:t>
            </a:r>
            <a:r>
              <a:rPr lang="ru-RU" b="1" dirty="0">
                <a:solidFill>
                  <a:srgbClr val="D7181F"/>
                </a:solidFill>
              </a:rPr>
              <a:t> </a:t>
            </a:r>
            <a:r>
              <a:rPr lang="en-US" b="1" u="sng" dirty="0">
                <a:solidFill>
                  <a:srgbClr val="D7181F"/>
                </a:solidFill>
              </a:rPr>
              <a:t>Web</a:t>
            </a:r>
            <a:r>
              <a:rPr lang="ru-RU" b="1" u="sng" dirty="0">
                <a:solidFill>
                  <a:srgbClr val="D7181F"/>
                </a:solidFill>
              </a:rPr>
              <a:t>-программисты</a:t>
            </a:r>
            <a:r>
              <a:rPr lang="ru-RU" b="1" dirty="0">
                <a:solidFill>
                  <a:srgbClr val="D7181F"/>
                </a:solidFill>
              </a:rPr>
              <a:t> </a:t>
            </a:r>
            <a:r>
              <a:rPr lang="ru-RU" b="1" dirty="0"/>
              <a:t>-</a:t>
            </a:r>
            <a:r>
              <a:rPr lang="en-US" b="1" dirty="0"/>
              <a:t> </a:t>
            </a:r>
            <a:r>
              <a:rPr lang="ru-RU" b="1" dirty="0"/>
              <a:t>работают с Интернетом и разрабатывают программную составляющую сайтов.</a:t>
            </a:r>
            <a:endParaRPr lang="en-US" b="1" dirty="0"/>
          </a:p>
        </p:txBody>
      </p:sp>
      <p:sp>
        <p:nvSpPr>
          <p:cNvPr id="105" name="AutoShape 105"/>
          <p:cNvSpPr>
            <a:spLocks noChangeArrowheads="1"/>
          </p:cNvSpPr>
          <p:nvPr/>
        </p:nvSpPr>
        <p:spPr bwMode="gray">
          <a:xfrm>
            <a:off x="251520" y="332656"/>
            <a:ext cx="5904656" cy="645666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" name="Text Box 106"/>
          <p:cNvSpPr txBox="1">
            <a:spLocks noChangeArrowheads="1"/>
          </p:cNvSpPr>
          <p:nvPr/>
        </p:nvSpPr>
        <p:spPr bwMode="gray">
          <a:xfrm>
            <a:off x="611560" y="404664"/>
            <a:ext cx="518457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000" b="1" dirty="0">
                <a:solidFill>
                  <a:srgbClr val="FFFF00"/>
                </a:solidFill>
              </a:rPr>
              <a:t>Категории программистов</a:t>
            </a:r>
            <a:endParaRPr lang="en-US" sz="3000" b="1" dirty="0">
              <a:solidFill>
                <a:srgbClr val="FFFF00"/>
              </a:solidFill>
            </a:endParaRPr>
          </a:p>
        </p:txBody>
      </p:sp>
      <p:pic>
        <p:nvPicPr>
          <p:cNvPr id="107" name="Picture 107" descr="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93096"/>
            <a:ext cx="1524000" cy="1335088"/>
          </a:xfrm>
          <a:prstGeom prst="rect">
            <a:avLst/>
          </a:prstGeom>
          <a:noFill/>
        </p:spPr>
      </p:pic>
      <p:sp>
        <p:nvSpPr>
          <p:cNvPr id="110" name="AutoShape 105"/>
          <p:cNvSpPr>
            <a:spLocks noChangeArrowheads="1"/>
          </p:cNvSpPr>
          <p:nvPr/>
        </p:nvSpPr>
        <p:spPr bwMode="gray">
          <a:xfrm>
            <a:off x="179512" y="3501008"/>
            <a:ext cx="6048672" cy="645666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1" name="Text Box 106"/>
          <p:cNvSpPr txBox="1">
            <a:spLocks noChangeArrowheads="1"/>
          </p:cNvSpPr>
          <p:nvPr/>
        </p:nvSpPr>
        <p:spPr bwMode="gray">
          <a:xfrm>
            <a:off x="683568" y="3573016"/>
            <a:ext cx="511256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000" b="1" dirty="0">
                <a:solidFill>
                  <a:srgbClr val="FFFF00"/>
                </a:solidFill>
              </a:rPr>
              <a:t>Где учат на программиста</a:t>
            </a:r>
            <a:endParaRPr lang="en-US" sz="3000" b="1" dirty="0">
              <a:solidFill>
                <a:srgbClr val="FFFF00"/>
              </a:solidFill>
            </a:endParaRPr>
          </a:p>
        </p:txBody>
      </p:sp>
      <p:sp>
        <p:nvSpPr>
          <p:cNvPr id="113" name="AutoShape 103"/>
          <p:cNvSpPr>
            <a:spLocks noChangeArrowheads="1"/>
          </p:cNvSpPr>
          <p:nvPr/>
        </p:nvSpPr>
        <p:spPr bwMode="gray">
          <a:xfrm>
            <a:off x="179512" y="4221088"/>
            <a:ext cx="8784976" cy="1872208"/>
          </a:xfrm>
          <a:prstGeom prst="roundRect">
            <a:avLst>
              <a:gd name="adj" fmla="val 2259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" name="Rectangle 104"/>
          <p:cNvSpPr>
            <a:spLocks noChangeArrowheads="1"/>
          </p:cNvSpPr>
          <p:nvPr/>
        </p:nvSpPr>
        <p:spPr bwMode="auto">
          <a:xfrm>
            <a:off x="359024" y="4437112"/>
            <a:ext cx="8533456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D7181F"/>
                </a:solidFill>
              </a:rPr>
              <a:t>1.</a:t>
            </a:r>
            <a:r>
              <a:rPr lang="ru-RU" b="1" dirty="0">
                <a:solidFill>
                  <a:srgbClr val="D7181F"/>
                </a:solidFill>
              </a:rPr>
              <a:t> </a:t>
            </a:r>
            <a:r>
              <a:rPr lang="ru-RU" sz="2000" b="1" dirty="0">
                <a:solidFill>
                  <a:srgbClr val="D7181F"/>
                </a:solidFill>
              </a:rPr>
              <a:t>Тверской государственный технический университет.</a:t>
            </a:r>
          </a:p>
          <a:p>
            <a:endParaRPr lang="ru-RU" sz="1000" b="1" dirty="0">
              <a:solidFill>
                <a:srgbClr val="D7181F"/>
              </a:solidFill>
            </a:endParaRPr>
          </a:p>
          <a:p>
            <a:r>
              <a:rPr lang="en-US" sz="2000" b="1" dirty="0">
                <a:solidFill>
                  <a:srgbClr val="D7181F"/>
                </a:solidFill>
              </a:rPr>
              <a:t>2.</a:t>
            </a:r>
            <a:r>
              <a:rPr lang="ru-RU" sz="2000" b="1" dirty="0">
                <a:solidFill>
                  <a:srgbClr val="D7181F"/>
                </a:solidFill>
              </a:rPr>
              <a:t> Московский государственный технический университет имени Баумана.</a:t>
            </a:r>
          </a:p>
          <a:p>
            <a:endParaRPr lang="ru-RU" sz="1000" b="1" dirty="0">
              <a:solidFill>
                <a:srgbClr val="D7181F"/>
              </a:solidFill>
            </a:endParaRPr>
          </a:p>
          <a:p>
            <a:r>
              <a:rPr lang="en-US" sz="2000" b="1" dirty="0">
                <a:solidFill>
                  <a:srgbClr val="D7181F"/>
                </a:solidFill>
              </a:rPr>
              <a:t>3.</a:t>
            </a:r>
            <a:r>
              <a:rPr lang="ru-RU" sz="2000" b="1" dirty="0">
                <a:solidFill>
                  <a:srgbClr val="D7181F"/>
                </a:solidFill>
              </a:rPr>
              <a:t> Санкт-Петербургский государственный политехнический университет.</a:t>
            </a:r>
            <a:endParaRPr lang="en-US" sz="2000" b="1" dirty="0">
              <a:solidFill>
                <a:srgbClr val="D718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696744" cy="792088"/>
          </a:xfrm>
        </p:spPr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Достоинства профессии</a:t>
            </a:r>
          </a:p>
        </p:txBody>
      </p:sp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1187624" y="4869158"/>
            <a:ext cx="7200800" cy="1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864779" y="4303592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971600" y="429309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>
            <a:off x="1115616" y="2348880"/>
            <a:ext cx="7272808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792772" y="17833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1979712" y="1844824"/>
            <a:ext cx="42632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Высокая зарплата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>
            <a:off x="899592" y="170080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>
            <a:off x="1115616" y="3212974"/>
            <a:ext cx="7272808" cy="1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792771" y="264740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899592" y="263691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 flipV="1">
            <a:off x="1187624" y="4005064"/>
            <a:ext cx="7200800" cy="1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792770" y="3439494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899592" y="3429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8" name="Line 266"/>
          <p:cNvSpPr>
            <a:spLocks noChangeShapeType="1"/>
          </p:cNvSpPr>
          <p:nvPr/>
        </p:nvSpPr>
        <p:spPr bwMode="gray">
          <a:xfrm flipV="1">
            <a:off x="1259632" y="5661248"/>
            <a:ext cx="7128792" cy="18256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267"/>
          <p:cNvSpPr>
            <a:spLocks noChangeArrowheads="1"/>
          </p:cNvSpPr>
          <p:nvPr/>
        </p:nvSpPr>
        <p:spPr bwMode="ltGray">
          <a:xfrm rot="3419336">
            <a:off x="864780" y="5095680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" name="Text Box 268"/>
          <p:cNvSpPr txBox="1">
            <a:spLocks noChangeArrowheads="1"/>
          </p:cNvSpPr>
          <p:nvPr/>
        </p:nvSpPr>
        <p:spPr bwMode="gray">
          <a:xfrm>
            <a:off x="971600" y="52292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1979712" y="2708920"/>
            <a:ext cx="565418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Большой спрос на рынке труда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1979712" y="3501008"/>
            <a:ext cx="633670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Очень интересная творческая работа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2051720" y="4365104"/>
            <a:ext cx="35519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Можно работать дома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" name="Text Box 272"/>
          <p:cNvSpPr txBox="1">
            <a:spLocks noChangeArrowheads="1"/>
          </p:cNvSpPr>
          <p:nvPr/>
        </p:nvSpPr>
        <p:spPr bwMode="gray">
          <a:xfrm>
            <a:off x="1835696" y="5157192"/>
            <a:ext cx="69285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Большая значимость во всех сферах жизни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6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Знаменитые программисты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4040188" cy="1080120"/>
          </a:xfrm>
        </p:spPr>
        <p:txBody>
          <a:bodyPr>
            <a:noAutofit/>
          </a:bodyPr>
          <a:lstStyle/>
          <a:p>
            <a:r>
              <a:rPr lang="ru-RU" sz="2000" u="sng" dirty="0"/>
              <a:t>Билл Гейтс</a:t>
            </a:r>
            <a:r>
              <a:rPr lang="ru-RU" sz="2000" dirty="0"/>
              <a:t> - </a:t>
            </a:r>
            <a:r>
              <a:rPr lang="ru-RU" sz="2000" b="0" dirty="0"/>
              <a:t>американский </a:t>
            </a:r>
          </a:p>
          <a:p>
            <a:r>
              <a:rPr lang="ru-RU" sz="2000" b="0" dirty="0"/>
              <a:t>программист, основатель компании «</a:t>
            </a:r>
            <a:r>
              <a:rPr lang="ru-RU" sz="2000" b="0" dirty="0" err="1"/>
              <a:t>Microsoft</a:t>
            </a:r>
            <a:r>
              <a:rPr lang="ru-RU" sz="2000" b="0" dirty="0"/>
              <a:t>»</a:t>
            </a:r>
          </a:p>
        </p:txBody>
      </p:sp>
      <p:pic>
        <p:nvPicPr>
          <p:cNvPr id="7" name="Содержимое 6" descr="CSag-XtWIAAwB1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b="22998"/>
          <a:stretch>
            <a:fillRect/>
          </a:stretch>
        </p:blipFill>
        <p:spPr>
          <a:xfrm>
            <a:off x="1115616" y="2996952"/>
            <a:ext cx="2446403" cy="304256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1484784"/>
            <a:ext cx="4644008" cy="1224136"/>
          </a:xfrm>
        </p:spPr>
        <p:txBody>
          <a:bodyPr>
            <a:noAutofit/>
          </a:bodyPr>
          <a:lstStyle/>
          <a:p>
            <a:r>
              <a:rPr lang="ru-RU" sz="2000" u="sng" dirty="0" err="1"/>
              <a:t>Линус</a:t>
            </a:r>
            <a:r>
              <a:rPr lang="ru-RU" sz="2000" u="sng" dirty="0"/>
              <a:t> </a:t>
            </a:r>
            <a:r>
              <a:rPr lang="ru-RU" sz="2000" u="sng" dirty="0" err="1"/>
              <a:t>Торвальд</a:t>
            </a:r>
            <a:r>
              <a:rPr lang="ru-RU" sz="2000" b="0" dirty="0"/>
              <a:t> – финский  </a:t>
            </a:r>
          </a:p>
          <a:p>
            <a:r>
              <a:rPr lang="ru-RU" sz="2000" b="0" dirty="0"/>
              <a:t>программист, хакер,  создавший операционную систему </a:t>
            </a:r>
            <a:r>
              <a:rPr lang="en-US" sz="2000" b="0" dirty="0"/>
              <a:t>Linux</a:t>
            </a:r>
            <a:r>
              <a:rPr lang="ru-RU" sz="2000" b="0" dirty="0"/>
              <a:t>, на которой была построена система </a:t>
            </a:r>
            <a:r>
              <a:rPr lang="en-US" sz="2000" b="0" dirty="0"/>
              <a:t>Android.</a:t>
            </a:r>
            <a:endParaRPr lang="ru-RU" sz="2000" b="0" dirty="0"/>
          </a:p>
        </p:txBody>
      </p:sp>
      <p:pic>
        <p:nvPicPr>
          <p:cNvPr id="8" name="Содержимое 7" descr="torvalds-linus-625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 l="2980" b="24523"/>
          <a:stretch>
            <a:fillRect/>
          </a:stretch>
        </p:blipFill>
        <p:spPr>
          <a:xfrm>
            <a:off x="5220072" y="3068960"/>
            <a:ext cx="2983306" cy="298231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Знаменитые программисты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3888432" cy="1008112"/>
          </a:xfrm>
        </p:spPr>
        <p:txBody>
          <a:bodyPr>
            <a:noAutofit/>
          </a:bodyPr>
          <a:lstStyle/>
          <a:p>
            <a:r>
              <a:rPr lang="ru-RU" sz="2000" u="sng" dirty="0"/>
              <a:t>Илья Сегалович </a:t>
            </a:r>
            <a:r>
              <a:rPr lang="ru-RU" sz="2000" b="0" dirty="0"/>
              <a:t>- российский программист, один из разработчиков  </a:t>
            </a:r>
            <a:r>
              <a:rPr lang="ru-RU" sz="2000" b="0" dirty="0" err="1"/>
              <a:t>Яндекс</a:t>
            </a:r>
            <a:endParaRPr lang="ru-RU" sz="2000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51512" y="1412776"/>
            <a:ext cx="4392488" cy="1224136"/>
          </a:xfrm>
        </p:spPr>
        <p:txBody>
          <a:bodyPr>
            <a:noAutofit/>
          </a:bodyPr>
          <a:lstStyle/>
          <a:p>
            <a:r>
              <a:rPr lang="ru-RU" sz="2000" u="sng" dirty="0"/>
              <a:t>Евгений Касперский</a:t>
            </a:r>
            <a:r>
              <a:rPr lang="ru-RU" sz="2000" b="0" dirty="0"/>
              <a:t> – российский программист, специалист по компьютерной безопасности, разработчик антивируса Касперского</a:t>
            </a:r>
            <a:r>
              <a:rPr lang="en-US" sz="2000" b="0" dirty="0"/>
              <a:t>.</a:t>
            </a:r>
            <a:endParaRPr lang="ru-RU" sz="2000" b="0" dirty="0"/>
          </a:p>
        </p:txBody>
      </p:sp>
      <p:pic>
        <p:nvPicPr>
          <p:cNvPr id="12" name="Содержимое 11" descr="668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r="9375" b="12946"/>
          <a:stretch>
            <a:fillRect/>
          </a:stretch>
        </p:blipFill>
        <p:spPr>
          <a:xfrm>
            <a:off x="1187624" y="2708920"/>
            <a:ext cx="2376264" cy="3195665"/>
          </a:xfrm>
        </p:spPr>
      </p:pic>
      <p:pic>
        <p:nvPicPr>
          <p:cNvPr id="11" name="Содержимое 10" descr="mai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 b="15318"/>
          <a:stretch>
            <a:fillRect/>
          </a:stretch>
        </p:blipFill>
        <p:spPr>
          <a:xfrm>
            <a:off x="5508104" y="2924944"/>
            <a:ext cx="2711623" cy="295232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Профессия «Программист» мне очень нравится.</a:t>
            </a:r>
          </a:p>
          <a:p>
            <a:r>
              <a:rPr lang="ru-RU" b="1" dirty="0">
                <a:solidFill>
                  <a:srgbClr val="002060"/>
                </a:solidFill>
              </a:rPr>
              <a:t>В будущем я хотел бы стать программистом.</a:t>
            </a:r>
          </a:p>
          <a:p>
            <a:r>
              <a:rPr lang="ru-RU" b="1" dirty="0">
                <a:solidFill>
                  <a:srgbClr val="002060"/>
                </a:solidFill>
              </a:rPr>
              <a:t>Для этого уже сейчас я серьезно отношусь к изучению не только математики, но всех остальных предметов, а также дополнительно обучаюсь по направлению «Компьютерные технологии».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2ca7db29b838624c28b1ae6ef59ddc5a1835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393</Words>
  <Application>Microsoft Office PowerPoint</Application>
  <PresentationFormat>Экран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   ПРОЕКТ Тема:  Профессия «Программист»                  Работу выполнил:             ученик 4 «Б» класса                МБОУ СШ № 45              Крылов Артём                                                                 рук.Михайлова С.В.     Тверь, 2020</vt:lpstr>
      <vt:lpstr>Кто такой «программист» ?</vt:lpstr>
      <vt:lpstr>Значимость профессии  «Программист»</vt:lpstr>
      <vt:lpstr>Презентация PowerPoint</vt:lpstr>
      <vt:lpstr>Достоинства профессии</vt:lpstr>
      <vt:lpstr>Знаменитые программисты</vt:lpstr>
      <vt:lpstr>Знаменитые программисты</vt:lpstr>
      <vt:lpstr>Вывод</vt:lpstr>
    </vt:vector>
  </TitlesOfParts>
  <Company>http://presentation-creation.ru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"Компьютеры"</dc:title>
  <dc:creator>obstinate</dc:creator>
  <cp:keywords>габлон презентации, тема презентации, фон презентации</cp:keywords>
  <dc:description>Шаблон презентации с сайта http://presentation-creation.ru</dc:description>
  <cp:lastModifiedBy>User</cp:lastModifiedBy>
  <cp:revision>38</cp:revision>
  <dcterms:created xsi:type="dcterms:W3CDTF">2017-12-25T08:51:50Z</dcterms:created>
  <dcterms:modified xsi:type="dcterms:W3CDTF">2020-04-17T01:13:02Z</dcterms:modified>
</cp:coreProperties>
</file>