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4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8AC8F6-2F8A-48DF-B1F7-C50FAECB8AF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1F2EA9-1566-458A-B3EB-4F4969414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60648"/>
            <a:ext cx="8458200" cy="3456384"/>
          </a:xfrm>
        </p:spPr>
        <p:txBody>
          <a:bodyPr/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51 г. Твери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проект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Дизайнер. 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       Разновидности профессии.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962108" cy="3071834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            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Выполнила: Отрадная Виктория  Дмитриевна ,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8»В» класс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Руководитель: Дмитриева Светлана Викторовна,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учитель математики,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классный руководитель 8 «В» класса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учебный год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  Образование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857916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sz="2400" dirty="0" smtClean="0"/>
              <a:t>ВУЗы Москвы: 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300" dirty="0" smtClean="0"/>
              <a:t>Московская государственная художественно-промышленная академия имени С.Г. Строганова.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300" dirty="0" smtClean="0"/>
              <a:t>Московский гуманитарный университет </a:t>
            </a:r>
            <a:r>
              <a:rPr lang="ru-RU" sz="2300" dirty="0" err="1" smtClean="0"/>
              <a:t>МосГУ</a:t>
            </a:r>
            <a:r>
              <a:rPr lang="ru-RU" sz="2300" dirty="0" smtClean="0"/>
              <a:t>.</a:t>
            </a:r>
          </a:p>
          <a:p>
            <a:pPr lvl="0">
              <a:buNone/>
            </a:pPr>
            <a:r>
              <a:rPr lang="ru-RU" sz="2400" dirty="0" smtClean="0"/>
              <a:t>    ВУЗы Санкт-Петербурга: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300" dirty="0" smtClean="0"/>
              <a:t>Санкт-Петербургский государственный университет промышленных технологий и дизайна.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300" dirty="0" smtClean="0"/>
              <a:t>Санкт-Петербургский государственный университет.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      Чтобы поступить в ВУЗ, надо сдавать из обязательных предметов: русский  язык, математика (можно базу). Из дополнительных: литература или история.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      При поступлении есть еще обязательные экзамены по рисунку, живописи и композиции.</a:t>
            </a:r>
          </a:p>
          <a:p>
            <a:r>
              <a:rPr lang="ru-RU" sz="2400" dirty="0" smtClean="0"/>
              <a:t> Колледжи Твери:</a:t>
            </a:r>
          </a:p>
          <a:p>
            <a:pPr lvl="0">
              <a:buNone/>
            </a:pPr>
            <a:r>
              <a:rPr lang="ru-RU" sz="2400" dirty="0" smtClean="0"/>
              <a:t>Тверской колледж имени Венецианова.( конкурс  аттестатов и вступительные экзамены по рисунку, живописи и композиции) .</a:t>
            </a:r>
          </a:p>
          <a:p>
            <a:pPr>
              <a:buNone/>
            </a:pPr>
            <a:r>
              <a:rPr lang="ru-RU" sz="2300" dirty="0" smtClean="0"/>
              <a:t> </a:t>
            </a:r>
            <a:endParaRPr lang="ru-RU" sz="2300" b="1" dirty="0" smtClean="0"/>
          </a:p>
          <a:p>
            <a:pPr>
              <a:buNone/>
            </a:pPr>
            <a:endParaRPr lang="ru-RU" sz="2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Дизайнер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одежды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857752" cy="57150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Дизайнер одежды занимается проектированием и созданием нарядов, соответствующих современным модным тенденциям.</a:t>
            </a:r>
          </a:p>
          <a:p>
            <a:r>
              <a:rPr lang="ru-RU" sz="2400" dirty="0" smtClean="0"/>
              <a:t>  Это обширная специальность, которая включает в себя обязанности художника-модельера и конструктора. Она прекрасно подходит творческим личностям, которые искренне интересуются модой во всех ее проявления, имеют хороший художественный вкус и навыки рисования, а также не боятся монотонной работы.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ааааа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6"/>
            <a:ext cx="3859160" cy="25717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43890" cy="9144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Главные требования к дизайнеру</a:t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одежды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998262"/>
          </a:xfrm>
        </p:spPr>
        <p:txBody>
          <a:bodyPr>
            <a:normAutofit fontScale="92500" lnSpcReduction="10000"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Среднее специальное или высшее профессиональное образование.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Знание</a:t>
            </a:r>
            <a:r>
              <a:rPr lang="en-US" sz="2400" dirty="0" smtClean="0"/>
              <a:t> </a:t>
            </a:r>
            <a:r>
              <a:rPr lang="ru-RU" sz="2400" dirty="0" smtClean="0"/>
              <a:t>ПК</a:t>
            </a:r>
            <a:r>
              <a:rPr lang="en-US" sz="2400" dirty="0" smtClean="0"/>
              <a:t> (Adobe Illustrator, Corel Draw, Photoshop).</a:t>
            </a:r>
            <a:endParaRPr lang="ru-RU" sz="2400" dirty="0" smtClean="0"/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Опыт разработки графической документации (эскизов).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Навыки качественного изготовления лекал.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Художественный вкус.</a:t>
            </a:r>
          </a:p>
          <a:p>
            <a:pPr lvl="0" fontAlgn="base"/>
            <a:r>
              <a:rPr lang="ru-RU" sz="2600" dirty="0" smtClean="0"/>
              <a:t>А также: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400" dirty="0" smtClean="0"/>
              <a:t>умение шить и кроить;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400" dirty="0" smtClean="0"/>
              <a:t>ориентироваться в разных стилях и направлениях дизайна;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400" dirty="0" smtClean="0"/>
              <a:t>уметь рисовать;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400" dirty="0" smtClean="0"/>
              <a:t>разбираться в тканях и фурнитуре;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400" dirty="0" smtClean="0"/>
              <a:t>знать разные технологии и техники пошива;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50112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+ </a:t>
            </a:r>
            <a:r>
              <a:rPr lang="ru-RU" sz="2200" dirty="0" smtClean="0"/>
              <a:t>Люди данной профессия не боятся «</a:t>
            </a:r>
            <a:r>
              <a:rPr lang="ru-RU" sz="2200" dirty="0" err="1" smtClean="0"/>
              <a:t>самовыражаться</a:t>
            </a:r>
            <a:r>
              <a:rPr lang="ru-RU" sz="2200" dirty="0" smtClean="0"/>
              <a:t>»,демонстрировать своё творчество, значит развиваются, как личность .</a:t>
            </a:r>
          </a:p>
          <a:p>
            <a:pPr>
              <a:buNone/>
            </a:pPr>
            <a:r>
              <a:rPr lang="ru-RU" sz="2200" dirty="0" smtClean="0"/>
              <a:t>+ Наиболее успешные специалисты получают большой доход.</a:t>
            </a:r>
          </a:p>
          <a:p>
            <a:pPr>
              <a:buNone/>
            </a:pPr>
            <a:r>
              <a:rPr lang="ru-RU" sz="2200" dirty="0" smtClean="0"/>
              <a:t>+ Множество вариантов трудоустройства.</a:t>
            </a:r>
          </a:p>
          <a:p>
            <a:pPr>
              <a:buNone/>
            </a:pPr>
            <a:r>
              <a:rPr lang="ru-RU" sz="2200" dirty="0" smtClean="0"/>
              <a:t>+ Возможность работать на дому.</a:t>
            </a:r>
          </a:p>
          <a:p>
            <a:pPr>
              <a:buNone/>
            </a:pPr>
            <a:r>
              <a:rPr lang="ru-RU" sz="2200" dirty="0" smtClean="0"/>
              <a:t>- Для того чтобы получить широкую известность и признание, необходимо много и длительно работать. </a:t>
            </a:r>
          </a:p>
          <a:p>
            <a:pPr lvl="0">
              <a:buNone/>
            </a:pPr>
            <a:r>
              <a:rPr lang="ru-RU" sz="2200" dirty="0" smtClean="0"/>
              <a:t>- Те дизайнеры, которые работают самостоятельно, знают о том, как сложно найти клиентов.</a:t>
            </a:r>
            <a:r>
              <a:rPr lang="ru-RU" sz="2200" b="1" dirty="0" smtClean="0"/>
              <a:t> </a:t>
            </a:r>
            <a:r>
              <a:rPr lang="ru-RU" sz="2200" dirty="0" smtClean="0"/>
              <a:t>А от количества заказов напрямую зависит доход.</a:t>
            </a:r>
          </a:p>
          <a:p>
            <a:pPr lvl="0">
              <a:buNone/>
            </a:pPr>
            <a:r>
              <a:rPr lang="ru-RU" sz="2200" dirty="0" smtClean="0"/>
              <a:t>- Высокая конкуренция 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Места работы и оплата труда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04389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Места работы: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швейные фабрики;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дома мод;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бутики.</a:t>
            </a:r>
          </a:p>
          <a:p>
            <a:pPr marL="525780" lvl="0" indent="-457200">
              <a:buNone/>
            </a:pPr>
            <a:r>
              <a:rPr lang="ru-RU" sz="2400" dirty="0" smtClean="0"/>
              <a:t> 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Оплата труда:</a:t>
            </a:r>
          </a:p>
          <a:p>
            <a:r>
              <a:rPr lang="ru-RU" sz="2400" dirty="0" smtClean="0"/>
              <a:t>Регионы России:</a:t>
            </a:r>
            <a:r>
              <a:rPr lang="ru-RU" sz="2400" b="1" dirty="0" smtClean="0"/>
              <a:t> </a:t>
            </a:r>
            <a:r>
              <a:rPr lang="ru-RU" sz="2400" dirty="0" smtClean="0"/>
              <a:t>20000—60000 тыс. руб.</a:t>
            </a:r>
          </a:p>
          <a:p>
            <a:r>
              <a:rPr lang="ru-RU" sz="2400" dirty="0" smtClean="0"/>
              <a:t>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35000—100000 тыс. руб.</a:t>
            </a:r>
          </a:p>
          <a:p>
            <a:pPr>
              <a:buNone/>
            </a:pPr>
            <a:r>
              <a:rPr lang="ru-RU" sz="2400" dirty="0" smtClean="0"/>
              <a:t>  Мечтой любого начинающего дизайнера являются самые известные показы и представление его моделей в лучших бутиках мира. И чем больше у дизайнера терпения, трудолюбия, и конечно таланта, тем больше шансов воплотить свою мечту в жизнь. Все зависит от способностей, личных качеств, опыта работы, образования дизайнера.</a:t>
            </a:r>
          </a:p>
          <a:p>
            <a:endParaRPr lang="ru-RU" sz="2400" dirty="0" smtClean="0"/>
          </a:p>
          <a:p>
            <a:pPr marL="525780" lvl="0" indent="-457200">
              <a:buNone/>
            </a:pP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578647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  </a:t>
            </a:r>
            <a:r>
              <a:rPr lang="ru-RU" sz="2400" dirty="0" smtClean="0"/>
              <a:t>ВУЗы Москвы: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300" dirty="0" smtClean="0"/>
              <a:t>Российский экономический университет имени Г.В. Плеханова.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300" dirty="0" smtClean="0"/>
              <a:t>Московская государственная художественно-промышленная академия имени С.Г. Строганова.</a:t>
            </a:r>
          </a:p>
          <a:p>
            <a:pPr marL="582930" lvl="0" indent="-514350" fontAlgn="base">
              <a:buNone/>
            </a:pPr>
            <a:r>
              <a:rPr lang="ru-RU" sz="2400" dirty="0" smtClean="0"/>
              <a:t>        ВУЗы Санкт-Петербурга: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300" dirty="0" smtClean="0"/>
              <a:t>Санкт-Петербургский государственный университет промышленных технологий и дизайна.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Невский институт дизайна.</a:t>
            </a:r>
          </a:p>
          <a:p>
            <a:pPr fontAlgn="base">
              <a:buNone/>
            </a:pPr>
            <a:r>
              <a:rPr lang="ru-RU" sz="2400" dirty="0" smtClean="0"/>
              <a:t>          </a:t>
            </a:r>
            <a:r>
              <a:rPr lang="ru-RU" sz="2200" dirty="0" smtClean="0"/>
              <a:t>Чтобы поступить в ВУЗ надо сдавать из обязательных предметов: русский, математика (можно базу). Из дополнительных: история или литература, иногда информатика.</a:t>
            </a:r>
          </a:p>
          <a:p>
            <a:pPr fontAlgn="base">
              <a:buNone/>
            </a:pPr>
            <a:r>
              <a:rPr lang="ru-RU" sz="2200" dirty="0" smtClean="0"/>
              <a:t>           При поступлении есть еще один обязательный творческий экзамен по рисунку, живописи и композиции.</a:t>
            </a:r>
          </a:p>
          <a:p>
            <a:pPr fontAlgn="base">
              <a:buNone/>
            </a:pPr>
            <a:r>
              <a:rPr lang="ru-RU" sz="2400" dirty="0" smtClean="0"/>
              <a:t>         Колледжи Твери:</a:t>
            </a:r>
          </a:p>
          <a:p>
            <a:pPr lvl="0" fontAlgn="base"/>
            <a:r>
              <a:rPr lang="ru-RU" sz="2400" dirty="0" smtClean="0"/>
              <a:t>Тверской промышленно-экономический колледж.(конкурс аттестатов).</a:t>
            </a:r>
          </a:p>
          <a:p>
            <a:pPr fontAlgn="base">
              <a:buNone/>
            </a:pPr>
            <a:endParaRPr lang="ru-RU" sz="2200" dirty="0" smtClean="0"/>
          </a:p>
          <a:p>
            <a:pPr fontAlgn="base">
              <a:buNone/>
            </a:pPr>
            <a:endParaRPr lang="ru-RU" sz="22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    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Веб-дизайнер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643470" cy="478634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Специалисты, которые трудятся в этой сфере, занимаются разработкой дизайна и оформления сайтов, приложений и компьютерных программ.</a:t>
            </a:r>
          </a:p>
          <a:p>
            <a:pPr>
              <a:buNone/>
            </a:pPr>
            <a:r>
              <a:rPr lang="ru-RU" sz="2400" dirty="0" smtClean="0"/>
              <a:t>   Основная задача </a:t>
            </a:r>
            <a:r>
              <a:rPr lang="ru-RU" sz="2400" dirty="0" err="1" smtClean="0"/>
              <a:t>веб-дизайнера</a:t>
            </a:r>
            <a:r>
              <a:rPr lang="ru-RU" sz="2400" dirty="0" smtClean="0"/>
              <a:t> – это формирование индивидуального образа и стиля. </a:t>
            </a:r>
            <a:endParaRPr lang="ru-RU" sz="2400" dirty="0"/>
          </a:p>
        </p:txBody>
      </p:sp>
      <p:pic>
        <p:nvPicPr>
          <p:cNvPr id="5" name="Содержимое 4" descr="я уста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928802"/>
            <a:ext cx="4038600" cy="269354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Основные и обязательные навыки хорошего специалиста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286808" cy="4998262"/>
          </a:xfrm>
        </p:spPr>
        <p:txBody>
          <a:bodyPr>
            <a:normAutofit/>
          </a:bodyPr>
          <a:lstStyle/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Работа </a:t>
            </a:r>
            <a:r>
              <a:rPr lang="en-US" sz="2200" dirty="0" smtClean="0"/>
              <a:t>Photoshop</a:t>
            </a:r>
            <a:r>
              <a:rPr lang="ru-RU" sz="2200" dirty="0" smtClean="0"/>
              <a:t>, </a:t>
            </a:r>
            <a:r>
              <a:rPr lang="en-US" sz="2200" dirty="0" smtClean="0"/>
              <a:t>Sketch</a:t>
            </a:r>
            <a:r>
              <a:rPr lang="ru-RU" sz="2200" dirty="0" smtClean="0"/>
              <a:t>, </a:t>
            </a:r>
            <a:r>
              <a:rPr lang="en-US" sz="2200" dirty="0" smtClean="0"/>
              <a:t>Adobe XD</a:t>
            </a:r>
            <a:r>
              <a:rPr lang="ru-RU" sz="2200" dirty="0" smtClean="0"/>
              <a:t> и т.д. (редакторы)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Понимать смысл сайта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Делать прототип и расставлять  акценты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Дизайн: цвета, шрифтов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Верстка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err="1" smtClean="0"/>
              <a:t>Типографика</a:t>
            </a:r>
            <a:r>
              <a:rPr lang="ru-RU" sz="2200" dirty="0" smtClean="0"/>
              <a:t> 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Сетка (инструмент)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200" dirty="0" smtClean="0"/>
              <a:t>Знание интернет- маркетинга и т.д.</a:t>
            </a:r>
          </a:p>
          <a:p>
            <a:pPr marL="525780" lvl="0" indent="-457200" fontAlgn="base">
              <a:buNone/>
            </a:pPr>
            <a:r>
              <a:rPr lang="ru-RU" sz="2400" dirty="0" smtClean="0"/>
              <a:t>Немаловажные качества для хорошего специалиста: </a:t>
            </a:r>
          </a:p>
          <a:p>
            <a:pPr marL="525780" indent="-457200" fontAlgn="base"/>
            <a:r>
              <a:rPr lang="ru-RU" sz="2200" dirty="0" smtClean="0"/>
              <a:t>Высокий уровень развития памяти</a:t>
            </a:r>
          </a:p>
          <a:p>
            <a:pPr marL="525780" indent="-457200" fontAlgn="base"/>
            <a:r>
              <a:rPr lang="ru-RU" sz="2200" dirty="0" smtClean="0"/>
              <a:t>Образное, логическое и аналитическое мышление 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286412"/>
          </a:xfrm>
        </p:spPr>
        <p:txBody>
          <a:bodyPr/>
          <a:lstStyle/>
          <a:p>
            <a:pPr lvl="0">
              <a:buNone/>
            </a:pPr>
            <a:r>
              <a:rPr lang="ru-RU" sz="2200" dirty="0" smtClean="0"/>
              <a:t>+ </a:t>
            </a:r>
            <a:r>
              <a:rPr lang="ru-RU" sz="2300" dirty="0" smtClean="0"/>
              <a:t>постоянная </a:t>
            </a:r>
            <a:r>
              <a:rPr lang="ru-RU" sz="2300" u="sng" dirty="0" err="1" smtClean="0"/>
              <a:t>востребованность</a:t>
            </a:r>
            <a:r>
              <a:rPr lang="ru-RU" sz="2300" dirty="0" smtClean="0"/>
              <a:t> на рынке труда,</a:t>
            </a:r>
          </a:p>
          <a:p>
            <a:pPr lvl="0">
              <a:buNone/>
            </a:pPr>
            <a:r>
              <a:rPr lang="ru-RU" sz="2300" dirty="0" smtClean="0"/>
              <a:t>+ работа не ограничивается пределами одной страны,</a:t>
            </a:r>
          </a:p>
          <a:p>
            <a:pPr lvl="0">
              <a:buNone/>
            </a:pPr>
            <a:r>
              <a:rPr lang="ru-RU" sz="2300" dirty="0" smtClean="0"/>
              <a:t>+ возможность удаленной работы,</a:t>
            </a:r>
          </a:p>
          <a:p>
            <a:pPr lvl="0">
              <a:buNone/>
            </a:pPr>
            <a:r>
              <a:rPr lang="ru-RU" sz="2300" dirty="0" smtClean="0"/>
              <a:t>+ широкие возможности профессионального роста,</a:t>
            </a:r>
          </a:p>
          <a:p>
            <a:pPr lvl="0">
              <a:buNone/>
            </a:pPr>
            <a:r>
              <a:rPr lang="ru-RU" sz="2300" dirty="0" smtClean="0"/>
              <a:t>+ можно реализовать практически любую идею без денежных затрат,</a:t>
            </a:r>
          </a:p>
          <a:p>
            <a:pPr lvl="0">
              <a:buNone/>
            </a:pPr>
            <a:r>
              <a:rPr lang="ru-RU" sz="2300" dirty="0" smtClean="0"/>
              <a:t>+ достойная оплата труда.</a:t>
            </a:r>
          </a:p>
          <a:p>
            <a:pPr lvl="0">
              <a:buNone/>
            </a:pPr>
            <a:r>
              <a:rPr lang="ru-RU" sz="2300" dirty="0" smtClean="0"/>
              <a:t>-  большая конкуренция на кадровом рынке.</a:t>
            </a:r>
          </a:p>
          <a:p>
            <a:pPr lvl="0">
              <a:buNone/>
            </a:pPr>
            <a:r>
              <a:rPr lang="ru-RU" sz="2300" dirty="0" smtClean="0"/>
              <a:t>- высокий уровень стресса.</a:t>
            </a:r>
          </a:p>
          <a:p>
            <a:pPr lvl="0">
              <a:buNone/>
            </a:pPr>
            <a:r>
              <a:rPr lang="ru-RU" sz="2300" dirty="0" smtClean="0"/>
              <a:t>- ненормированный рабочий день</a:t>
            </a:r>
            <a:r>
              <a:rPr lang="ru-RU" sz="2300" b="1" dirty="0" smtClean="0"/>
              <a:t>.</a:t>
            </a:r>
            <a:endParaRPr lang="ru-RU" sz="2300" dirty="0" smtClean="0"/>
          </a:p>
          <a:p>
            <a:pPr lvl="0">
              <a:buNone/>
            </a:pP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Места работы и оплата труда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Места работы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err="1" smtClean="0"/>
              <a:t>дизайн-студии</a:t>
            </a:r>
            <a:r>
              <a:rPr lang="ru-RU" sz="2400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компании, занимающиеся разработкой сайтов;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любые организации, использующие в своей работе персональный сайт и желающие его развивать, модернизировать;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err="1" smtClean="0"/>
              <a:t>фриланс</a:t>
            </a:r>
            <a:r>
              <a:rPr lang="ru-RU" sz="2400" dirty="0" smtClean="0"/>
              <a:t> или работа на заказ для разработки индивидуального стиля сайта компании.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Оплата труда</a:t>
            </a:r>
          </a:p>
          <a:p>
            <a:pPr>
              <a:buNone/>
            </a:pPr>
            <a:r>
              <a:rPr lang="ru-RU" sz="2400" dirty="0" smtClean="0"/>
              <a:t>Регионы России:</a:t>
            </a:r>
            <a:r>
              <a:rPr lang="ru-RU" sz="2400" b="1" dirty="0" smtClean="0"/>
              <a:t> </a:t>
            </a:r>
            <a:r>
              <a:rPr lang="ru-RU" sz="2400" dirty="0" smtClean="0"/>
              <a:t>15000—70000  тыс. руб.</a:t>
            </a:r>
          </a:p>
          <a:p>
            <a:pPr>
              <a:buNone/>
            </a:pPr>
            <a:r>
              <a:rPr lang="ru-RU" sz="2400" dirty="0" smtClean="0"/>
              <a:t>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30000—100000 тыс. руб.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Профессия дизайнера очень значима и перспективна во всём мире.</a:t>
            </a:r>
          </a:p>
          <a:p>
            <a:endParaRPr lang="ru-RU" sz="2400" dirty="0" smtClean="0"/>
          </a:p>
          <a:p>
            <a:r>
              <a:rPr lang="ru-RU" sz="2400" dirty="0" smtClean="0"/>
              <a:t>Дизайнер  - это специальность, которая востребована, как сейчас, так и в будущем.</a:t>
            </a:r>
          </a:p>
          <a:p>
            <a:endParaRPr lang="ru-RU" sz="2400" dirty="0" smtClean="0"/>
          </a:p>
          <a:p>
            <a:r>
              <a:rPr lang="ru-RU" sz="2400" dirty="0" smtClean="0"/>
              <a:t>Считаю, что мой проект поможет учащимся сориентироваться в выборе будущей профессии.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Образование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ВУЗы Москвы: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МИРЭА – Российский технологический университет.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Российский экономический университет имени Г.В. Плеханова.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Московская государственная художественно-промышленная академия имени С.Г. Строганова.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ВУЗы Санкт- Петербурга: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Санкт-Петербургский государственный университет  промышленных технологий и дизайна.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Санкт-Петербургский государственный университет.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300" dirty="0" smtClean="0"/>
              <a:t>Санкт-Петербургский политехнический университет Петра Великого.</a:t>
            </a:r>
          </a:p>
          <a:p>
            <a:pPr marL="582930" indent="-514350">
              <a:buNone/>
            </a:pPr>
            <a:r>
              <a:rPr lang="ru-RU" sz="2400" dirty="0" smtClean="0"/>
              <a:t>   Чтобы поступить в ВУЗ надо сдавать из обязательных предметов: русский язык, профильная математика. Из дополнительных – информатика (в некоторых ВУЗах может быть еще история или литература). </a:t>
            </a:r>
            <a:endParaRPr lang="ru-RU" sz="21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Графический дизайнер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360100" cy="5572165"/>
          </a:xfrm>
        </p:spPr>
        <p:txBody>
          <a:bodyPr>
            <a:noAutofit/>
          </a:bodyPr>
          <a:lstStyle/>
          <a:p>
            <a:r>
              <a:rPr lang="ru-RU" sz="2100" dirty="0" smtClean="0"/>
              <a:t>Графический дизайнер специализируется на оформлении окружающей среды средствами графики (рекламные щиты, вывески, удобочитаемость обложек книг, меню в ресторане, каталоги товаров и графическое оформление витрин). </a:t>
            </a:r>
          </a:p>
          <a:p>
            <a:r>
              <a:rPr lang="ru-RU" sz="2100" dirty="0" smtClean="0"/>
              <a:t>В сферу его основных задач входит выполнение художественно-оформительских работ в соответствии с требованиями заказчика с помощью компьютерных программ.</a:t>
            </a:r>
            <a:endParaRPr lang="ru-RU" sz="2100" dirty="0"/>
          </a:p>
        </p:txBody>
      </p:sp>
      <p:pic>
        <p:nvPicPr>
          <p:cNvPr id="5" name="Содержимое 4" descr="графи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928802"/>
            <a:ext cx="3915586" cy="391558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Обязательные навыки и знания</a:t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           хорошего специалиста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5214974"/>
          </a:xfrm>
        </p:spPr>
        <p:txBody>
          <a:bodyPr>
            <a:normAutofit fontScale="92500" lnSpcReduction="10000"/>
          </a:bodyPr>
          <a:lstStyle/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знание методов выполнения художественно-оформительских работ;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знание основ организации рекламы;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знание основ психологии;</a:t>
            </a:r>
          </a:p>
          <a:p>
            <a:pPr marL="525780" indent="-457200" fontAlgn="base">
              <a:buFont typeface="+mj-lt"/>
              <a:buAutoNum type="arabicPeriod"/>
            </a:pPr>
            <a:r>
              <a:rPr lang="ru-RU" sz="2300" dirty="0" smtClean="0"/>
              <a:t>знание основ </a:t>
            </a:r>
            <a:r>
              <a:rPr lang="ru-RU" sz="2300" dirty="0" err="1" smtClean="0"/>
              <a:t>колористики</a:t>
            </a:r>
            <a:r>
              <a:rPr lang="ru-RU" sz="2300" dirty="0" smtClean="0"/>
              <a:t> и теории цвета;</a:t>
            </a:r>
          </a:p>
          <a:p>
            <a:pPr marL="525780" indent="-457200" fontAlgn="base">
              <a:buFont typeface="+mj-lt"/>
              <a:buAutoNum type="arabicPeriod"/>
            </a:pPr>
            <a:r>
              <a:rPr lang="ru-RU" sz="2300" dirty="0" smtClean="0"/>
              <a:t>знание основ полиграфии и </a:t>
            </a:r>
            <a:r>
              <a:rPr lang="ru-RU" sz="2300" dirty="0" err="1" smtClean="0"/>
              <a:t>типографики</a:t>
            </a:r>
            <a:r>
              <a:rPr lang="ru-RU" sz="2300" dirty="0" smtClean="0"/>
              <a:t>;</a:t>
            </a:r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безупречное владение графическими редакторами</a:t>
            </a:r>
            <a:r>
              <a:rPr lang="en-US" sz="2300" dirty="0" smtClean="0"/>
              <a:t> (Adobe </a:t>
            </a:r>
            <a:r>
              <a:rPr lang="en-US" sz="2300" dirty="0" err="1" smtClean="0"/>
              <a:t>PhotoShop</a:t>
            </a:r>
            <a:r>
              <a:rPr lang="en-US" sz="2300" dirty="0" smtClean="0"/>
              <a:t>, Adobe Illustrator, PageMaker, </a:t>
            </a:r>
            <a:r>
              <a:rPr lang="en-US" sz="2300" dirty="0" err="1" smtClean="0"/>
              <a:t>InDesign</a:t>
            </a:r>
            <a:r>
              <a:rPr lang="en-US" sz="2300" dirty="0" smtClean="0"/>
              <a:t>, Adobe </a:t>
            </a:r>
            <a:r>
              <a:rPr lang="en-US" sz="2300" dirty="0" err="1" smtClean="0"/>
              <a:t>Lightroom</a:t>
            </a:r>
            <a:r>
              <a:rPr lang="en-US" sz="2300" dirty="0" smtClean="0"/>
              <a:t>, After Effects, CorelDraw);</a:t>
            </a:r>
            <a:endParaRPr lang="ru-RU" sz="2300" dirty="0" smtClean="0"/>
          </a:p>
          <a:p>
            <a:pPr marL="525780" lvl="0" indent="-457200" fontAlgn="base">
              <a:buFont typeface="+mj-lt"/>
              <a:buAutoNum type="arabicPeriod"/>
            </a:pPr>
            <a:r>
              <a:rPr lang="ru-RU" sz="2300" dirty="0" smtClean="0"/>
              <a:t>умение применять в работе цифровую технику, профессиональные инструменты и </a:t>
            </a:r>
            <a:r>
              <a:rPr lang="ru-RU" sz="2300" dirty="0" err="1" smtClean="0"/>
              <a:t>гаджеты</a:t>
            </a:r>
            <a:r>
              <a:rPr lang="ru-RU" sz="2300" dirty="0" smtClean="0"/>
              <a:t>.</a:t>
            </a:r>
          </a:p>
          <a:p>
            <a:pPr marL="525780" indent="-457200" fontAlgn="base">
              <a:buNone/>
            </a:pPr>
            <a:r>
              <a:rPr lang="ru-RU" sz="2400" dirty="0" smtClean="0"/>
              <a:t>Несмотря на то что в графическом дизайне значительная часть работы выполняется при помощи компьютерных программ и цифровых </a:t>
            </a:r>
            <a:r>
              <a:rPr lang="ru-RU" sz="2400" dirty="0" err="1" smtClean="0"/>
              <a:t>гаджетов</a:t>
            </a:r>
            <a:r>
              <a:rPr lang="ru-RU" sz="2400" dirty="0" smtClean="0"/>
              <a:t>, специалист должен безупречно владеть техникой рисования.</a:t>
            </a:r>
          </a:p>
          <a:p>
            <a:pPr marL="525780" lvl="0" indent="-457200" fontAlgn="base">
              <a:buNone/>
            </a:pPr>
            <a:endParaRPr lang="ru-RU" sz="2200" dirty="0" smtClean="0"/>
          </a:p>
          <a:p>
            <a:pPr marL="525780" indent="-457200">
              <a:buFont typeface="+mj-lt"/>
              <a:buAutoNum type="arabicPeriod"/>
            </a:pP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01122" cy="535785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+</a:t>
            </a:r>
            <a:r>
              <a:rPr lang="ru-RU" sz="2400" dirty="0" smtClean="0"/>
              <a:t>Повышенный интерес в работниках со стороны компаний различной направленности (для создания вывесок, оформления печатной продукции и пр.);</a:t>
            </a:r>
          </a:p>
          <a:p>
            <a:pPr lvl="0">
              <a:buNone/>
            </a:pPr>
            <a:r>
              <a:rPr lang="ru-RU" sz="2400" dirty="0" smtClean="0"/>
              <a:t>+Выражение фантазии на «натуре»;</a:t>
            </a:r>
          </a:p>
          <a:p>
            <a:pPr lvl="0">
              <a:buNone/>
            </a:pPr>
            <a:r>
              <a:rPr lang="ru-RU" sz="2400" dirty="0" smtClean="0"/>
              <a:t>+Простор для работы (улучшение, как интерьера помещения, так и внешнего облика здания).</a:t>
            </a:r>
          </a:p>
          <a:p>
            <a:pPr lvl="0">
              <a:buNone/>
            </a:pPr>
            <a:r>
              <a:rPr lang="ru-RU" sz="2400" dirty="0" smtClean="0"/>
              <a:t>+Достойная заработная плата.</a:t>
            </a:r>
          </a:p>
          <a:p>
            <a:pPr lvl="0">
              <a:buNone/>
            </a:pPr>
            <a:r>
              <a:rPr lang="ru-RU" sz="2400" dirty="0" smtClean="0"/>
              <a:t>- Высокий уровень конкуренции между соискателями;</a:t>
            </a:r>
          </a:p>
          <a:p>
            <a:pPr lvl="0">
              <a:buNone/>
            </a:pPr>
            <a:r>
              <a:rPr lang="ru-RU" sz="2400" dirty="0" smtClean="0"/>
              <a:t>- Долгий процесс обучения, а также необходимость постоянного повышения квалификации, прохождения различных семинаров, тренингов и пр.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Места работы и оплата труда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Места работы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  Графические дизайнеры работают в </a:t>
            </a:r>
            <a:r>
              <a:rPr lang="ru-RU" sz="2400" dirty="0" err="1" smtClean="0"/>
              <a:t>дизайн-студиях</a:t>
            </a:r>
            <a:r>
              <a:rPr lang="ru-RU" sz="2400" dirty="0" smtClean="0"/>
              <a:t>, </a:t>
            </a:r>
            <a:r>
              <a:rPr lang="ru-RU" sz="2400" dirty="0" err="1" smtClean="0"/>
              <a:t>брендинговых</a:t>
            </a:r>
            <a:r>
              <a:rPr lang="ru-RU" sz="2400" dirty="0" smtClean="0"/>
              <a:t> и рекламных агентствах, издательствах и в любых государственных предприятиях и частных фирмах, предпочитающих держать в штате собственного дизайнера.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Оплата труда:</a:t>
            </a:r>
          </a:p>
          <a:p>
            <a:pPr>
              <a:buNone/>
            </a:pPr>
            <a:r>
              <a:rPr lang="ru-RU" sz="2400" dirty="0" smtClean="0"/>
              <a:t>  Регионы России:</a:t>
            </a:r>
            <a:r>
              <a:rPr lang="ru-RU" sz="2400" b="1" dirty="0" smtClean="0"/>
              <a:t> </a:t>
            </a:r>
            <a:r>
              <a:rPr lang="ru-RU" sz="2400" dirty="0" smtClean="0"/>
              <a:t>20000—70000 тыс. руб.</a:t>
            </a:r>
          </a:p>
          <a:p>
            <a:pPr>
              <a:buNone/>
            </a:pPr>
            <a:r>
              <a:rPr lang="ru-RU" sz="2400" dirty="0" smtClean="0"/>
              <a:t>  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25000—100000 тыс. руб.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914400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Образование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429684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ВУЗы Москвы: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600" dirty="0" smtClean="0"/>
              <a:t>МИРЭА – Российский технологический университет.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600" dirty="0" smtClean="0"/>
              <a:t>Российский государственный гуманитарный университет.</a:t>
            </a:r>
          </a:p>
          <a:p>
            <a:pPr>
              <a:buNone/>
            </a:pPr>
            <a:r>
              <a:rPr lang="ru-RU" dirty="0" smtClean="0"/>
              <a:t>        </a:t>
            </a:r>
            <a:r>
              <a:rPr lang="ru-RU" sz="2800" dirty="0" smtClean="0"/>
              <a:t>ВУЗы Санкт- Петербурга: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600" dirty="0" smtClean="0"/>
              <a:t>Санкт-Петербургский государственный университет  промышленных технологий и дизайна.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600" dirty="0" smtClean="0"/>
              <a:t>Санкт-Петербургский государственный университет.</a:t>
            </a:r>
          </a:p>
          <a:p>
            <a:pPr>
              <a:buNone/>
            </a:pPr>
            <a:r>
              <a:rPr lang="ru-RU" sz="2600" dirty="0" smtClean="0"/>
              <a:t>             Чтобы поступить в ВУЗ надо сдавать из обязательных предметов: русский язык, профильная математика. Из дополнительных: информатика, (в некоторых ВУЗах может быть еще физика или литература или история).</a:t>
            </a:r>
          </a:p>
          <a:p>
            <a:pPr>
              <a:buNone/>
            </a:pPr>
            <a:r>
              <a:rPr lang="ru-RU" sz="2600" dirty="0" smtClean="0"/>
              <a:t>             При поступлении чаще всего присутствует творческий конкурс – рисунок, живопись и композиция.</a:t>
            </a:r>
          </a:p>
          <a:p>
            <a:pPr>
              <a:buNone/>
            </a:pPr>
            <a:r>
              <a:rPr lang="ru-RU" sz="2700" dirty="0" smtClean="0"/>
              <a:t>    </a:t>
            </a:r>
            <a:r>
              <a:rPr lang="ru-RU" dirty="0" smtClean="0"/>
              <a:t>     </a:t>
            </a:r>
            <a:r>
              <a:rPr lang="ru-RU" sz="2800" dirty="0" smtClean="0"/>
              <a:t>Колледжи Твери:</a:t>
            </a:r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sz="2700" dirty="0" smtClean="0"/>
              <a:t>Тверской колледж имени Венецианова.(конкурс аттестатов и вступительные экзамены по рисунку, живописи и композиции).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Промышленный дизайнер 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38600" cy="538321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Профессия направлена на оптимизацию внешнего вида продукта. Для успешной реализации цели профессионал ищет качественные прототипы и анализирует уже готовые рыночные образцы, затем занимается разработкой новой концепции продукта. </a:t>
            </a:r>
          </a:p>
          <a:p>
            <a:r>
              <a:rPr lang="ru-RU" sz="2400" dirty="0" smtClean="0"/>
              <a:t>Искусство, технологии и маркетинг – три составляющих этой сферы деятельности.</a:t>
            </a:r>
            <a:endParaRPr lang="ru-RU" sz="2400" dirty="0"/>
          </a:p>
        </p:txBody>
      </p:sp>
      <p:pic>
        <p:nvPicPr>
          <p:cNvPr id="5" name="Содержимое 4" descr="промаш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14554"/>
            <a:ext cx="4086969" cy="27259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43890" cy="9144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Что должен знать и уметь специалист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                    данной профессии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72560" cy="5429288"/>
          </a:xfrm>
        </p:spPr>
        <p:txBody>
          <a:bodyPr>
            <a:normAutofit fontScale="77500" lnSpcReduction="20000"/>
          </a:bodyPr>
          <a:lstStyle/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компьютерные программы (не только графические редакторы, но и текстовые, браузеры, презентации, другой необходимый софт);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приемы проработки эскизов, формирования физических моделей, композиционные правила и пропорции;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принципы использования цвета и формы;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умение составлять и читать чертежи, иную конструкторскую и производственную документацию;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порядок технических расчетов в процессе проектирования;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технология производства;</a:t>
            </a:r>
          </a:p>
          <a:p>
            <a:pPr marL="582930" lvl="0" indent="-514350" fontAlgn="base">
              <a:buFont typeface="+mj-lt"/>
              <a:buAutoNum type="arabicPeriod"/>
            </a:pPr>
            <a:r>
              <a:rPr lang="ru-RU" sz="2800" dirty="0" smtClean="0"/>
              <a:t>основные параметры материалов, используемых в создаваемых изделиях.</a:t>
            </a:r>
          </a:p>
          <a:p>
            <a:pPr lvl="0"/>
            <a:r>
              <a:rPr lang="ru-RU" dirty="0" smtClean="0"/>
              <a:t>Специалист должен уметь хорошо рисовать, используя для этого как обычный карандаш, так и современные программы для 3D-визуализации и проектирования(</a:t>
            </a:r>
            <a:r>
              <a:rPr lang="ru-RU" dirty="0" err="1" smtClean="0"/>
              <a:t>Solid</a:t>
            </a:r>
            <a:r>
              <a:rPr lang="ru-RU" dirty="0" smtClean="0"/>
              <a:t> </a:t>
            </a:r>
            <a:r>
              <a:rPr lang="ru-RU" dirty="0" err="1" smtClean="0"/>
              <a:t>Edge</a:t>
            </a:r>
            <a:r>
              <a:rPr lang="ru-RU" dirty="0" smtClean="0"/>
              <a:t>; </a:t>
            </a:r>
            <a:r>
              <a:rPr lang="ru-RU" dirty="0" err="1" smtClean="0"/>
              <a:t>Pro</a:t>
            </a:r>
            <a:r>
              <a:rPr lang="ru-RU" dirty="0" smtClean="0"/>
              <a:t>/</a:t>
            </a:r>
            <a:r>
              <a:rPr lang="ru-RU" dirty="0" err="1" smtClean="0"/>
              <a:t>Engineer</a:t>
            </a:r>
            <a:r>
              <a:rPr lang="ru-RU" dirty="0" smtClean="0"/>
              <a:t> и другие.)</a:t>
            </a:r>
          </a:p>
          <a:p>
            <a:pPr marL="582930" lvl="0" indent="-514350" fontAlgn="base">
              <a:buNone/>
            </a:pPr>
            <a:endParaRPr lang="ru-RU" dirty="0" smtClean="0"/>
          </a:p>
          <a:p>
            <a:pPr marL="58293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21497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300" dirty="0" smtClean="0"/>
              <a:t>+ </a:t>
            </a:r>
            <a:r>
              <a:rPr lang="ru-RU" sz="2400" dirty="0" smtClean="0"/>
              <a:t>Промышленный дизайн — одна из самых высокооплачиваемых отраслей в этом сегменте.</a:t>
            </a:r>
          </a:p>
          <a:p>
            <a:pPr lvl="0">
              <a:buNone/>
            </a:pPr>
            <a:r>
              <a:rPr lang="ru-RU" sz="2400" dirty="0" smtClean="0"/>
              <a:t>+ Работа сложная, но достаточно интересная.</a:t>
            </a:r>
          </a:p>
          <a:p>
            <a:pPr lvl="0">
              <a:buNone/>
            </a:pPr>
            <a:r>
              <a:rPr lang="ru-RU" sz="2400" dirty="0" smtClean="0"/>
              <a:t>+ Перспективы карьерного роста.</a:t>
            </a:r>
          </a:p>
          <a:p>
            <a:pPr lvl="0">
              <a:buNone/>
            </a:pPr>
            <a:r>
              <a:rPr lang="ru-RU" sz="2400" dirty="0" smtClean="0"/>
              <a:t>+ Специалисты этой профессий востребованы как в России, так и за рубежом.</a:t>
            </a:r>
          </a:p>
          <a:p>
            <a:pPr lvl="0">
              <a:buNone/>
            </a:pPr>
            <a:r>
              <a:rPr lang="ru-RU" sz="2400" dirty="0" smtClean="0"/>
              <a:t> + Можно работать удаленно или в офисе</a:t>
            </a:r>
          </a:p>
          <a:p>
            <a:pPr lvl="0">
              <a:buNone/>
            </a:pPr>
            <a:r>
              <a:rPr lang="ru-RU" sz="2400" dirty="0" smtClean="0"/>
              <a:t>-  Работа нервная, а специалист привязан к требованиям заказчика и рынка.</a:t>
            </a:r>
          </a:p>
          <a:p>
            <a:pPr lvl="0">
              <a:buNone/>
            </a:pPr>
            <a:r>
              <a:rPr lang="ru-RU" sz="2400" dirty="0" smtClean="0"/>
              <a:t> - В маленьких городках специалисту этого профиля сложно найти работу.</a:t>
            </a:r>
          </a:p>
          <a:p>
            <a:pPr lvl="0">
              <a:buNone/>
            </a:pPr>
            <a:r>
              <a:rPr lang="ru-RU" sz="2400" dirty="0" smtClean="0"/>
              <a:t>-  Необходимо очень много работать за компьютером, что может негативно сказаться на состоянии здоровья, в частности зрения.</a:t>
            </a:r>
          </a:p>
          <a:p>
            <a:pPr lvl="0">
              <a:buNone/>
            </a:pPr>
            <a:endParaRPr lang="ru-RU" sz="23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Места работы и оплата труда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Места работы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Профессиональный промышленный дизайнер найдет работу на любом предприятии, которое занимается созданием продукции — это фабрики по производству одежды, мебели, посуды и другие. Также представители профессии востребованы в компаниях, которые специализируются на разработке и создании сайтов, мобильных приложений и других видов ПО.</a:t>
            </a:r>
          </a:p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Оплата труда:</a:t>
            </a:r>
          </a:p>
          <a:p>
            <a:pPr>
              <a:buNone/>
            </a:pPr>
            <a:r>
              <a:rPr lang="ru-RU" sz="2400" dirty="0" smtClean="0"/>
              <a:t>Регионы России:</a:t>
            </a:r>
            <a:r>
              <a:rPr lang="ru-RU" sz="2400" b="1" dirty="0" smtClean="0"/>
              <a:t> </a:t>
            </a:r>
            <a:r>
              <a:rPr lang="ru-RU" sz="2400" dirty="0" smtClean="0"/>
              <a:t>20000—65000 тыс. руб.</a:t>
            </a:r>
          </a:p>
          <a:p>
            <a:pPr>
              <a:buNone/>
            </a:pPr>
            <a:r>
              <a:rPr lang="ru-RU" sz="2400" dirty="0" smtClean="0"/>
              <a:t>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40000—150000 тыс. руб.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 и задачи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85818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</a:t>
            </a:r>
            <a:r>
              <a:rPr lang="ru-RU" sz="2400" dirty="0" smtClean="0"/>
              <a:t>:</a:t>
            </a:r>
            <a:r>
              <a:rPr lang="ru-RU" dirty="0" smtClean="0"/>
              <a:t> </a:t>
            </a:r>
            <a:r>
              <a:rPr lang="ru-RU" sz="2400" dirty="0" smtClean="0"/>
              <a:t>подробно изучить профессии дизайнера и её направления с возможностью расширить кругозор в области выбора будущей профессии.</a:t>
            </a:r>
          </a:p>
          <a:p>
            <a:pPr lvl="0"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Задачи: </a:t>
            </a:r>
          </a:p>
          <a:p>
            <a:pPr lvl="0"/>
            <a:r>
              <a:rPr lang="ru-RU" sz="2400" dirty="0" smtClean="0"/>
              <a:t>Изучить общее значение профессии дизайнера, происхождение, предмет дизайнерской деятельности. </a:t>
            </a:r>
          </a:p>
          <a:p>
            <a:pPr lvl="0"/>
            <a:r>
              <a:rPr lang="ru-RU" sz="2400" dirty="0" smtClean="0"/>
              <a:t>Изучить направления в дизайне.</a:t>
            </a:r>
          </a:p>
          <a:p>
            <a:pPr lvl="0"/>
            <a:r>
              <a:rPr lang="ru-RU" sz="2400" dirty="0" smtClean="0"/>
              <a:t>Выявить необходимые качества и умения для специалиста каждого направления. </a:t>
            </a:r>
          </a:p>
          <a:p>
            <a:pPr lvl="0"/>
            <a:r>
              <a:rPr lang="ru-RU" sz="2400" dirty="0" smtClean="0"/>
              <a:t>Изучить места обучения и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Образование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60007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3800" dirty="0" smtClean="0"/>
              <a:t>ВУЗы Москвы: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3600" dirty="0" smtClean="0"/>
              <a:t>Московский государственный технический университет имени Н.Э. Баумана.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3600" dirty="0" smtClean="0"/>
              <a:t>Московская художественно-промышленная академия имени С.Г. Строганова.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3800" dirty="0" smtClean="0"/>
              <a:t>ВУЗы Санкт-Петербурга: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3600" dirty="0" smtClean="0"/>
              <a:t>Санкт-Петербургский государственный университет промышленных технологий и дизайна.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3600" dirty="0" smtClean="0"/>
              <a:t>Санкт-Петербургский политехнический университет Петра Великого.</a:t>
            </a:r>
          </a:p>
          <a:p>
            <a:pPr>
              <a:buNone/>
            </a:pPr>
            <a:r>
              <a:rPr lang="ru-RU" sz="4000" dirty="0" smtClean="0"/>
              <a:t>           </a:t>
            </a:r>
            <a:r>
              <a:rPr lang="ru-RU" sz="3800" dirty="0" smtClean="0"/>
              <a:t>Чтобы поступить в ВУЗ надо сдавать из обязательных предметов: русский язык, математика(профиль или база – по выбору, но больше шансов с профильной математикой). Из дополнительных: история или литература, обществознание.</a:t>
            </a:r>
          </a:p>
          <a:p>
            <a:pPr>
              <a:buNone/>
            </a:pPr>
            <a:r>
              <a:rPr lang="ru-RU" sz="3800" dirty="0" smtClean="0"/>
              <a:t>            В некоторых ВУЗах могут быть дополнительные экзамены при поступлении  по русскому языку и обществознанию. Во многих ВУЗах при поступлении проходят творческое испытание по рисунку и композиции.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3800" dirty="0" smtClean="0"/>
              <a:t>Коллежи Твери:</a:t>
            </a:r>
          </a:p>
          <a:p>
            <a:pPr lvl="0">
              <a:buNone/>
            </a:pPr>
            <a:r>
              <a:rPr lang="ru-RU" dirty="0" smtClean="0"/>
              <a:t>    </a:t>
            </a:r>
            <a:r>
              <a:rPr lang="ru-RU" sz="3800" dirty="0" smtClean="0"/>
              <a:t>Тверской технологический колледж. (конкурс аттестатов).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Дизайнер ландшафтов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321970" cy="478634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Ландшафтный дизайнер является работником, основные обязанности которого заключается в оформлении и облагораживании садов, парков и придомовых территорий. </a:t>
            </a:r>
          </a:p>
          <a:p>
            <a:r>
              <a:rPr lang="ru-RU" sz="2400" dirty="0" smtClean="0"/>
              <a:t>Специализация: проектирование, строительство, архитектура с учётом биологического аспекта.</a:t>
            </a:r>
            <a:endParaRPr lang="ru-RU" sz="2400" dirty="0"/>
          </a:p>
        </p:txBody>
      </p:sp>
      <p:pic>
        <p:nvPicPr>
          <p:cNvPr id="5" name="Содержимое 4" descr="газ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211250" cy="2807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Обязательные навыки и умения   </a:t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                   специалиста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5143536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Знания об архитектуре.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Знания о растениях.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знание принципов и порядка выполнения всех видов работ по благоустройству территории;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Понимание принципов ландшафтного строительства.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Образное мышление.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Знание </a:t>
            </a:r>
            <a:r>
              <a:rPr lang="ru-RU" sz="2400" dirty="0" err="1" smtClean="0"/>
              <a:t>AutoCAD</a:t>
            </a:r>
            <a:r>
              <a:rPr lang="ru-RU" sz="2400" dirty="0" smtClean="0"/>
              <a:t> / </a:t>
            </a:r>
            <a:r>
              <a:rPr lang="ru-RU" sz="2400" dirty="0" err="1" smtClean="0"/>
              <a:t>Archicad</a:t>
            </a:r>
            <a:r>
              <a:rPr lang="ru-RU" sz="2400" dirty="0" smtClean="0"/>
              <a:t> (программы 3</a:t>
            </a:r>
            <a:r>
              <a:rPr lang="en-US" sz="2400" dirty="0" smtClean="0"/>
              <a:t>D</a:t>
            </a:r>
            <a:r>
              <a:rPr lang="ru-RU" sz="2400" dirty="0" smtClean="0"/>
              <a:t> моделирования). 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400" dirty="0" smtClean="0"/>
              <a:t>Знания о современных тенденциях и материалах.</a:t>
            </a:r>
          </a:p>
          <a:p>
            <a:pPr marL="582930" indent="-514350">
              <a:buFont typeface="+mj-lt"/>
              <a:buAutoNum type="arabicPeriod"/>
            </a:pPr>
            <a:endParaRPr lang="ru-RU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15370" cy="50720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+ творческий характер работы;</a:t>
            </a:r>
          </a:p>
          <a:p>
            <a:pPr lvl="0">
              <a:buNone/>
            </a:pPr>
            <a:r>
              <a:rPr lang="ru-RU" sz="2400" dirty="0" smtClean="0"/>
              <a:t>+ посещение многочисленных выставок;</a:t>
            </a:r>
          </a:p>
          <a:p>
            <a:pPr lvl="0">
              <a:buNone/>
            </a:pPr>
            <a:r>
              <a:rPr lang="ru-RU" sz="2400" dirty="0" smtClean="0"/>
              <a:t>+ средняя зарплата ландшафтного дизайнера, у опытных профессионалов довольно приличный заработок;</a:t>
            </a:r>
          </a:p>
          <a:p>
            <a:pPr lvl="0">
              <a:buNone/>
            </a:pPr>
            <a:r>
              <a:rPr lang="ru-RU" sz="2400" dirty="0" smtClean="0"/>
              <a:t>+ возможность построить собственный бизнес.</a:t>
            </a:r>
          </a:p>
          <a:p>
            <a:pPr lvl="0">
              <a:buNone/>
            </a:pPr>
            <a:r>
              <a:rPr lang="ru-RU" sz="2400" dirty="0" smtClean="0"/>
              <a:t>- сезонность в работе дизайнера. Зимой количество заказов сильно снижается;</a:t>
            </a:r>
          </a:p>
          <a:p>
            <a:pPr lvl="0">
              <a:buNone/>
            </a:pPr>
            <a:r>
              <a:rPr lang="ru-RU" sz="2400" dirty="0" smtClean="0"/>
              <a:t>- на первых порах может возникнуть некоторые сложности в поиске солидных клиентов.</a:t>
            </a:r>
          </a:p>
          <a:p>
            <a:pPr lvl="0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Места работы и оплата труда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50697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Места работы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  Ландшафтные дизайнеры работают в студиях дизайна и архитектуры, в компаниях, занимающихся строительством коттеджей. Но они могут работать и в качестве независимых специалистов.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Оплата труда:</a:t>
            </a:r>
          </a:p>
          <a:p>
            <a:pPr>
              <a:buNone/>
            </a:pPr>
            <a:r>
              <a:rPr lang="ru-RU" sz="2400" dirty="0" smtClean="0"/>
              <a:t>   Регионы России:</a:t>
            </a:r>
            <a:r>
              <a:rPr lang="ru-RU" sz="2400" b="1" dirty="0" smtClean="0"/>
              <a:t> </a:t>
            </a:r>
            <a:r>
              <a:rPr lang="ru-RU" sz="2400" dirty="0" smtClean="0"/>
              <a:t>15000—120000 тыс. руб. </a:t>
            </a:r>
          </a:p>
          <a:p>
            <a:pPr>
              <a:buNone/>
            </a:pPr>
            <a:r>
              <a:rPr lang="ru-RU" sz="2400" dirty="0" smtClean="0"/>
              <a:t>   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35000—120000 тыс. руб.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 Образование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ВУЗы Москвы: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800" dirty="0" smtClean="0"/>
              <a:t>Российский государственный гуманитарный университет.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800" dirty="0" smtClean="0"/>
              <a:t>Московский архитектурный институт.</a:t>
            </a:r>
          </a:p>
          <a:p>
            <a:pPr>
              <a:buNone/>
            </a:pPr>
            <a:r>
              <a:rPr lang="ru-RU" dirty="0" smtClean="0"/>
              <a:t>          ВУЗы Санкт-Петербурга: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800" dirty="0" smtClean="0"/>
              <a:t>Санкт-Петербургский государственный университет технологии и дизайна.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sz="2800" dirty="0" smtClean="0"/>
              <a:t>Санкт-Петербургский государственный университет промышленных технологий и дизайна.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Чтобы поступить в ВУЗ надо сдавать из обязательных предметов: русский язык, математика (профиль или база- на выбор). Из дополнительных: литература, история или обществознание.</a:t>
            </a:r>
          </a:p>
          <a:p>
            <a:pPr>
              <a:buNone/>
            </a:pPr>
            <a:r>
              <a:rPr lang="ru-RU" dirty="0" smtClean="0"/>
              <a:t>         Но также есть ВУЗы в которых нужно сдавать математику (желательно профильную), биологию и географию.</a:t>
            </a:r>
          </a:p>
          <a:p>
            <a:pPr>
              <a:buNone/>
            </a:pPr>
            <a:r>
              <a:rPr lang="ru-RU" dirty="0" smtClean="0"/>
              <a:t>         Во многих ВУЗах при поступлении присутствуют творческие экзамены (рисунок, живопись и композиция).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     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nstantia" pitchFamily="18" charset="0"/>
              </a:rPr>
              <a:t>Дизайнер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57298"/>
            <a:ext cx="4038600" cy="4939167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onstantia" pitchFamily="18" charset="0"/>
              </a:rPr>
              <a:t>Дизайнер – это специалист по созданию макетов окружающей действительности. Она может быть реальной или виртуальной, может воплощаться в жизнь или оставаться концепцией.</a:t>
            </a:r>
          </a:p>
          <a:p>
            <a:r>
              <a:rPr lang="ru-RU" sz="2400" dirty="0" smtClean="0"/>
              <a:t>Дизайнер не рисует – рисуют художники. Одновременно с этим он использует рисование как инструмент, визуализируя идеи и проекты.</a:t>
            </a:r>
            <a:endParaRPr lang="ru-RU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7" name="Содержимое 6" descr="дизайн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4038600" cy="267005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44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Основные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и наиболее популярные   </a:t>
            </a:r>
            <a:b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            направления в дизайне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571613"/>
            <a:ext cx="8322498" cy="47248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Круг задач дизайнера ограничен не только его профессиональными навыками, но и выбранной специализацией. Безусловно, вы можете освоить 2, 3 и более направлений, но сделать это крайне сложно.</a:t>
            </a:r>
            <a:br>
              <a:rPr lang="ru-RU" sz="2400" dirty="0" smtClean="0"/>
            </a:br>
            <a:r>
              <a:rPr lang="ru-RU" sz="2400" dirty="0" smtClean="0"/>
              <a:t>                            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Направления: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 интерьера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 одежды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Веб-дизайн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Графический дизайн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Промышленный дизайн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 ландшафтов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Дизайнер интерьеров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357718" cy="5072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Дизайнер интерьера - это специалист по созданию интерьеров жилых, общественных и промышленных зданий и торговых помещений. Специалист должен создать не только красивый, но и функциональный интерьер.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дизайн интрьер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71678"/>
            <a:ext cx="4405297" cy="257465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01028" cy="98808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Чтобы работать дизайнером интерьеров,     </a:t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               необходимо разбираться в следующем: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36"/>
            <a:ext cx="8286808" cy="5572164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ru-RU" sz="2200" dirty="0" smtClean="0"/>
              <a:t>знать нормы и законы проектной документации, а также её разрабатывать;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 методы моделирования архитектурного и дизайн- проектирования, организации пространства;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закономерности зрительного восприятия;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актуальные строительные технологии: какие материалы для чего используются;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знать все существующие стили дизайна интерьера, архитектуры, изобразительного искусства;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 для воспроизведения своих замыслов уметь пользоваться компьютерными программами.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200" dirty="0" smtClean="0"/>
              <a:t>работать в команде со строительной бригадой, обсуждать план действий, материалы, проектные решения.</a:t>
            </a:r>
          </a:p>
          <a:p>
            <a:endParaRPr lang="ru-RU" sz="3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Плюсы и минусы профессии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429684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+ </a:t>
            </a:r>
            <a:r>
              <a:rPr lang="ru-RU" sz="2200" dirty="0" smtClean="0"/>
              <a:t>Работа вне офиса, в комфортной обстановке. Главное условие, это наличие ноутбука с необходимыми программами;</a:t>
            </a:r>
          </a:p>
          <a:p>
            <a:pPr>
              <a:buNone/>
            </a:pPr>
            <a:r>
              <a:rPr lang="ru-RU" sz="2200" dirty="0" smtClean="0"/>
              <a:t>+ Актуальные знания по дизайну и умение их применять на практике, что можно сделать и в собственном жилье;</a:t>
            </a:r>
          </a:p>
          <a:p>
            <a:pPr>
              <a:buNone/>
            </a:pPr>
            <a:r>
              <a:rPr lang="ru-RU" sz="2200" dirty="0" smtClean="0"/>
              <a:t>+ </a:t>
            </a:r>
            <a:r>
              <a:rPr lang="ru-RU" sz="2200" dirty="0" err="1" smtClean="0"/>
              <a:t>Востребованность</a:t>
            </a:r>
            <a:r>
              <a:rPr lang="ru-RU" sz="2200" dirty="0" smtClean="0"/>
              <a:t> профессии — интерьер всегда был и будет. </a:t>
            </a:r>
          </a:p>
          <a:p>
            <a:pPr>
              <a:buNone/>
            </a:pPr>
            <a:r>
              <a:rPr lang="ru-RU" sz="2200" dirty="0" smtClean="0"/>
              <a:t>+ Воплощение идей — возможность реализовать свой творческий потенциал;</a:t>
            </a:r>
          </a:p>
          <a:p>
            <a:pPr>
              <a:buNone/>
            </a:pPr>
            <a:r>
              <a:rPr lang="ru-RU" sz="2200" dirty="0" smtClean="0"/>
              <a:t> - Работа бывает довольно тяжёлая и стрессовая. Взаимодействовать приходится с разными людьми, не всегда простыми и лёгкими в общении;</a:t>
            </a:r>
          </a:p>
          <a:p>
            <a:pPr>
              <a:buNone/>
            </a:pPr>
            <a:r>
              <a:rPr lang="ru-RU" sz="2200" dirty="0" smtClean="0"/>
              <a:t>-  В случае отпуска или непредвиденных ситуаций дизайнер интерьера не сможет предоставить замену своей кандидатуре;</a:t>
            </a:r>
          </a:p>
          <a:p>
            <a:pPr>
              <a:buNone/>
            </a:pPr>
            <a:r>
              <a:rPr lang="ru-RU" sz="2200" dirty="0" smtClean="0"/>
              <a:t> - Критерии «красоты» относительны. То, что дизайнер запланировал и хочет воплотить, может быстро купироваться другим видением заказчика.</a:t>
            </a:r>
          </a:p>
          <a:p>
            <a:pPr>
              <a:buNone/>
            </a:pPr>
            <a:endParaRPr lang="ru-RU" sz="22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Места работы и оплата труда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143932" cy="5069700"/>
          </a:xfrm>
        </p:spPr>
        <p:txBody>
          <a:bodyPr/>
          <a:lstStyle/>
          <a:p>
            <a:pPr marL="525780" lvl="0" indent="-45720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Места работы: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err="1" smtClean="0"/>
              <a:t>дизайн-студии</a:t>
            </a:r>
            <a:r>
              <a:rPr lang="ru-RU" sz="2400" dirty="0" smtClean="0"/>
              <a:t>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мебельные фабрики, фирмы и магазины;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архитектурные организации;</a:t>
            </a:r>
          </a:p>
          <a:p>
            <a:pPr marL="525780" lvl="0" indent="-457200">
              <a:buFont typeface="+mj-lt"/>
              <a:buAutoNum type="arabicPeriod"/>
            </a:pPr>
            <a:r>
              <a:rPr lang="ru-RU" sz="2400" dirty="0" smtClean="0"/>
              <a:t>индивидуальная деятельность дизайнера интерьера.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Оплата труда:</a:t>
            </a:r>
          </a:p>
          <a:p>
            <a:pPr>
              <a:buNone/>
            </a:pPr>
            <a:r>
              <a:rPr lang="ru-RU" sz="2400" dirty="0" smtClean="0"/>
              <a:t>   Регионы России: 25000—150000 тыс. руб.</a:t>
            </a:r>
          </a:p>
          <a:p>
            <a:pPr>
              <a:buNone/>
            </a:pPr>
            <a:r>
              <a:rPr lang="ru-RU" sz="2400" dirty="0" smtClean="0"/>
              <a:t>    г. Москва:</a:t>
            </a:r>
            <a:r>
              <a:rPr lang="ru-RU" sz="2400" b="1" dirty="0" smtClean="0"/>
              <a:t> </a:t>
            </a:r>
            <a:r>
              <a:rPr lang="ru-RU" sz="2400" dirty="0" smtClean="0"/>
              <a:t>35000—150000 тыс. руб.</a:t>
            </a:r>
          </a:p>
          <a:p>
            <a:pPr marL="525780" lvl="0" indent="-457200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пр">
  <a:themeElements>
    <a:clrScheme name="Другая 35">
      <a:dk1>
        <a:srgbClr val="FFFFFF"/>
      </a:dk1>
      <a:lt1>
        <a:srgbClr val="000000"/>
      </a:lt1>
      <a:dk2>
        <a:srgbClr val="4E5B6F"/>
      </a:dk2>
      <a:lt2>
        <a:srgbClr val="00192E"/>
      </a:lt2>
      <a:accent1>
        <a:srgbClr val="00192E"/>
      </a:accent1>
      <a:accent2>
        <a:srgbClr val="272D37"/>
      </a:accent2>
      <a:accent3>
        <a:srgbClr val="5F7791"/>
      </a:accent3>
      <a:accent4>
        <a:srgbClr val="00192E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пр</Template>
  <TotalTime>306</TotalTime>
  <Words>1900</Words>
  <Application>Microsoft Office PowerPoint</Application>
  <PresentationFormat>Экран (4:3)</PresentationFormat>
  <Paragraphs>271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пр</vt:lpstr>
      <vt:lpstr>Муниципальное общеобразовательное учреждение средняя общеобразовательная школа № 51 г. Твери                        проект   Дизайнер.          Разновидности профессии.</vt:lpstr>
      <vt:lpstr>               Актуальность</vt:lpstr>
      <vt:lpstr>              Цель и задачи </vt:lpstr>
      <vt:lpstr>                      Дизайнер </vt:lpstr>
      <vt:lpstr> Основные и наиболее популярные                направления в дизайне</vt:lpstr>
      <vt:lpstr>               Дизайнер интерьеров</vt:lpstr>
      <vt:lpstr>         Чтобы работать дизайнером интерьеров,                      необходимо разбираться в следующем: </vt:lpstr>
      <vt:lpstr> Плюсы и минусы профессии</vt:lpstr>
      <vt:lpstr> Места работы и оплата труда </vt:lpstr>
      <vt:lpstr>               Образование</vt:lpstr>
      <vt:lpstr>                 Дизайнер одежды</vt:lpstr>
      <vt:lpstr>     Главные требования к дизайнеру                               одежды</vt:lpstr>
      <vt:lpstr>  Плюсы и минусы профессии</vt:lpstr>
      <vt:lpstr>   Места работы и оплата труда</vt:lpstr>
      <vt:lpstr>               Образование</vt:lpstr>
      <vt:lpstr>                  Веб-дизайнер</vt:lpstr>
      <vt:lpstr>       Основные и обязательные навыки хорошего специалиста</vt:lpstr>
      <vt:lpstr>  Плюсы и минусы профессии</vt:lpstr>
      <vt:lpstr>Места работы и оплата труда</vt:lpstr>
      <vt:lpstr>               Образование</vt:lpstr>
      <vt:lpstr>             Графический дизайнер         </vt:lpstr>
      <vt:lpstr>   Обязательные навыки и знания            хорошего специалиста  </vt:lpstr>
      <vt:lpstr>    Плюсы и минусы профессии</vt:lpstr>
      <vt:lpstr> Места работы и оплата труда</vt:lpstr>
      <vt:lpstr>                 Образование</vt:lpstr>
      <vt:lpstr>         Промышленный дизайнер </vt:lpstr>
      <vt:lpstr>Что должен знать и уметь специалист                     данной профессии</vt:lpstr>
      <vt:lpstr>Плюсы и минусы профессии</vt:lpstr>
      <vt:lpstr> Места работы и оплата труда</vt:lpstr>
      <vt:lpstr>             Образование</vt:lpstr>
      <vt:lpstr>           Дизайнер ландшафтов</vt:lpstr>
      <vt:lpstr>   Обязательные навыки и умения                       специалиста</vt:lpstr>
      <vt:lpstr> Плюсы и минусы профессии</vt:lpstr>
      <vt:lpstr> Места работы и оплата труда</vt:lpstr>
      <vt:lpstr>             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Дизайнер.        Разновидности профессии.</dc:title>
  <dc:creator>33</dc:creator>
  <cp:lastModifiedBy>Dmitriev</cp:lastModifiedBy>
  <cp:revision>32</cp:revision>
  <dcterms:created xsi:type="dcterms:W3CDTF">2020-02-05T13:55:19Z</dcterms:created>
  <dcterms:modified xsi:type="dcterms:W3CDTF">2020-03-11T16:43:15Z</dcterms:modified>
</cp:coreProperties>
</file>