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722-4C84-4A44-B1B3-CE5A905D54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DB3D-2F72-48A6-8EAB-2E51AD8A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9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722-4C84-4A44-B1B3-CE5A905D54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DB3D-2F72-48A6-8EAB-2E51AD8A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57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722-4C84-4A44-B1B3-CE5A905D54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DB3D-2F72-48A6-8EAB-2E51AD8A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6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722-4C84-4A44-B1B3-CE5A905D54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DB3D-2F72-48A6-8EAB-2E51AD8A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4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722-4C84-4A44-B1B3-CE5A905D54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DB3D-2F72-48A6-8EAB-2E51AD8A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66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722-4C84-4A44-B1B3-CE5A905D54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DB3D-2F72-48A6-8EAB-2E51AD8A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722-4C84-4A44-B1B3-CE5A905D54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DB3D-2F72-48A6-8EAB-2E51AD8A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1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722-4C84-4A44-B1B3-CE5A905D54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DB3D-2F72-48A6-8EAB-2E51AD8A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8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722-4C84-4A44-B1B3-CE5A905D54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DB3D-2F72-48A6-8EAB-2E51AD8A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3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722-4C84-4A44-B1B3-CE5A905D54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DB3D-2F72-48A6-8EAB-2E51AD8A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8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722-4C84-4A44-B1B3-CE5A905D54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DB3D-2F72-48A6-8EAB-2E51AD8A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2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1722-4C84-4A44-B1B3-CE5A905D54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DB3D-2F72-48A6-8EAB-2E51AD8A3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2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3.depositphotos.com/1381835/13695/i/950/depositphotos_136952722-stock-photo-germany-on-3d-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31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6754" y="304679"/>
            <a:ext cx="9144000" cy="1049337"/>
          </a:xfrm>
        </p:spPr>
        <p:txBody>
          <a:bodyPr/>
          <a:lstStyle/>
          <a:p>
            <a:r>
              <a:rPr lang="ru-RU" dirty="0" smtClean="0"/>
              <a:t>Германия сквозь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1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808" y="365125"/>
            <a:ext cx="5328138" cy="1325563"/>
          </a:xfrm>
        </p:spPr>
        <p:txBody>
          <a:bodyPr/>
          <a:lstStyle/>
          <a:p>
            <a:r>
              <a:rPr lang="ru-RU" dirty="0" smtClean="0"/>
              <a:t>германской империя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0677" y="1825625"/>
            <a:ext cx="6198830" cy="386299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результате Франко-прусской войны (1870—1871) 15 ноября 1870 года в Северогерманский союз были приняты Баден и Гессен, из названия союза был убран корень «Северный</a:t>
            </a:r>
            <a:r>
              <a:rPr lang="ru-RU" dirty="0" smtClean="0"/>
              <a:t>»).</a:t>
            </a:r>
            <a:r>
              <a:rPr lang="ru-RU" dirty="0"/>
              <a:t> Германская империя была федеративным государством, объединявшим 22 монархии, 3 вольных города и землю Эльзас-Лотарингия. По конституции, императором Германской империи являлся прусский король. Он назначал рейхсканцлера. Рейхстаг избирался всеобщим голосованием. У империи были единый бюджет, имперский банк, армия, монета, внешнеполитическое ведомство, почта и железнодорожное ведомство.</a:t>
            </a:r>
          </a:p>
        </p:txBody>
      </p:sp>
      <p:pic>
        <p:nvPicPr>
          <p:cNvPr id="10242" name="Picture 2" descr="https://upload.wikimedia.org/wikipedia/commons/c/cf/Map-deutsches-kaiserrei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53" y="808892"/>
            <a:ext cx="6133847" cy="52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1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945" y="0"/>
            <a:ext cx="7751885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Деление Германской Империи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825624"/>
            <a:ext cx="5856976" cy="5032375"/>
          </a:xfrm>
        </p:spPr>
        <p:txBody>
          <a:bodyPr/>
          <a:lstStyle/>
          <a:p>
            <a:r>
              <a:rPr lang="ru-RU" dirty="0"/>
              <a:t>26 сентября 1918 года началось наступление Антанты на западном фронте. Союзники Германии были разгромлены и друг за другом подписали перемирие с Антантой (29 сентября 1918 года — Болгария, 30 октября — Турция, 3 ноября — Австро-Венгрия). 5 октября германское правительство обратилось с просьбой о перемирии. Оно было заключено 11 ноября 1918.</a:t>
            </a:r>
          </a:p>
        </p:txBody>
      </p:sp>
      <p:pic>
        <p:nvPicPr>
          <p:cNvPr id="11266" name="Picture 2" descr="https://regnum.ru/uploads/pictures/news/2018/07/31/regnum_picture_1532993099207897_norm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77" y="1485900"/>
            <a:ext cx="6335023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0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29009"/>
            <a:ext cx="5961185" cy="1963860"/>
          </a:xfrm>
        </p:spPr>
        <p:txBody>
          <a:bodyPr/>
          <a:lstStyle/>
          <a:p>
            <a:r>
              <a:rPr lang="ru-RU" dirty="0"/>
              <a:t>В 1935 году после плебисцита Саар был возвращён под управление Германии.</a:t>
            </a:r>
          </a:p>
        </p:txBody>
      </p:sp>
      <p:pic>
        <p:nvPicPr>
          <p:cNvPr id="12290" name="Picture 2" descr="Ð¤Ð»Ð°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10" y="1613509"/>
            <a:ext cx="4305581" cy="28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88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788" y="1217426"/>
            <a:ext cx="5925697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Благодаря окончанию Великой депрессии, уничтожению всякой оппозиции и критики, ликвидации безработицы, пропаганде, игравшей на национальных чувствах, а позднее — территориальным приобретениям, Гитлер увеличил свою популярность. Кроме того, он добился крупных успехов в экономике. В частности, при Гитлере Германия вышла на первое место в мире по производству стали и алюминия.</a:t>
            </a:r>
          </a:p>
        </p:txBody>
      </p:sp>
      <p:pic>
        <p:nvPicPr>
          <p:cNvPr id="13314" name="Picture 2" descr="https://upload.wikimedia.org/wikipedia/commons/a/af/Nsdap_ga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917" y="-6315457"/>
            <a:ext cx="13603190" cy="81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www2.bc.edu/john-heineman/maps/greatgeraug1939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r="16195" b="10915"/>
          <a:stretch/>
        </p:blipFill>
        <p:spPr bwMode="auto">
          <a:xfrm>
            <a:off x="6763897" y="1174376"/>
            <a:ext cx="5302597" cy="43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36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527922" cy="1831975"/>
          </a:xfrm>
        </p:spPr>
        <p:txBody>
          <a:bodyPr/>
          <a:lstStyle/>
          <a:p>
            <a:r>
              <a:rPr lang="ru-RU" dirty="0" smtClean="0"/>
              <a:t>После капитуляции, </a:t>
            </a:r>
            <a:r>
              <a:rPr lang="ru-RU" dirty="0" err="1" smtClean="0"/>
              <a:t>Германие</a:t>
            </a:r>
            <a:r>
              <a:rPr lang="ru-RU" dirty="0" smtClean="0"/>
              <a:t> была поделена на два лагеря- Восточный(ГДР) и Западный(ФРГ)</a:t>
            </a:r>
            <a:endParaRPr lang="ru-RU" dirty="0"/>
          </a:p>
        </p:txBody>
      </p:sp>
      <p:pic>
        <p:nvPicPr>
          <p:cNvPr id="14338" name="Picture 2" descr="https://im0-tub-ru.yandex.net/i?id=a2f97d30f389525ec5d943253450133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122" y="1440228"/>
            <a:ext cx="5825878" cy="49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etot-prazdnik.ru/wp-content/uploads/2019/04/img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24" y="1978271"/>
            <a:ext cx="6424246" cy="36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4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3354" y="0"/>
            <a:ext cx="7158646" cy="1325563"/>
          </a:xfrm>
        </p:spPr>
        <p:txBody>
          <a:bodyPr/>
          <a:lstStyle/>
          <a:p>
            <a:r>
              <a:rPr lang="ru-RU" dirty="0" smtClean="0"/>
              <a:t>Объединение Германии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5161085" cy="6857999"/>
          </a:xfrm>
        </p:spPr>
        <p:txBody>
          <a:bodyPr>
            <a:normAutofit/>
          </a:bodyPr>
          <a:lstStyle/>
          <a:p>
            <a:r>
              <a:rPr lang="ru-RU" dirty="0"/>
              <a:t>В начале ноября в Берлине начались массовые демонстрации, приведшие в конечном итоге к открытию Берлинской стены. Это стало первым шагом на пути к объединению двух германских государств. Вскоре на территории ГДР вошла в обращение немецкая марка ФРГ, а в августе 1990 года между двумя сторонами был подписан Договор об установлении единства.</a:t>
            </a:r>
          </a:p>
        </p:txBody>
      </p:sp>
      <p:pic>
        <p:nvPicPr>
          <p:cNvPr id="15362" name="Picture 2" descr="http://projecteducation.ru/media/k2/items/cache/ffe144b59c409587b4c9211fb31afdf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33" y="1573824"/>
            <a:ext cx="6731391" cy="444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8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5146" y="0"/>
            <a:ext cx="4261338" cy="1325563"/>
          </a:xfrm>
        </p:spPr>
        <p:txBody>
          <a:bodyPr/>
          <a:lstStyle/>
          <a:p>
            <a:r>
              <a:rPr lang="ru-RU" dirty="0" smtClean="0"/>
              <a:t>Античная эпоха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486275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Германские племена обитали на территории Центральной Европы ещё в 1-м тысячелетии до н. э., довольно подробное описание их строя и образа жизни даёт </a:t>
            </a:r>
            <a:r>
              <a:rPr lang="ru-RU" dirty="0" smtClean="0"/>
              <a:t>Тацит (</a:t>
            </a:r>
            <a:r>
              <a:rPr lang="ru-RU" dirty="0"/>
              <a:t> древнеримский историк, один из самых известных писателей </a:t>
            </a:r>
            <a:r>
              <a:rPr lang="ru-RU" dirty="0" smtClean="0"/>
              <a:t>античности)</a:t>
            </a:r>
            <a:r>
              <a:rPr lang="ru-RU" dirty="0"/>
              <a:t> в трактате «Германия». Лингвистические исследования, проведённые Д. </a:t>
            </a:r>
            <a:r>
              <a:rPr lang="ru-RU" dirty="0" err="1"/>
              <a:t>Ринжем</a:t>
            </a:r>
            <a:r>
              <a:rPr lang="ru-RU" dirty="0"/>
              <a:t>, позволяют предположить, что обособление германских народов от балто-славян произошло примерно в VIII—VI веках до н. э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2" name="Picture 4" descr="https://www.e-reading.by/illustrations/151/151235-i_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043353"/>
            <a:ext cx="770572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9477" y="758214"/>
            <a:ext cx="6412523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Великое переселение народов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779476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конце IV века вторжение азиатских кочевых народов в Европу подтолкнуло к переселению германцев. Они заселяли приграничные земли Римской империи, а вскоре начали вооружённые вторжения в неё. В V веке германские племена готов, вандалов и другие создали на территории разваливавшейся Западной </a:t>
            </a:r>
            <a:r>
              <a:rPr lang="ru-RU" dirty="0" smtClean="0"/>
              <a:t>Римской империи</a:t>
            </a:r>
            <a:r>
              <a:rPr lang="ru-RU" dirty="0"/>
              <a:t> свои королевства. В то же время на территории нынешней Германии в основном сохранялся 1000 лет первобытно-общинный строй. В 476 году германским военачальником </a:t>
            </a:r>
            <a:r>
              <a:rPr lang="ru-RU" dirty="0" err="1"/>
              <a:t>Одоакром</a:t>
            </a:r>
            <a:r>
              <a:rPr lang="ru-RU" dirty="0"/>
              <a:t> был низложен последний римский император Ромул Август.</a:t>
            </a:r>
          </a:p>
        </p:txBody>
      </p:sp>
      <p:pic>
        <p:nvPicPr>
          <p:cNvPr id="3074" name="Picture 2" descr="https://ds05.infourok.ru/uploads/ex/0e24/0006151b-c24bc242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371" y="2083777"/>
            <a:ext cx="6365630" cy="477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9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6161" y="0"/>
            <a:ext cx="4923692" cy="158481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Начало германской государственности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495192" cy="68580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Истоки германского государства связаны с </a:t>
            </a:r>
            <a:r>
              <a:rPr lang="ru-RU" dirty="0" err="1"/>
              <a:t>Верденским</a:t>
            </a:r>
            <a:r>
              <a:rPr lang="ru-RU" dirty="0"/>
              <a:t> договором, который в 843 г. заключили между собой внуки Карла Великого. Этот договор разделил империю франков на три части — французскую </a:t>
            </a:r>
            <a:r>
              <a:rPr lang="ru-RU" dirty="0" smtClean="0"/>
              <a:t>доставшуюся</a:t>
            </a:r>
            <a:r>
              <a:rPr lang="ru-RU" dirty="0"/>
              <a:t> Карлу Лысому, </a:t>
            </a:r>
            <a:r>
              <a:rPr lang="ru-RU" dirty="0" smtClean="0"/>
              <a:t>итальянско-лотарингскую, </a:t>
            </a:r>
            <a:r>
              <a:rPr lang="ru-RU" dirty="0"/>
              <a:t>королём которой стал старший сын Людовика Благочестивого </a:t>
            </a:r>
            <a:r>
              <a:rPr lang="ru-RU" dirty="0" err="1" smtClean="0"/>
              <a:t>Лотарь</a:t>
            </a:r>
            <a:r>
              <a:rPr lang="ru-RU" dirty="0"/>
              <a:t>, и германскую, где власть досталась Людовику Немецкому.</a:t>
            </a:r>
          </a:p>
          <a:p>
            <a:r>
              <a:rPr lang="ru-RU" dirty="0"/>
              <a:t>Традиционно первым Германским государством принято считать восточно-франкское государство. В течение X века появилось неофициальное название «Рейх </a:t>
            </a:r>
            <a:r>
              <a:rPr lang="ru-RU" dirty="0" smtClean="0"/>
              <a:t>Германцев»</a:t>
            </a:r>
            <a:endParaRPr lang="ru-RU" dirty="0"/>
          </a:p>
          <a:p>
            <a:r>
              <a:rPr lang="ru-RU" dirty="0"/>
              <a:t>В 870 году большая часть Лотарингского королевства была захвачена восточно-франкским королём Людовиком Немецким. Таким образом, Восточно-Франкское королевство объединило практически все земли, населённые немцами. В течение IX—X веков происходили войны со славянами, приведшие к присоединению ряда славянских земель.</a:t>
            </a:r>
          </a:p>
        </p:txBody>
      </p:sp>
      <p:pic>
        <p:nvPicPr>
          <p:cNvPr id="4100" name="Picture 4" descr="https://cdn2.arhivurokov.ru/multiurok/html/2018/06/11/s_5b1ea8676bc4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08" y="1233122"/>
            <a:ext cx="6828692" cy="52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655749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Священная Римская империя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72" y="2098187"/>
            <a:ext cx="6594203" cy="296618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Очередным восточно-франкским королём в 936 г. стал герцог Саксонии Отто </a:t>
            </a:r>
            <a:r>
              <a:rPr lang="ru-RU" dirty="0" smtClean="0"/>
              <a:t>I</a:t>
            </a:r>
          </a:p>
          <a:p>
            <a:r>
              <a:rPr lang="ru-RU" dirty="0"/>
              <a:t>2 февраля 962 г. </a:t>
            </a:r>
            <a:r>
              <a:rPr lang="ru-RU" dirty="0" err="1"/>
              <a:t>Оттон</a:t>
            </a:r>
            <a:r>
              <a:rPr lang="ru-RU" dirty="0"/>
              <a:t> I был коронован в Риме в качестве императора Священной Римской империи. Считалось, что он возродил державу Карла Великого. Но теперь империя состояла в основном из Германии и части Италии. </a:t>
            </a:r>
          </a:p>
        </p:txBody>
      </p:sp>
      <p:pic>
        <p:nvPicPr>
          <p:cNvPr id="5122" name="Picture 2" descr="https://studfiles.net/html/2706/198/html_ucdOoCS87d.Flv4/htmlconvd-pQdrZ817x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82"/>
          <a:stretch/>
        </p:blipFill>
        <p:spPr bwMode="auto">
          <a:xfrm>
            <a:off x="6594203" y="0"/>
            <a:ext cx="5597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661" y="0"/>
            <a:ext cx="6082487" cy="1325563"/>
          </a:xfrm>
        </p:spPr>
        <p:txBody>
          <a:bodyPr/>
          <a:lstStyle/>
          <a:p>
            <a:r>
              <a:rPr lang="ru-RU" i="1" dirty="0"/>
              <a:t> </a:t>
            </a:r>
            <a:r>
              <a:rPr lang="ru-RU" b="1" i="1" dirty="0"/>
              <a:t>Реформация в Германии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14610"/>
            <a:ext cx="6920686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Начало Реформации положило выступление в Германии в 1517 со своими позициями, или как их называли «тезисы для дискуссии», </a:t>
            </a:r>
            <a:r>
              <a:rPr lang="ru-RU" dirty="0" err="1"/>
              <a:t>августинского</a:t>
            </a:r>
            <a:r>
              <a:rPr lang="ru-RU" dirty="0"/>
              <a:t> монаха Мартина Лютера. Идеологи Реформации выдвинули тезисы, которыми фактически отрицалась необходимость католической церкви с её иерархией и духовенства вообще. Отвергалось католическое Священное предание, отрицались права церкви на земельные богатства и др.</a:t>
            </a:r>
          </a:p>
        </p:txBody>
      </p:sp>
      <p:pic>
        <p:nvPicPr>
          <p:cNvPr id="6146" name="Picture 2" descr="https://ds04.infourok.ru/uploads/ex/12dd/0003472c-90b66689/hello_html_m5be6e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87" y="0"/>
            <a:ext cx="5271313" cy="682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39" y="606670"/>
            <a:ext cx="5571392" cy="7938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Возвышение Пруссии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6816"/>
            <a:ext cx="5196254" cy="596118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Вестфальский мир 1648 года привёл к значительному расширению владений курфюршества Бранденбург, которое ещё ранее (в 1618 году) присоединило герцогство Пруссию. В 1701 году Бранденбургско-Прусское государство получило название «королевство Пруссия». Оно отличалось жёсткой бюрократической системой и милитаризмом. В Пруссии и других восточногерманских государствах наблюдалось второе издание крепостничества. С другой стороны, именно в Пруссии Кант и Фихте заложили начало классической немецкой философии.</a:t>
            </a:r>
          </a:p>
        </p:txBody>
      </p:sp>
      <p:pic>
        <p:nvPicPr>
          <p:cNvPr id="7170" name="Picture 2" descr="https://cf.ppt-online.org/files/slide/z/Z3MbRuPlQet5S1GYhgTvFimIfUy7dDoxrpcz2N/slide-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5"/>
          <a:stretch/>
        </p:blipFill>
        <p:spPr bwMode="auto">
          <a:xfrm>
            <a:off x="5610692" y="0"/>
            <a:ext cx="6581308" cy="414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c/c6/Provinces_of_Prussia_%281914%29.svg/760px-Provinces_of_Prussia_%281914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52" y="714374"/>
            <a:ext cx="7239000" cy="61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0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4854" y="14335"/>
            <a:ext cx="6767146" cy="1325563"/>
          </a:xfrm>
        </p:spPr>
        <p:txBody>
          <a:bodyPr>
            <a:normAutofit/>
          </a:bodyPr>
          <a:lstStyle/>
          <a:p>
            <a:r>
              <a:rPr lang="ru-RU" b="1" dirty="0"/>
              <a:t>Германский союз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02422"/>
            <a:ext cx="4669437" cy="325315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 Венском конгрессе (октябрь 1814 г. — 9 июня 1815 г.) 8 июня 1815 г. был образован Германский союз из 38 германских государств. 8 июня был принят федеральный </a:t>
            </a:r>
            <a:r>
              <a:rPr lang="ru-RU" dirty="0" smtClean="0"/>
              <a:t>акт, игравший </a:t>
            </a:r>
            <a:r>
              <a:rPr lang="ru-RU" dirty="0"/>
              <a:t>роль устава союза. Согласно ему Германский союз являлся конфедерацией независимых государств.</a:t>
            </a:r>
          </a:p>
        </p:txBody>
      </p:sp>
      <p:pic>
        <p:nvPicPr>
          <p:cNvPr id="9218" name="Picture 2" descr="https://heritage-history.com/site/data/map-dir/modeurope/mac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37" y="1323107"/>
            <a:ext cx="7522563" cy="53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115</Words>
  <Application>Microsoft Office PowerPoint</Application>
  <PresentationFormat>Широкоэкранный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Германия сквозь века</vt:lpstr>
      <vt:lpstr>Античная эпоха</vt:lpstr>
      <vt:lpstr>Великое переселение народов </vt:lpstr>
      <vt:lpstr>Начало германской государственности </vt:lpstr>
      <vt:lpstr>Священная Римская империя </vt:lpstr>
      <vt:lpstr> Реформация в Германии</vt:lpstr>
      <vt:lpstr>Возвышение Пруссии  </vt:lpstr>
      <vt:lpstr>Презентация PowerPoint</vt:lpstr>
      <vt:lpstr>Германский союз </vt:lpstr>
      <vt:lpstr>германской империя</vt:lpstr>
      <vt:lpstr>Деление Германской Империи</vt:lpstr>
      <vt:lpstr>Презентация PowerPoint</vt:lpstr>
      <vt:lpstr>Презентация PowerPoint</vt:lpstr>
      <vt:lpstr>Презентация PowerPoint</vt:lpstr>
      <vt:lpstr>Объединение Германии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Германия сквозь века</dc:title>
  <dc:creator>Vova</dc:creator>
  <cp:lastModifiedBy>Vova</cp:lastModifiedBy>
  <cp:revision>8</cp:revision>
  <dcterms:created xsi:type="dcterms:W3CDTF">2019-09-16T14:35:48Z</dcterms:created>
  <dcterms:modified xsi:type="dcterms:W3CDTF">2019-09-16T15:57:03Z</dcterms:modified>
</cp:coreProperties>
</file>