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8"/>
  </p:notesMasterIdLst>
  <p:sldIdLst>
    <p:sldId id="256" r:id="rId3"/>
    <p:sldId id="257" r:id="rId4"/>
    <p:sldId id="267" r:id="rId5"/>
    <p:sldId id="258" r:id="rId6"/>
    <p:sldId id="259" r:id="rId7"/>
    <p:sldId id="293" r:id="rId8"/>
    <p:sldId id="266" r:id="rId9"/>
    <p:sldId id="301" r:id="rId10"/>
    <p:sldId id="300" r:id="rId11"/>
    <p:sldId id="276" r:id="rId12"/>
    <p:sldId id="296" r:id="rId13"/>
    <p:sldId id="295" r:id="rId14"/>
    <p:sldId id="302" r:id="rId15"/>
    <p:sldId id="274" r:id="rId16"/>
    <p:sldId id="265" r:id="rId17"/>
    <p:sldId id="262" r:id="rId18"/>
    <p:sldId id="263" r:id="rId19"/>
    <p:sldId id="264" r:id="rId20"/>
    <p:sldId id="261" r:id="rId21"/>
    <p:sldId id="268" r:id="rId22"/>
    <p:sldId id="269" r:id="rId23"/>
    <p:sldId id="297" r:id="rId24"/>
    <p:sldId id="298" r:id="rId25"/>
    <p:sldId id="299" r:id="rId26"/>
    <p:sldId id="270" r:id="rId2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0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8FF50-5F40-4C85-95C3-D9DA88E33AB9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6477F-D80B-4BC8-A37C-32A4B7E875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594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6477F-D80B-4BC8-A37C-32A4B7E8758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745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6477F-D80B-4BC8-A37C-32A4B7E87582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638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4529142" cy="1470025"/>
          </a:xfr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  <a:latin typeface="Impac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78" y="5572140"/>
            <a:ext cx="5543544" cy="752468"/>
          </a:xfrm>
        </p:spPr>
        <p:txBody>
          <a:bodyPr/>
          <a:lstStyle>
            <a:lvl1pPr marL="0" indent="0" algn="l">
              <a:buNone/>
              <a:defRPr b="0">
                <a:solidFill>
                  <a:srgbClr val="7030A0"/>
                </a:solidFill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301A0-6F35-4F9F-AFB3-2340A3DC03E5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400" b="1" kern="1200" smtClean="0">
          <a:solidFill>
            <a:schemeClr val="accent6">
              <a:lumMod val="75000"/>
            </a:schemeClr>
          </a:solidFill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7030A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7030A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980728"/>
            <a:ext cx="6015612" cy="4608512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ru-RU" sz="2400" dirty="0">
                <a:solidFill>
                  <a:srgbClr val="C00000"/>
                </a:solidFill>
              </a:rPr>
              <a:t>Анализ работы 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>
                <a:solidFill>
                  <a:srgbClr val="C00000"/>
                </a:solidFill>
              </a:rPr>
              <a:t>в </a:t>
            </a:r>
            <a:r>
              <a:rPr lang="ru-RU" sz="2400" dirty="0" smtClean="0">
                <a:solidFill>
                  <a:srgbClr val="C00000"/>
                </a:solidFill>
              </a:rPr>
              <a:t>2017-2018  учебном году. Цели</a:t>
            </a:r>
            <a:r>
              <a:rPr lang="ru-RU" sz="2400" dirty="0">
                <a:solidFill>
                  <a:srgbClr val="C00000"/>
                </a:solidFill>
              </a:rPr>
              <a:t>, задачи, направления деятельности педагогического коллектива 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на </a:t>
            </a:r>
            <a:r>
              <a:rPr lang="ru-RU" sz="2000" dirty="0" smtClean="0">
                <a:solidFill>
                  <a:srgbClr val="C00000"/>
                </a:solidFill>
              </a:rPr>
              <a:t>201</a:t>
            </a:r>
            <a:r>
              <a:rPr lang="en-US" sz="2000" dirty="0" smtClean="0">
                <a:solidFill>
                  <a:srgbClr val="C00000"/>
                </a:solidFill>
              </a:rPr>
              <a:t>7</a:t>
            </a:r>
            <a:r>
              <a:rPr lang="ru-RU" sz="2000" dirty="0" smtClean="0">
                <a:solidFill>
                  <a:srgbClr val="C00000"/>
                </a:solidFill>
              </a:rPr>
              <a:t>-201</a:t>
            </a:r>
            <a:r>
              <a:rPr lang="en-US" sz="2000" dirty="0" smtClean="0">
                <a:solidFill>
                  <a:srgbClr val="C00000"/>
                </a:solidFill>
              </a:rPr>
              <a:t>8  </a:t>
            </a:r>
            <a:r>
              <a:rPr lang="ru-RU" sz="2400" dirty="0" smtClean="0">
                <a:solidFill>
                  <a:srgbClr val="C00000"/>
                </a:solidFill>
              </a:rPr>
              <a:t>учебный </a:t>
            </a:r>
            <a:r>
              <a:rPr lang="ru-RU" sz="2400" dirty="0">
                <a:solidFill>
                  <a:srgbClr val="C00000"/>
                </a:solidFill>
              </a:rPr>
              <a:t>год.</a:t>
            </a:r>
            <a:br>
              <a:rPr lang="ru-RU" sz="2400" dirty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Межрегиональная олимпиада по географии «Осенний марафон</a:t>
            </a: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»  - 14 участников</a:t>
            </a:r>
            <a:r>
              <a:rPr lang="ru-RU" sz="2400" dirty="0" smtClean="0">
                <a:solidFill>
                  <a:schemeClr val="tx1"/>
                </a:solidFill>
              </a:rPr>
              <a:t> 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Енгалычева</a:t>
            </a:r>
            <a:r>
              <a:rPr lang="ru-RU" sz="2400" dirty="0" smtClean="0">
                <a:solidFill>
                  <a:schemeClr val="tx1"/>
                </a:solidFill>
              </a:rPr>
              <a:t> Виктория – региональный призер</a:t>
            </a: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(</a:t>
            </a:r>
            <a:r>
              <a:rPr lang="ru-RU" sz="2400" dirty="0" err="1" smtClean="0">
                <a:solidFill>
                  <a:schemeClr val="tx1"/>
                </a:solidFill>
                <a:latin typeface="Cambria" pitchFamily="18" charset="0"/>
              </a:rPr>
              <a:t>уч</a:t>
            </a: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. Якунина Е.А.)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Корзун</a:t>
            </a:r>
            <a:r>
              <a:rPr lang="ru-RU" sz="2400" dirty="0" smtClean="0">
                <a:solidFill>
                  <a:schemeClr val="tx1"/>
                </a:solidFill>
              </a:rPr>
              <a:t> Екатерина – региональный призер</a:t>
            </a: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(</a:t>
            </a:r>
            <a:r>
              <a:rPr lang="ru-RU" sz="2400" dirty="0" err="1" smtClean="0">
                <a:solidFill>
                  <a:schemeClr val="tx1"/>
                </a:solidFill>
                <a:latin typeface="Cambria" pitchFamily="18" charset="0"/>
              </a:rPr>
              <a:t>уч</a:t>
            </a: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. Якунина Е.А.)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Нечаев Роберт – региональный призер</a:t>
            </a: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(</a:t>
            </a:r>
            <a:r>
              <a:rPr lang="ru-RU" sz="2400" dirty="0" err="1" smtClean="0">
                <a:solidFill>
                  <a:schemeClr val="tx1"/>
                </a:solidFill>
                <a:latin typeface="Cambria" pitchFamily="18" charset="0"/>
              </a:rPr>
              <a:t>уч</a:t>
            </a: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. Якунина Е.А.)</a:t>
            </a:r>
          </a:p>
          <a:p>
            <a:pPr>
              <a:buNone/>
            </a:pPr>
            <a:endParaRPr lang="ru-RU" sz="2400" dirty="0" smtClean="0">
              <a:solidFill>
                <a:srgbClr val="00B050"/>
              </a:solidFill>
              <a:latin typeface="Cambria" pitchFamily="18" charset="0"/>
            </a:endParaRPr>
          </a:p>
          <a:p>
            <a:r>
              <a:rPr lang="ru-RU" sz="2400" b="1" dirty="0">
                <a:solidFill>
                  <a:schemeClr val="tx1"/>
                </a:solidFill>
                <a:latin typeface="Cambria" pitchFamily="18" charset="0"/>
              </a:rPr>
              <a:t>Межрегиональная олимпиада по </a:t>
            </a: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биологии </a:t>
            </a:r>
            <a:r>
              <a:rPr lang="ru-RU" sz="2400" b="1" dirty="0">
                <a:solidFill>
                  <a:schemeClr val="tx1"/>
                </a:solidFill>
                <a:latin typeface="Cambria" pitchFamily="18" charset="0"/>
              </a:rPr>
              <a:t>«Осенний марафон</a:t>
            </a:r>
            <a:r>
              <a:rPr lang="ru-RU" sz="2400" dirty="0">
                <a:solidFill>
                  <a:schemeClr val="tx1"/>
                </a:solidFill>
                <a:latin typeface="Cambria" pitchFamily="18" charset="0"/>
              </a:rPr>
              <a:t>»  </a:t>
            </a: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- 9 участников</a:t>
            </a:r>
            <a:r>
              <a:rPr lang="ru-RU" sz="2400" dirty="0" smtClean="0">
                <a:solidFill>
                  <a:schemeClr val="tx1"/>
                </a:solidFill>
              </a:rPr>
              <a:t>– учитель Макаров К.Е.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Солодкова</a:t>
            </a:r>
            <a:r>
              <a:rPr lang="ru-RU" sz="2400" dirty="0" smtClean="0">
                <a:solidFill>
                  <a:schemeClr val="tx1"/>
                </a:solidFill>
              </a:rPr>
              <a:t> Екатерина – федеральный призер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Голубева</a:t>
            </a:r>
            <a:r>
              <a:rPr lang="ru-RU" sz="2400" dirty="0" smtClean="0">
                <a:solidFill>
                  <a:schemeClr val="tx1"/>
                </a:solidFill>
              </a:rPr>
              <a:t> Анна – победитель</a:t>
            </a:r>
          </a:p>
          <a:p>
            <a:endParaRPr lang="ru-RU" sz="2400" dirty="0" smtClean="0">
              <a:solidFill>
                <a:srgbClr val="00B05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00B05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2400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0" dirty="0">
                <a:solidFill>
                  <a:srgbClr val="C00000"/>
                </a:solidFill>
              </a:rPr>
              <a:t>Межрегиональная олимпиада </a:t>
            </a:r>
            <a:r>
              <a:rPr lang="ru-RU" sz="3600" b="0" dirty="0" smtClean="0">
                <a:solidFill>
                  <a:srgbClr val="C00000"/>
                </a:solidFill>
              </a:rPr>
              <a:t/>
            </a:r>
            <a:br>
              <a:rPr lang="ru-RU" sz="3600" b="0" dirty="0" smtClean="0">
                <a:solidFill>
                  <a:srgbClr val="C00000"/>
                </a:solidFill>
              </a:rPr>
            </a:br>
            <a:r>
              <a:rPr lang="ru-RU" sz="3600" b="0" dirty="0" smtClean="0">
                <a:solidFill>
                  <a:srgbClr val="C00000"/>
                </a:solidFill>
              </a:rPr>
              <a:t>«</a:t>
            </a:r>
            <a:r>
              <a:rPr lang="ru-RU" sz="3600" b="0" dirty="0">
                <a:solidFill>
                  <a:srgbClr val="C00000"/>
                </a:solidFill>
              </a:rPr>
              <a:t>Осенний марафон»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9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064896" cy="5793507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chemeClr val="tx1"/>
                </a:solidFill>
                <a:latin typeface="+mj-lt"/>
              </a:rPr>
              <a:t>Межрегиональная олимпиада по химии «Осенний марафон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» - 6 участников </a:t>
            </a:r>
            <a:endParaRPr lang="ru-RU" dirty="0">
              <a:solidFill>
                <a:schemeClr val="tx1"/>
              </a:solidFill>
              <a:latin typeface="+mj-lt"/>
            </a:endParaRPr>
          </a:p>
          <a:p>
            <a:pPr>
              <a:buNone/>
            </a:pPr>
            <a:r>
              <a:rPr lang="ru-RU" sz="2900" dirty="0" err="1" smtClean="0">
                <a:solidFill>
                  <a:schemeClr val="tx1"/>
                </a:solidFill>
                <a:latin typeface="+mj-lt"/>
              </a:rPr>
              <a:t>Шакшинова</a:t>
            </a:r>
            <a:r>
              <a:rPr lang="ru-RU" sz="29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+mj-lt"/>
              </a:rPr>
              <a:t>Карина</a:t>
            </a:r>
            <a:r>
              <a:rPr lang="ru-RU" sz="2900" dirty="0" smtClean="0">
                <a:solidFill>
                  <a:schemeClr val="tx1"/>
                </a:solidFill>
                <a:latin typeface="+mj-lt"/>
              </a:rPr>
              <a:t> -</a:t>
            </a:r>
            <a:r>
              <a:rPr lang="ru-RU" sz="2900" dirty="0">
                <a:solidFill>
                  <a:schemeClr val="tx1"/>
                </a:solidFill>
                <a:latin typeface="+mj-lt"/>
              </a:rPr>
              <a:t>р</a:t>
            </a:r>
            <a:r>
              <a:rPr lang="ru-RU" sz="2900" dirty="0" smtClean="0">
                <a:solidFill>
                  <a:schemeClr val="tx1"/>
                </a:solidFill>
                <a:latin typeface="+mj-lt"/>
              </a:rPr>
              <a:t>егиональный </a:t>
            </a:r>
            <a:r>
              <a:rPr lang="ru-RU" sz="2900" dirty="0">
                <a:solidFill>
                  <a:schemeClr val="tx1"/>
                </a:solidFill>
                <a:latin typeface="+mj-lt"/>
              </a:rPr>
              <a:t>призер (уч. </a:t>
            </a:r>
            <a:r>
              <a:rPr lang="ru-RU" sz="2900" dirty="0" err="1">
                <a:solidFill>
                  <a:schemeClr val="tx1"/>
                </a:solidFill>
                <a:latin typeface="+mj-lt"/>
              </a:rPr>
              <a:t>Прохоренкова</a:t>
            </a:r>
            <a:r>
              <a:rPr lang="ru-RU" sz="2900" dirty="0">
                <a:solidFill>
                  <a:schemeClr val="tx1"/>
                </a:solidFill>
                <a:latin typeface="+mj-lt"/>
              </a:rPr>
              <a:t> Е.Н</a:t>
            </a:r>
            <a:r>
              <a:rPr lang="ru-RU" sz="2900" dirty="0" smtClean="0">
                <a:solidFill>
                  <a:schemeClr val="tx1"/>
                </a:solidFill>
                <a:latin typeface="+mj-lt"/>
              </a:rPr>
              <a:t>.)</a:t>
            </a:r>
            <a:r>
              <a:rPr lang="ru-RU" sz="2900" b="1" dirty="0">
                <a:solidFill>
                  <a:schemeClr val="tx1"/>
                </a:solidFill>
                <a:latin typeface="+mj-lt"/>
              </a:rPr>
              <a:t> </a:t>
            </a:r>
            <a:endParaRPr lang="ru-RU" sz="2900" b="1" dirty="0" smtClean="0">
              <a:solidFill>
                <a:schemeClr val="tx1"/>
              </a:solidFill>
              <a:latin typeface="+mj-lt"/>
            </a:endParaRPr>
          </a:p>
          <a:p>
            <a:pPr>
              <a:buNone/>
            </a:pPr>
            <a:r>
              <a:rPr lang="ru-RU" sz="2900" dirty="0" err="1" smtClean="0">
                <a:solidFill>
                  <a:schemeClr val="tx1"/>
                </a:solidFill>
                <a:latin typeface="+mj-lt"/>
              </a:rPr>
              <a:t>Рушнова</a:t>
            </a:r>
            <a:r>
              <a:rPr lang="ru-RU" sz="2900" dirty="0" smtClean="0">
                <a:solidFill>
                  <a:schemeClr val="tx1"/>
                </a:solidFill>
                <a:latin typeface="+mj-lt"/>
              </a:rPr>
              <a:t> Ольга – федеральный призер(</a:t>
            </a:r>
            <a:r>
              <a:rPr lang="ru-RU" sz="2900" dirty="0" err="1" smtClean="0">
                <a:solidFill>
                  <a:schemeClr val="tx1"/>
                </a:solidFill>
                <a:latin typeface="+mj-lt"/>
              </a:rPr>
              <a:t>уч</a:t>
            </a:r>
            <a:r>
              <a:rPr lang="ru-RU" sz="2900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ru-RU" sz="2900" dirty="0" err="1" smtClean="0">
                <a:solidFill>
                  <a:schemeClr val="tx1"/>
                </a:solidFill>
                <a:latin typeface="+mj-lt"/>
              </a:rPr>
              <a:t>Прохоренкова</a:t>
            </a:r>
            <a:r>
              <a:rPr lang="ru-RU" sz="2900" dirty="0" smtClean="0">
                <a:solidFill>
                  <a:schemeClr val="tx1"/>
                </a:solidFill>
                <a:latin typeface="+mj-lt"/>
              </a:rPr>
              <a:t> Е.Н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.)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Межрегиональная олимпиада по математике «Осенний марафон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»  - 22 участника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  <a:latin typeface="+mj-lt"/>
              </a:rPr>
              <a:t>Чотчаева</a:t>
            </a:r>
            <a:r>
              <a:rPr lang="ru-RU" sz="31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  <a:latin typeface="+mj-lt"/>
              </a:rPr>
              <a:t>Аусия</a:t>
            </a:r>
            <a:r>
              <a:rPr lang="ru-RU" sz="3100" dirty="0" smtClean="0">
                <a:solidFill>
                  <a:schemeClr val="tx1"/>
                </a:solidFill>
                <a:latin typeface="+mj-lt"/>
              </a:rPr>
              <a:t> – региональный призер (</a:t>
            </a:r>
            <a:r>
              <a:rPr lang="ru-RU" sz="3100" dirty="0" err="1" smtClean="0">
                <a:solidFill>
                  <a:schemeClr val="tx1"/>
                </a:solidFill>
                <a:latin typeface="+mj-lt"/>
              </a:rPr>
              <a:t>уч</a:t>
            </a:r>
            <a:r>
              <a:rPr lang="ru-RU" sz="3100" dirty="0" smtClean="0">
                <a:solidFill>
                  <a:schemeClr val="tx1"/>
                </a:solidFill>
                <a:latin typeface="+mj-lt"/>
              </a:rPr>
              <a:t>. Калинина И.М.)</a:t>
            </a:r>
          </a:p>
          <a:p>
            <a:pPr>
              <a:buNone/>
            </a:pPr>
            <a:r>
              <a:rPr lang="ru-RU" sz="3100" dirty="0" smtClean="0">
                <a:solidFill>
                  <a:schemeClr val="tx1"/>
                </a:solidFill>
                <a:latin typeface="+mj-lt"/>
              </a:rPr>
              <a:t> Локтева Дарья – региональный призер(</a:t>
            </a:r>
            <a:r>
              <a:rPr lang="ru-RU" sz="3100" dirty="0" err="1" smtClean="0">
                <a:solidFill>
                  <a:schemeClr val="tx1"/>
                </a:solidFill>
                <a:latin typeface="+mj-lt"/>
              </a:rPr>
              <a:t>уч</a:t>
            </a:r>
            <a:r>
              <a:rPr lang="ru-RU" sz="3100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ru-RU" sz="3100" dirty="0" err="1" smtClean="0">
                <a:solidFill>
                  <a:schemeClr val="tx1"/>
                </a:solidFill>
                <a:latin typeface="+mj-lt"/>
              </a:rPr>
              <a:t>Глобенко</a:t>
            </a:r>
            <a:r>
              <a:rPr lang="ru-RU" sz="3100" dirty="0" smtClean="0">
                <a:solidFill>
                  <a:schemeClr val="tx1"/>
                </a:solidFill>
                <a:latin typeface="+mj-lt"/>
              </a:rPr>
              <a:t> Г.М.)</a:t>
            </a:r>
          </a:p>
          <a:p>
            <a:pPr>
              <a:buNone/>
            </a:pPr>
            <a:r>
              <a:rPr lang="ru-RU" sz="3100" dirty="0" err="1" smtClean="0">
                <a:solidFill>
                  <a:schemeClr val="tx1"/>
                </a:solidFill>
                <a:latin typeface="+mj-lt"/>
              </a:rPr>
              <a:t>Шамбурова</a:t>
            </a:r>
            <a:r>
              <a:rPr lang="ru-RU" sz="3100" dirty="0" smtClean="0">
                <a:solidFill>
                  <a:schemeClr val="tx1"/>
                </a:solidFill>
                <a:latin typeface="+mj-lt"/>
              </a:rPr>
              <a:t> Мария – федеральный призер(</a:t>
            </a:r>
            <a:r>
              <a:rPr lang="ru-RU" sz="3100" dirty="0" err="1" smtClean="0">
                <a:solidFill>
                  <a:schemeClr val="tx1"/>
                </a:solidFill>
                <a:latin typeface="+mj-lt"/>
              </a:rPr>
              <a:t>уч.Глобенко</a:t>
            </a:r>
            <a:r>
              <a:rPr lang="ru-RU" sz="3100" dirty="0" smtClean="0">
                <a:solidFill>
                  <a:schemeClr val="tx1"/>
                </a:solidFill>
                <a:latin typeface="+mj-lt"/>
              </a:rPr>
              <a:t> Г.М.)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+mj-lt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+mj-lt"/>
              </a:rPr>
              <a:t>«</a:t>
            </a:r>
            <a:r>
              <a:rPr lang="ru-RU" b="1" dirty="0" err="1" smtClean="0">
                <a:solidFill>
                  <a:schemeClr val="tx1"/>
                </a:solidFill>
                <a:latin typeface="+mj-lt"/>
              </a:rPr>
              <a:t>Кленовичок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» 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- </a:t>
            </a:r>
            <a:r>
              <a:rPr lang="ru-RU" sz="3100" dirty="0" smtClean="0">
                <a:solidFill>
                  <a:schemeClr val="tx1"/>
                </a:solidFill>
                <a:latin typeface="+mj-lt"/>
              </a:rPr>
              <a:t>начальная школа 176  участников  (результаты будут в сентябре.)</a:t>
            </a:r>
          </a:p>
          <a:p>
            <a:pPr>
              <a:buNone/>
            </a:pPr>
            <a:endParaRPr lang="ru-RU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B050"/>
              </a:solidFill>
              <a:latin typeface="Cambria" pitchFamily="18" charset="0"/>
            </a:endParaRP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Cambria" pitchFamily="18" charset="0"/>
            </a:endParaRPr>
          </a:p>
          <a:p>
            <a:endParaRPr lang="ru-RU" dirty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endParaRPr lang="ru-RU" dirty="0">
              <a:solidFill>
                <a:schemeClr val="tx1"/>
              </a:solidFill>
              <a:latin typeface="Cambria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63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Международная олимпиада сайта «</a:t>
            </a:r>
            <a:r>
              <a:rPr lang="ru-RU" b="1" dirty="0" err="1" smtClean="0">
                <a:solidFill>
                  <a:schemeClr val="tx1"/>
                </a:solidFill>
              </a:rPr>
              <a:t>Инфоурок</a:t>
            </a:r>
            <a:r>
              <a:rPr lang="ru-RU" b="1" dirty="0" smtClean="0">
                <a:solidFill>
                  <a:schemeClr val="tx1"/>
                </a:solidFill>
              </a:rPr>
              <a:t>» по информатике </a:t>
            </a:r>
            <a:r>
              <a:rPr lang="ru-RU" dirty="0" smtClean="0">
                <a:solidFill>
                  <a:schemeClr val="tx1"/>
                </a:solidFill>
              </a:rPr>
              <a:t>– 40 участников,15 призеров (</a:t>
            </a:r>
            <a:r>
              <a:rPr lang="ru-RU" dirty="0" err="1" smtClean="0">
                <a:solidFill>
                  <a:schemeClr val="tx1"/>
                </a:solidFill>
              </a:rPr>
              <a:t>уч.Максимова</a:t>
            </a:r>
            <a:r>
              <a:rPr lang="ru-RU" dirty="0" smtClean="0">
                <a:solidFill>
                  <a:schemeClr val="tx1"/>
                </a:solidFill>
              </a:rPr>
              <a:t>  Н.С.)</a:t>
            </a:r>
          </a:p>
          <a:p>
            <a:r>
              <a:rPr lang="ru-RU" b="1" dirty="0">
                <a:solidFill>
                  <a:schemeClr val="tx1"/>
                </a:solidFill>
              </a:rPr>
              <a:t>Международная олимпиада </a:t>
            </a:r>
            <a:r>
              <a:rPr lang="ru-RU" b="1" dirty="0" smtClean="0">
                <a:solidFill>
                  <a:schemeClr val="tx1"/>
                </a:solidFill>
              </a:rPr>
              <a:t>сайта «</a:t>
            </a:r>
            <a:r>
              <a:rPr lang="ru-RU" b="1" dirty="0" err="1" smtClean="0">
                <a:solidFill>
                  <a:schemeClr val="tx1"/>
                </a:solidFill>
              </a:rPr>
              <a:t>Инфоурок</a:t>
            </a:r>
            <a:r>
              <a:rPr lang="ru-RU" b="1" dirty="0">
                <a:solidFill>
                  <a:schemeClr val="tx1"/>
                </a:solidFill>
              </a:rPr>
              <a:t>» по </a:t>
            </a:r>
            <a:r>
              <a:rPr lang="ru-RU" b="1" dirty="0" smtClean="0">
                <a:solidFill>
                  <a:schemeClr val="tx1"/>
                </a:solidFill>
              </a:rPr>
              <a:t>физике  и информатике</a:t>
            </a:r>
            <a:r>
              <a:rPr lang="ru-RU" dirty="0" smtClean="0">
                <a:solidFill>
                  <a:schemeClr val="tx1"/>
                </a:solidFill>
              </a:rPr>
              <a:t>– 30 </a:t>
            </a:r>
            <a:r>
              <a:rPr lang="ru-RU" dirty="0">
                <a:solidFill>
                  <a:schemeClr val="tx1"/>
                </a:solidFill>
              </a:rPr>
              <a:t>участников, </a:t>
            </a:r>
            <a:r>
              <a:rPr lang="ru-RU" dirty="0" smtClean="0">
                <a:solidFill>
                  <a:schemeClr val="tx1"/>
                </a:solidFill>
              </a:rPr>
              <a:t>12 призеров (</a:t>
            </a:r>
            <a:r>
              <a:rPr lang="ru-RU" dirty="0" err="1" smtClean="0">
                <a:solidFill>
                  <a:schemeClr val="tx1"/>
                </a:solidFill>
              </a:rPr>
              <a:t>уч.Полякова</a:t>
            </a:r>
            <a:r>
              <a:rPr lang="ru-RU" dirty="0" smtClean="0">
                <a:solidFill>
                  <a:schemeClr val="tx1"/>
                </a:solidFill>
              </a:rPr>
              <a:t> Е.П.)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Международная олимпиада сайта «</a:t>
            </a:r>
            <a:r>
              <a:rPr lang="ru-RU" b="1" dirty="0" err="1" smtClean="0">
                <a:solidFill>
                  <a:schemeClr val="tx1"/>
                </a:solidFill>
              </a:rPr>
              <a:t>Инфоурок</a:t>
            </a:r>
            <a:r>
              <a:rPr lang="ru-RU" b="1" dirty="0" smtClean="0">
                <a:solidFill>
                  <a:schemeClr val="tx1"/>
                </a:solidFill>
              </a:rPr>
              <a:t>» по физике</a:t>
            </a:r>
            <a:r>
              <a:rPr lang="ru-RU" dirty="0" smtClean="0">
                <a:solidFill>
                  <a:schemeClr val="tx1"/>
                </a:solidFill>
              </a:rPr>
              <a:t>– 48 </a:t>
            </a:r>
            <a:r>
              <a:rPr lang="ru-RU" dirty="0">
                <a:solidFill>
                  <a:schemeClr val="tx1"/>
                </a:solidFill>
              </a:rPr>
              <a:t>участников, </a:t>
            </a:r>
            <a:r>
              <a:rPr lang="ru-RU" dirty="0" smtClean="0">
                <a:solidFill>
                  <a:schemeClr val="tx1"/>
                </a:solidFill>
              </a:rPr>
              <a:t>16призеров (</a:t>
            </a:r>
            <a:r>
              <a:rPr lang="ru-RU" dirty="0" err="1" smtClean="0">
                <a:solidFill>
                  <a:schemeClr val="tx1"/>
                </a:solidFill>
              </a:rPr>
              <a:t>уч.Старкова</a:t>
            </a:r>
            <a:r>
              <a:rPr lang="ru-RU" dirty="0" smtClean="0">
                <a:solidFill>
                  <a:schemeClr val="tx1"/>
                </a:solidFill>
              </a:rPr>
              <a:t> Е.С</a:t>
            </a:r>
            <a:r>
              <a:rPr lang="ru-RU" dirty="0">
                <a:solidFill>
                  <a:schemeClr val="tx1"/>
                </a:solidFill>
              </a:rPr>
              <a:t>.)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Международная </a:t>
            </a:r>
            <a:r>
              <a:rPr lang="ru-RU" b="1" dirty="0">
                <a:solidFill>
                  <a:schemeClr val="tx1"/>
                </a:solidFill>
              </a:rPr>
              <a:t>олимпиада сайта «</a:t>
            </a:r>
            <a:r>
              <a:rPr lang="ru-RU" b="1" dirty="0" err="1">
                <a:solidFill>
                  <a:schemeClr val="tx1"/>
                </a:solidFill>
              </a:rPr>
              <a:t>Инфоурок</a:t>
            </a:r>
            <a:r>
              <a:rPr lang="ru-RU" b="1" dirty="0">
                <a:solidFill>
                  <a:schemeClr val="tx1"/>
                </a:solidFill>
              </a:rPr>
              <a:t>» </a:t>
            </a:r>
            <a:r>
              <a:rPr lang="ru-RU" b="1" dirty="0" smtClean="0">
                <a:solidFill>
                  <a:schemeClr val="tx1"/>
                </a:solidFill>
              </a:rPr>
              <a:t>по химии</a:t>
            </a:r>
            <a:r>
              <a:rPr lang="ru-RU" dirty="0" smtClean="0">
                <a:solidFill>
                  <a:schemeClr val="tx1"/>
                </a:solidFill>
              </a:rPr>
              <a:t> - 46 участников, 21 призер (уч. </a:t>
            </a:r>
            <a:r>
              <a:rPr lang="ru-RU" dirty="0" err="1" smtClean="0">
                <a:solidFill>
                  <a:schemeClr val="tx1"/>
                </a:solidFill>
              </a:rPr>
              <a:t>Прохоренкова</a:t>
            </a:r>
            <a:r>
              <a:rPr lang="ru-RU" dirty="0" smtClean="0">
                <a:solidFill>
                  <a:schemeClr val="tx1"/>
                </a:solidFill>
              </a:rPr>
              <a:t> Е.Н.)</a:t>
            </a:r>
          </a:p>
        </p:txBody>
      </p:sp>
    </p:spTree>
    <p:extLst>
      <p:ext uri="{BB962C8B-B14F-4D97-AF65-F5344CB8AC3E}">
        <p14:creationId xmlns:p14="http://schemas.microsoft.com/office/powerpoint/2010/main" val="368427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Международная олимпиада сайта «</a:t>
            </a:r>
            <a:r>
              <a:rPr lang="ru-RU" sz="2800" b="1" dirty="0" err="1">
                <a:solidFill>
                  <a:schemeClr val="tx1"/>
                </a:solidFill>
              </a:rPr>
              <a:t>Инфоурок</a:t>
            </a:r>
            <a:r>
              <a:rPr lang="ru-RU" sz="2800" b="1" dirty="0">
                <a:solidFill>
                  <a:schemeClr val="tx1"/>
                </a:solidFill>
              </a:rPr>
              <a:t>» </a:t>
            </a:r>
            <a:r>
              <a:rPr lang="ru-RU" sz="2800" b="1" dirty="0" smtClean="0">
                <a:solidFill>
                  <a:schemeClr val="tx1"/>
                </a:solidFill>
              </a:rPr>
              <a:t>по географии – </a:t>
            </a:r>
            <a:r>
              <a:rPr lang="ru-RU" sz="2800" dirty="0" smtClean="0">
                <a:solidFill>
                  <a:schemeClr val="tx1"/>
                </a:solidFill>
              </a:rPr>
              <a:t>88 участников,  47 призеров (</a:t>
            </a:r>
            <a:r>
              <a:rPr lang="ru-RU" sz="2800" dirty="0" err="1" smtClean="0">
                <a:solidFill>
                  <a:schemeClr val="tx1"/>
                </a:solidFill>
              </a:rPr>
              <a:t>Совсуняк</a:t>
            </a:r>
            <a:r>
              <a:rPr lang="ru-RU" sz="2800" dirty="0" smtClean="0">
                <a:solidFill>
                  <a:schemeClr val="tx1"/>
                </a:solidFill>
              </a:rPr>
              <a:t> О.А., </a:t>
            </a:r>
            <a:r>
              <a:rPr lang="ru-RU" sz="2800" dirty="0">
                <a:solidFill>
                  <a:schemeClr val="tx1"/>
                </a:solidFill>
              </a:rPr>
              <a:t>Я</a:t>
            </a:r>
            <a:r>
              <a:rPr lang="ru-RU" sz="2800" dirty="0" smtClean="0">
                <a:solidFill>
                  <a:schemeClr val="tx1"/>
                </a:solidFill>
              </a:rPr>
              <a:t>кунина Е.А.)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Городской конкурс чтецов «Живое пушкинское слово» </a:t>
            </a:r>
            <a:r>
              <a:rPr lang="ru-RU" sz="2800" dirty="0" smtClean="0">
                <a:solidFill>
                  <a:schemeClr val="tx1"/>
                </a:solidFill>
              </a:rPr>
              <a:t>- Лаврова Кира 2 место (уч. </a:t>
            </a:r>
            <a:r>
              <a:rPr lang="ru-RU" sz="2800" dirty="0" err="1" smtClean="0">
                <a:solidFill>
                  <a:schemeClr val="tx1"/>
                </a:solidFill>
              </a:rPr>
              <a:t>Тачкова</a:t>
            </a:r>
            <a:r>
              <a:rPr lang="ru-RU" sz="2800" dirty="0" smtClean="0">
                <a:solidFill>
                  <a:schemeClr val="tx1"/>
                </a:solidFill>
              </a:rPr>
              <a:t> С.Г.) 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75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Всего  в олимпиадах и конкурсах приняли участие – 1</a:t>
            </a:r>
            <a:r>
              <a:rPr lang="en-US" sz="2800" b="1" dirty="0" smtClean="0">
                <a:solidFill>
                  <a:schemeClr val="tx1"/>
                </a:solidFill>
              </a:rPr>
              <a:t>158</a:t>
            </a:r>
            <a:r>
              <a:rPr lang="ru-RU" sz="2800" b="1" dirty="0" smtClean="0">
                <a:solidFill>
                  <a:schemeClr val="tx1"/>
                </a:solidFill>
              </a:rPr>
              <a:t> участников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Победители и призеры – 97 учеников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98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/>
                </a:solidFill>
                <a:latin typeface="Cambria" pitchFamily="18" charset="0"/>
              </a:rPr>
              <a:t>Педагогический коллектив</a:t>
            </a:r>
            <a:br>
              <a:rPr lang="ru-RU" sz="2800" dirty="0" smtClean="0">
                <a:solidFill>
                  <a:schemeClr val="accent2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chemeClr val="accent2"/>
                </a:solidFill>
                <a:latin typeface="Cambria" pitchFamily="18" charset="0"/>
              </a:rPr>
              <a:t> </a:t>
            </a:r>
            <a:endParaRPr lang="ru-RU" sz="2800" dirty="0">
              <a:solidFill>
                <a:schemeClr val="accent2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Количество </a:t>
            </a:r>
            <a:r>
              <a:rPr lang="ru-RU" dirty="0" smtClean="0">
                <a:solidFill>
                  <a:schemeClr val="tx1"/>
                </a:solidFill>
              </a:rPr>
              <a:t>педагогических работников </a:t>
            </a:r>
            <a:r>
              <a:rPr lang="ru-RU" dirty="0">
                <a:solidFill>
                  <a:schemeClr val="tx1"/>
                </a:solidFill>
              </a:rPr>
              <a:t>– </a:t>
            </a:r>
            <a:r>
              <a:rPr lang="ru-RU" dirty="0" smtClean="0">
                <a:solidFill>
                  <a:schemeClr val="tx1"/>
                </a:solidFill>
              </a:rPr>
              <a:t>68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С высшей категорией – </a:t>
            </a:r>
            <a:r>
              <a:rPr lang="ru-RU" dirty="0" smtClean="0">
                <a:solidFill>
                  <a:schemeClr val="tx1"/>
                </a:solidFill>
              </a:rPr>
              <a:t>40 (59%)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С первой категорией – 8</a:t>
            </a:r>
            <a:r>
              <a:rPr lang="ru-RU" dirty="0" smtClean="0">
                <a:solidFill>
                  <a:schemeClr val="tx1"/>
                </a:solidFill>
              </a:rPr>
              <a:t> (12%)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Соответствие занимаемой должности– 20(29%)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Стаж работы более 20 лет – 48 (70%)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48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  <a:latin typeface="Cambria" pitchFamily="18" charset="0"/>
              </a:rPr>
              <a:t>Качество обученности</a:t>
            </a:r>
            <a:endParaRPr lang="ru-RU" dirty="0">
              <a:solidFill>
                <a:schemeClr val="accent2"/>
              </a:solidFill>
              <a:latin typeface="Cambr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607882"/>
              </p:ext>
            </p:extLst>
          </p:nvPr>
        </p:nvGraphicFramePr>
        <p:xfrm>
          <a:off x="827584" y="2132856"/>
          <a:ext cx="7632847" cy="35420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4260"/>
                <a:gridCol w="1010430"/>
                <a:gridCol w="1756089"/>
                <a:gridCol w="1689099"/>
                <a:gridCol w="1602969"/>
              </a:tblGrid>
              <a:tr h="12833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По школе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Начальная школа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Основная школа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Средняя школа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4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2015/16 </a:t>
                      </a:r>
                      <a:r>
                        <a:rPr lang="ru-RU" sz="1600" dirty="0">
                          <a:effectLst/>
                        </a:rPr>
                        <a:t>уч. 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43%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56%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33%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40%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7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2016/17 </a:t>
                      </a:r>
                      <a:r>
                        <a:rPr lang="ru-RU" sz="1600" dirty="0">
                          <a:effectLst/>
                        </a:rPr>
                        <a:t>уч. 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44%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60%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34,8%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34,7%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7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2017/18уч.год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57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2617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  <a:latin typeface="Cambria" pitchFamily="18" charset="0"/>
              </a:rPr>
              <a:t>Результаты   экзаменов</a:t>
            </a:r>
            <a:br>
              <a:rPr lang="ru-RU" dirty="0" smtClean="0">
                <a:solidFill>
                  <a:schemeClr val="accent2"/>
                </a:solidFill>
                <a:latin typeface="Cambria" pitchFamily="18" charset="0"/>
              </a:rPr>
            </a:br>
            <a:r>
              <a:rPr lang="ru-RU" dirty="0" smtClean="0">
                <a:solidFill>
                  <a:schemeClr val="accent2"/>
                </a:solidFill>
                <a:latin typeface="Cambria" pitchFamily="18" charset="0"/>
              </a:rPr>
              <a:t>9 класс</a:t>
            </a:r>
            <a:endParaRPr lang="ru-RU" dirty="0">
              <a:solidFill>
                <a:schemeClr val="accent2"/>
              </a:solidFill>
              <a:latin typeface="Cambr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9484052"/>
              </p:ext>
            </p:extLst>
          </p:nvPr>
        </p:nvGraphicFramePr>
        <p:xfrm>
          <a:off x="899592" y="2564904"/>
          <a:ext cx="6077585" cy="29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5650"/>
                <a:gridCol w="2025650"/>
                <a:gridCol w="202628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русский язык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математика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2015/16уч</a:t>
                      </a:r>
                      <a:r>
                        <a:rPr lang="ru-RU" sz="2400" dirty="0">
                          <a:effectLst/>
                        </a:rPr>
                        <a:t>. год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99%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2016/17 </a:t>
                      </a:r>
                      <a:r>
                        <a:rPr lang="ru-RU" sz="2400" dirty="0">
                          <a:effectLst/>
                        </a:rPr>
                        <a:t>уч. год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99% 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2017/2018уч.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год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98,6%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31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latin typeface="Cambria" pitchFamily="18" charset="0"/>
              </a:rPr>
              <a:t>Качество </a:t>
            </a:r>
            <a:r>
              <a:rPr lang="ru-RU" dirty="0" smtClean="0">
                <a:solidFill>
                  <a:srgbClr val="C00000"/>
                </a:solidFill>
                <a:latin typeface="Cambria" pitchFamily="18" charset="0"/>
              </a:rPr>
              <a:t>обученности (9 класс)</a:t>
            </a:r>
            <a:r>
              <a:rPr lang="ru-RU" dirty="0">
                <a:solidFill>
                  <a:srgbClr val="C00000"/>
                </a:solidFill>
                <a:latin typeface="Cambria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Cambria" pitchFamily="18" charset="0"/>
              </a:rPr>
            </a:br>
            <a:endParaRPr lang="ru-RU" dirty="0">
              <a:solidFill>
                <a:srgbClr val="C00000"/>
              </a:solidFill>
              <a:latin typeface="Cambr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1045"/>
              </p:ext>
            </p:extLst>
          </p:nvPr>
        </p:nvGraphicFramePr>
        <p:xfrm>
          <a:off x="1187626" y="1628800"/>
          <a:ext cx="6423167" cy="34908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0832"/>
                <a:gridCol w="2140832"/>
                <a:gridCol w="2141503"/>
              </a:tblGrid>
              <a:tr h="788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русский язык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08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201</a:t>
                      </a:r>
                      <a:r>
                        <a:rPr lang="en-US" sz="2400" dirty="0" smtClean="0">
                          <a:effectLst/>
                        </a:rPr>
                        <a:t>5</a:t>
                      </a:r>
                      <a:r>
                        <a:rPr lang="ru-RU" sz="2400" dirty="0" smtClean="0">
                          <a:effectLst/>
                        </a:rPr>
                        <a:t>/1</a:t>
                      </a:r>
                      <a:r>
                        <a:rPr lang="en-US" sz="2400" dirty="0" smtClean="0">
                          <a:effectLst/>
                        </a:rPr>
                        <a:t>6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уч. год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8</a:t>
                      </a:r>
                      <a:r>
                        <a:rPr lang="en-US" sz="2400" b="1" dirty="0" smtClean="0">
                          <a:effectLst/>
                        </a:rPr>
                        <a:t>0</a:t>
                      </a:r>
                      <a:r>
                        <a:rPr lang="ru-RU" sz="2400" b="1" dirty="0" smtClean="0">
                          <a:effectLst/>
                        </a:rPr>
                        <a:t>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82</a:t>
                      </a:r>
                      <a:r>
                        <a:rPr lang="ru-RU" sz="2400" b="1" dirty="0" smtClean="0">
                          <a:effectLst/>
                        </a:rPr>
                        <a:t>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08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201</a:t>
                      </a:r>
                      <a:r>
                        <a:rPr lang="en-US" sz="2400" dirty="0" smtClean="0">
                          <a:effectLst/>
                        </a:rPr>
                        <a:t>6</a:t>
                      </a:r>
                      <a:r>
                        <a:rPr lang="ru-RU" sz="2400" dirty="0" smtClean="0">
                          <a:effectLst/>
                        </a:rPr>
                        <a:t>/1</a:t>
                      </a:r>
                      <a:r>
                        <a:rPr lang="en-US" sz="2400" dirty="0" smtClean="0">
                          <a:effectLst/>
                        </a:rPr>
                        <a:t>7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уч. год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71</a:t>
                      </a:r>
                      <a:r>
                        <a:rPr lang="ru-RU" sz="2400" b="1" dirty="0" smtClean="0">
                          <a:effectLst/>
                        </a:rPr>
                        <a:t>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84</a:t>
                      </a:r>
                      <a:r>
                        <a:rPr lang="ru-RU" sz="2400" b="1" dirty="0" smtClean="0">
                          <a:effectLst/>
                        </a:rPr>
                        <a:t>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08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/201</a:t>
                      </a: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уч.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год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U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U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86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Средний тестовый балл за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экзамен</a:t>
            </a:r>
            <a:b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в форме и по материалам ЕГЭ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422452"/>
              </p:ext>
            </p:extLst>
          </p:nvPr>
        </p:nvGraphicFramePr>
        <p:xfrm>
          <a:off x="107505" y="1628800"/>
          <a:ext cx="8928991" cy="385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4109"/>
                <a:gridCol w="734070"/>
                <a:gridCol w="623920"/>
                <a:gridCol w="665514"/>
                <a:gridCol w="720975"/>
                <a:gridCol w="693245"/>
                <a:gridCol w="640095"/>
                <a:gridCol w="576933"/>
                <a:gridCol w="670907"/>
                <a:gridCol w="685542"/>
                <a:gridCol w="734070"/>
                <a:gridCol w="680149"/>
                <a:gridCol w="739462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предмет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рус.язык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матем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биолог.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географ.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история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физика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химия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</a:rPr>
                        <a:t>англяз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общест.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информ.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лит-ра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кол-во баллов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69,6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50,1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58,7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53,7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78,2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63,7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 год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кол-во баллов</a:t>
                      </a:r>
                      <a:endParaRPr lang="ru-RU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66,5</a:t>
                      </a:r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3,36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48,8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43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54,13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67,5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57,65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41,7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54,14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47,8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53,6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42,2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57,7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54,5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71,4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57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61,19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58,2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60,5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61,7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64,5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2018 год</a:t>
                      </a:r>
                      <a:endParaRPr lang="ru-RU" b="1" dirty="0"/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85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>
                <a:solidFill>
                  <a:srgbClr val="C00000"/>
                </a:solidFill>
                <a:latin typeface="Cambria" pitchFamily="18" charset="0"/>
              </a:rPr>
              <a:t>Методическая тема</a:t>
            </a:r>
            <a:endParaRPr lang="ru-RU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/>
              <a:t> </a:t>
            </a:r>
          </a:p>
          <a:p>
            <a:pPr marL="0" indent="0">
              <a:buNone/>
            </a:pPr>
            <a:r>
              <a:rPr lang="ru-RU" b="1" i="1" dirty="0" smtClean="0"/>
              <a:t>  Современный урок в контексте внедрения ФГОС второго поколения»</a:t>
            </a:r>
            <a:endParaRPr lang="ru-RU" dirty="0"/>
          </a:p>
        </p:txBody>
      </p:sp>
      <p:pic>
        <p:nvPicPr>
          <p:cNvPr id="5122" name="Picture 2" descr="&amp;Kcy;&amp;acy;&amp;rcy;&amp;tcy;&amp;icy;&amp;ncy;&amp;kcy;&amp;acy; 24 &amp;icy;&amp;zcy; 2126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501008"/>
            <a:ext cx="341068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Cambria" pitchFamily="18" charset="0"/>
              </a:rPr>
              <a:t>Деятельность ЦДО</a:t>
            </a:r>
            <a:endParaRPr lang="ru-RU" sz="28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Система дополнительного образования :</a:t>
            </a:r>
          </a:p>
          <a:p>
            <a:pPr marL="0" indent="0">
              <a:buNone/>
            </a:pPr>
            <a:r>
              <a:rPr lang="ru-RU" sz="2800" b="1" u="sng" dirty="0">
                <a:solidFill>
                  <a:schemeClr val="tx1"/>
                </a:solidFill>
              </a:rPr>
              <a:t>7</a:t>
            </a:r>
            <a:r>
              <a:rPr lang="ru-RU" sz="2800" b="1" u="sng" dirty="0" smtClean="0">
                <a:solidFill>
                  <a:schemeClr val="tx1"/>
                </a:solidFill>
              </a:rPr>
              <a:t> направлений работы </a:t>
            </a:r>
            <a:endParaRPr lang="ru-RU" sz="2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19 педагогов</a:t>
            </a:r>
            <a:endParaRPr lang="ru-RU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25 программ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 59 групп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799 обучающихся</a:t>
            </a:r>
          </a:p>
          <a:p>
            <a:pPr marL="0" indent="0">
              <a:buNone/>
            </a:pPr>
            <a:r>
              <a:rPr lang="ru-RU" sz="2800" b="1" u="sng" dirty="0" smtClean="0">
                <a:solidFill>
                  <a:schemeClr val="tx1"/>
                </a:solidFill>
              </a:rPr>
              <a:t>25 элективных курсов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38 групп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271 обучающийся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4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Cambria" pitchFamily="18" charset="0"/>
              </a:rPr>
              <a:t>Результаты работы ЦДО</a:t>
            </a:r>
            <a:endParaRPr lang="ru-RU" sz="36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«ОФП» </a:t>
            </a:r>
            <a:r>
              <a:rPr lang="ru-RU" sz="3600" b="1" dirty="0" err="1" smtClean="0">
                <a:solidFill>
                  <a:schemeClr val="tx1"/>
                </a:solidFill>
              </a:rPr>
              <a:t>рук.Н.В.Корнеушкин</a:t>
            </a:r>
            <a:r>
              <a:rPr lang="ru-RU" sz="36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 Первенство Московского </a:t>
            </a:r>
            <a:r>
              <a:rPr lang="ru-RU" sz="3600" dirty="0" err="1" smtClean="0">
                <a:solidFill>
                  <a:schemeClr val="tx1"/>
                </a:solidFill>
              </a:rPr>
              <a:t>р-она</a:t>
            </a:r>
            <a:r>
              <a:rPr lang="ru-RU" sz="3600" dirty="0" smtClean="0">
                <a:solidFill>
                  <a:schemeClr val="tx1"/>
                </a:solidFill>
              </a:rPr>
              <a:t> по баскетболу- 2 место.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 Президентские состязания Московского </a:t>
            </a:r>
            <a:r>
              <a:rPr lang="ru-RU" sz="3600" dirty="0" err="1" smtClean="0">
                <a:solidFill>
                  <a:schemeClr val="tx1"/>
                </a:solidFill>
              </a:rPr>
              <a:t>р-она</a:t>
            </a:r>
            <a:r>
              <a:rPr lang="ru-RU" sz="3600" dirty="0" smtClean="0">
                <a:solidFill>
                  <a:schemeClr val="tx1"/>
                </a:solidFill>
              </a:rPr>
              <a:t> – 3 место.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 Эстафета 9 мая – 1 место.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«Спортивная аэробика» </a:t>
            </a:r>
            <a:r>
              <a:rPr lang="ru-RU" sz="3600" b="1" dirty="0" err="1" smtClean="0">
                <a:solidFill>
                  <a:schemeClr val="tx1"/>
                </a:solidFill>
              </a:rPr>
              <a:t>рук.И.В.Мочалова</a:t>
            </a:r>
            <a:endParaRPr lang="ru-RU" sz="3600" b="1" dirty="0" smtClean="0">
              <a:solidFill>
                <a:schemeClr val="tx1"/>
              </a:solidFill>
            </a:endParaRPr>
          </a:p>
          <a:p>
            <a:r>
              <a:rPr lang="ru-RU" sz="3600" dirty="0" smtClean="0">
                <a:solidFill>
                  <a:schemeClr val="tx1"/>
                </a:solidFill>
              </a:rPr>
              <a:t> Первенство Московского р-она по спортивной гимнастике: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       1место-Эргашев </a:t>
            </a:r>
            <a:r>
              <a:rPr lang="ru-RU" sz="3600" dirty="0" err="1" smtClean="0">
                <a:solidFill>
                  <a:schemeClr val="tx1"/>
                </a:solidFill>
              </a:rPr>
              <a:t>Нурулхон</a:t>
            </a:r>
            <a:r>
              <a:rPr lang="ru-RU" sz="3600" dirty="0" smtClean="0">
                <a:solidFill>
                  <a:schemeClr val="tx1"/>
                </a:solidFill>
              </a:rPr>
              <a:t> 3 В </a:t>
            </a:r>
            <a:r>
              <a:rPr lang="ru-RU" sz="3600" dirty="0" err="1" smtClean="0">
                <a:solidFill>
                  <a:schemeClr val="tx1"/>
                </a:solidFill>
              </a:rPr>
              <a:t>кл</a:t>
            </a:r>
            <a:r>
              <a:rPr lang="ru-RU" sz="36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                     Шестакова Анастасия 7 В </a:t>
            </a:r>
            <a:r>
              <a:rPr lang="ru-RU" sz="3600" dirty="0" err="1" smtClean="0">
                <a:solidFill>
                  <a:schemeClr val="tx1"/>
                </a:solidFill>
              </a:rPr>
              <a:t>кл</a:t>
            </a:r>
            <a:r>
              <a:rPr lang="ru-RU" sz="3600" dirty="0" smtClean="0">
                <a:solidFill>
                  <a:schemeClr val="tx1"/>
                </a:solidFill>
              </a:rPr>
              <a:t>.,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                      </a:t>
            </a:r>
            <a:r>
              <a:rPr lang="ru-RU" sz="3600" dirty="0" err="1" smtClean="0">
                <a:solidFill>
                  <a:schemeClr val="tx1"/>
                </a:solidFill>
              </a:rPr>
              <a:t>Полкова</a:t>
            </a:r>
            <a:r>
              <a:rPr lang="ru-RU" sz="3600" dirty="0" smtClean="0">
                <a:solidFill>
                  <a:schemeClr val="tx1"/>
                </a:solidFill>
              </a:rPr>
              <a:t> Маргарита 2 Г </a:t>
            </a:r>
            <a:r>
              <a:rPr lang="ru-RU" sz="3600" dirty="0" err="1" smtClean="0">
                <a:solidFill>
                  <a:schemeClr val="tx1"/>
                </a:solidFill>
              </a:rPr>
              <a:t>кл</a:t>
            </a:r>
            <a:r>
              <a:rPr lang="ru-RU" sz="3600" dirty="0" smtClean="0">
                <a:solidFill>
                  <a:schemeClr val="tx1"/>
                </a:solidFill>
              </a:rPr>
              <a:t>.;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      2 место - Петров Сергей 3 Б </a:t>
            </a:r>
            <a:r>
              <a:rPr lang="ru-RU" sz="3600" dirty="0" err="1" smtClean="0">
                <a:solidFill>
                  <a:schemeClr val="tx1"/>
                </a:solidFill>
              </a:rPr>
              <a:t>кл</a:t>
            </a:r>
            <a:r>
              <a:rPr lang="ru-RU" sz="3600" dirty="0" smtClean="0">
                <a:solidFill>
                  <a:schemeClr val="tx1"/>
                </a:solidFill>
              </a:rPr>
              <a:t>.;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     3 место – </a:t>
            </a:r>
            <a:r>
              <a:rPr lang="ru-RU" sz="3600" dirty="0" err="1" smtClean="0">
                <a:solidFill>
                  <a:schemeClr val="tx1"/>
                </a:solidFill>
              </a:rPr>
              <a:t>Волянская</a:t>
            </a:r>
            <a:r>
              <a:rPr lang="ru-RU" sz="3600" dirty="0" smtClean="0">
                <a:solidFill>
                  <a:schemeClr val="tx1"/>
                </a:solidFill>
              </a:rPr>
              <a:t> Ольга 2 Д </a:t>
            </a:r>
            <a:r>
              <a:rPr lang="ru-RU" sz="3600" dirty="0" err="1" smtClean="0">
                <a:solidFill>
                  <a:schemeClr val="tx1"/>
                </a:solidFill>
              </a:rPr>
              <a:t>кл</a:t>
            </a:r>
            <a:r>
              <a:rPr lang="ru-RU" sz="3600" dirty="0" smtClean="0">
                <a:solidFill>
                  <a:schemeClr val="tx1"/>
                </a:solidFill>
              </a:rPr>
              <a:t>.,   </a:t>
            </a:r>
            <a:r>
              <a:rPr lang="ru-RU" sz="3600" dirty="0" err="1" smtClean="0">
                <a:solidFill>
                  <a:schemeClr val="tx1"/>
                </a:solidFill>
              </a:rPr>
              <a:t>Кутилин</a:t>
            </a:r>
            <a:r>
              <a:rPr lang="ru-RU" sz="3600" dirty="0" smtClean="0">
                <a:solidFill>
                  <a:schemeClr val="tx1"/>
                </a:solidFill>
              </a:rPr>
              <a:t> Никита 2 А </a:t>
            </a:r>
            <a:r>
              <a:rPr lang="ru-RU" sz="3600" dirty="0" err="1" smtClean="0">
                <a:solidFill>
                  <a:schemeClr val="tx1"/>
                </a:solidFill>
              </a:rPr>
              <a:t>кл</a:t>
            </a:r>
            <a:r>
              <a:rPr lang="ru-RU" sz="3600" dirty="0" smtClean="0">
                <a:solidFill>
                  <a:schemeClr val="tx1"/>
                </a:solidFill>
              </a:rPr>
              <a:t>.;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      1 место смешанная пара – Петров Сергей 3Б </a:t>
            </a:r>
            <a:r>
              <a:rPr lang="ru-RU" sz="3600" dirty="0" err="1" smtClean="0">
                <a:solidFill>
                  <a:schemeClr val="tx1"/>
                </a:solidFill>
              </a:rPr>
              <a:t>кл</a:t>
            </a:r>
            <a:r>
              <a:rPr lang="ru-RU" sz="3600" dirty="0" smtClean="0">
                <a:solidFill>
                  <a:schemeClr val="tx1"/>
                </a:solidFill>
              </a:rPr>
              <a:t>.,Сорокина Кристина3А.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 Первенство Тверской области по спортивной аэробике: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       1место -</a:t>
            </a:r>
            <a:r>
              <a:rPr lang="ru-RU" sz="3600" dirty="0" err="1" smtClean="0">
                <a:solidFill>
                  <a:schemeClr val="tx1"/>
                </a:solidFill>
              </a:rPr>
              <a:t>Эргашев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Нурулхон</a:t>
            </a:r>
            <a:r>
              <a:rPr lang="ru-RU" sz="3600" dirty="0" smtClean="0">
                <a:solidFill>
                  <a:schemeClr val="tx1"/>
                </a:solidFill>
              </a:rPr>
              <a:t> 3 В;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       2 место - Петров Сергей 3 Б;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       3 место – </a:t>
            </a:r>
            <a:r>
              <a:rPr lang="ru-RU" sz="3600" dirty="0" err="1" smtClean="0">
                <a:solidFill>
                  <a:schemeClr val="tx1"/>
                </a:solidFill>
              </a:rPr>
              <a:t>Волянская</a:t>
            </a:r>
            <a:r>
              <a:rPr lang="ru-RU" sz="3600" dirty="0" smtClean="0">
                <a:solidFill>
                  <a:schemeClr val="tx1"/>
                </a:solidFill>
              </a:rPr>
              <a:t> Ольга 2 Д;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       1 место -   Петров Сергей 3 Б, Сорокина Кристина 3 А.</a:t>
            </a:r>
          </a:p>
          <a:p>
            <a:pPr marL="0" indent="0">
              <a:buNone/>
            </a:pPr>
            <a:endParaRPr lang="ru-RU" sz="2400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01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ЮИД «</a:t>
            </a:r>
            <a:r>
              <a:rPr lang="ru-RU" sz="2000" b="1" dirty="0" err="1" smtClean="0">
                <a:solidFill>
                  <a:schemeClr val="tx1"/>
                </a:solidFill>
              </a:rPr>
              <a:t>Светофорчик</a:t>
            </a:r>
            <a:r>
              <a:rPr lang="ru-RU" sz="2000" b="1" dirty="0" smtClean="0">
                <a:solidFill>
                  <a:schemeClr val="tx1"/>
                </a:solidFill>
              </a:rPr>
              <a:t>»  рук. Ю.М. </a:t>
            </a:r>
            <a:r>
              <a:rPr lang="ru-RU" sz="2000" b="1" dirty="0" err="1" smtClean="0">
                <a:solidFill>
                  <a:schemeClr val="tx1"/>
                </a:solidFill>
              </a:rPr>
              <a:t>Бурякова</a:t>
            </a:r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Международная олимпиада «Глобус»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  Буряков Всеволод 8 А </a:t>
            </a:r>
            <a:r>
              <a:rPr lang="ru-RU" sz="2000" dirty="0" err="1" smtClean="0">
                <a:solidFill>
                  <a:schemeClr val="tx1"/>
                </a:solidFill>
              </a:rPr>
              <a:t>кл</a:t>
            </a:r>
            <a:r>
              <a:rPr lang="ru-RU" sz="2000" dirty="0" smtClean="0">
                <a:solidFill>
                  <a:schemeClr val="tx1"/>
                </a:solidFill>
              </a:rPr>
              <a:t>., </a:t>
            </a:r>
            <a:r>
              <a:rPr lang="ru-RU" sz="2000" dirty="0" err="1" smtClean="0">
                <a:solidFill>
                  <a:schemeClr val="tx1"/>
                </a:solidFill>
              </a:rPr>
              <a:t>Обрывин</a:t>
            </a:r>
            <a:r>
              <a:rPr lang="ru-RU" sz="2000" dirty="0" smtClean="0">
                <a:solidFill>
                  <a:schemeClr val="tx1"/>
                </a:solidFill>
              </a:rPr>
              <a:t> Кирилл 6 Г </a:t>
            </a:r>
            <a:r>
              <a:rPr lang="ru-RU" sz="2000" dirty="0" err="1" smtClean="0">
                <a:solidFill>
                  <a:schemeClr val="tx1"/>
                </a:solidFill>
              </a:rPr>
              <a:t>кл</a:t>
            </a:r>
            <a:r>
              <a:rPr lang="ru-RU" sz="2000" dirty="0" smtClean="0">
                <a:solidFill>
                  <a:schemeClr val="tx1"/>
                </a:solidFill>
              </a:rPr>
              <a:t>.- 3 место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Фольклорный коллектив «Зоренька»  рук. Л.В. Калина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Десятый открытый городской фольклорный фестиваль-конкурс «Тверские мотивы»- 2 место.</a:t>
            </a:r>
          </a:p>
          <a:p>
            <a:pPr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Литературный клуб «Вдохновение»  рук. </a:t>
            </a:r>
            <a:r>
              <a:rPr lang="ru-RU" sz="2000" b="1" dirty="0" err="1" smtClean="0">
                <a:solidFill>
                  <a:schemeClr val="tx1"/>
                </a:solidFill>
              </a:rPr>
              <a:t>О.Н.Букашкина</a:t>
            </a:r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 Городской конкурс рефератов- 2 место Седова Кристина 9 В </a:t>
            </a:r>
            <a:r>
              <a:rPr lang="ru-RU" sz="2000" dirty="0" err="1" smtClean="0">
                <a:solidFill>
                  <a:schemeClr val="tx1"/>
                </a:solidFill>
              </a:rPr>
              <a:t>кл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 Городской конкурс чтецов «Была война»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 2 место </a:t>
            </a:r>
            <a:r>
              <a:rPr lang="ru-RU" sz="2000" dirty="0" err="1" smtClean="0">
                <a:solidFill>
                  <a:schemeClr val="tx1"/>
                </a:solidFill>
              </a:rPr>
              <a:t>Букашкина</a:t>
            </a:r>
            <a:r>
              <a:rPr lang="ru-RU" sz="2000" dirty="0" smtClean="0">
                <a:solidFill>
                  <a:schemeClr val="tx1"/>
                </a:solidFill>
              </a:rPr>
              <a:t> Елизавета 11 А </a:t>
            </a:r>
            <a:r>
              <a:rPr lang="ru-RU" sz="2000" dirty="0" err="1" smtClean="0">
                <a:solidFill>
                  <a:schemeClr val="tx1"/>
                </a:solidFill>
              </a:rPr>
              <a:t>кл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 Региональный конкурс «Князь Закревский и вся Россия»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 2 место Конопля Олеся 9 В </a:t>
            </a:r>
            <a:r>
              <a:rPr lang="ru-RU" sz="2000" dirty="0" err="1" smtClean="0">
                <a:solidFill>
                  <a:schemeClr val="tx1"/>
                </a:solidFill>
              </a:rPr>
              <a:t>кл</a:t>
            </a:r>
            <a:r>
              <a:rPr lang="ru-RU" sz="2000" dirty="0" smtClean="0">
                <a:solidFill>
                  <a:schemeClr val="tx1"/>
                </a:solidFill>
              </a:rPr>
              <a:t>.,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  </a:t>
            </a:r>
            <a:r>
              <a:rPr lang="ru-RU" sz="2000" dirty="0" err="1" smtClean="0">
                <a:solidFill>
                  <a:schemeClr val="tx1"/>
                </a:solidFill>
              </a:rPr>
              <a:t>Солодова</a:t>
            </a:r>
            <a:r>
              <a:rPr lang="ru-RU" sz="2000" dirty="0" smtClean="0">
                <a:solidFill>
                  <a:schemeClr val="tx1"/>
                </a:solidFill>
              </a:rPr>
              <a:t> Екатерина 6 В </a:t>
            </a:r>
            <a:r>
              <a:rPr lang="ru-RU" sz="2000" dirty="0" err="1" smtClean="0">
                <a:solidFill>
                  <a:schemeClr val="tx1"/>
                </a:solidFill>
              </a:rPr>
              <a:t>кл</a:t>
            </a:r>
            <a:r>
              <a:rPr lang="ru-RU" sz="2000" dirty="0" smtClean="0">
                <a:solidFill>
                  <a:schemeClr val="tx1"/>
                </a:solidFill>
              </a:rPr>
              <a:t>.- призёр.</a:t>
            </a:r>
          </a:p>
          <a:p>
            <a:pPr lvl="7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814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«Литературное творчество и журналистика» рук. </a:t>
            </a:r>
            <a:r>
              <a:rPr lang="ru-RU" sz="2800" b="1" dirty="0" err="1" smtClean="0">
                <a:solidFill>
                  <a:schemeClr val="tx1"/>
                </a:solidFill>
              </a:rPr>
              <a:t>Т.И.Бараковская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Выпуски школьной газеты «</a:t>
            </a:r>
            <a:r>
              <a:rPr lang="ru-RU" sz="2800" dirty="0" err="1" smtClean="0">
                <a:solidFill>
                  <a:schemeClr val="tx1"/>
                </a:solidFill>
              </a:rPr>
              <a:t>СловЦО</a:t>
            </a:r>
            <a:r>
              <a:rPr lang="ru-RU" sz="2800" dirty="0" smtClean="0">
                <a:solidFill>
                  <a:schemeClr val="tx1"/>
                </a:solidFill>
              </a:rPr>
              <a:t>».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II городская научно-практическая конференция «Актуальные проблемы современной школьной прессы».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Всероссийский конкурс школьных изданий «Больше изданий хороших и разных».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«Моя малая Родина» рук. Е.А. Якунина.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Всероссийский командный конкурс «</a:t>
            </a:r>
            <a:r>
              <a:rPr lang="ru-RU" sz="2800" dirty="0" err="1" smtClean="0">
                <a:solidFill>
                  <a:schemeClr val="tx1"/>
                </a:solidFill>
              </a:rPr>
              <a:t>Геккон</a:t>
            </a:r>
            <a:r>
              <a:rPr lang="ru-RU" sz="2800" dirty="0" smtClean="0">
                <a:solidFill>
                  <a:schemeClr val="tx1"/>
                </a:solidFill>
              </a:rPr>
              <a:t>» 2, 3 место.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Научное общество «Созвездие» рук. </a:t>
            </a:r>
            <a:r>
              <a:rPr lang="ru-RU" sz="2800" b="1" dirty="0" err="1" smtClean="0">
                <a:solidFill>
                  <a:schemeClr val="tx1"/>
                </a:solidFill>
              </a:rPr>
              <a:t>О.А.Совсуняк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 Интернет- олимпиада «Мега талант»-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  1 место - </a:t>
            </a:r>
            <a:r>
              <a:rPr lang="ru-RU" sz="2800" dirty="0" err="1" smtClean="0">
                <a:solidFill>
                  <a:schemeClr val="tx1"/>
                </a:solidFill>
              </a:rPr>
              <a:t>Дутиков</a:t>
            </a:r>
            <a:r>
              <a:rPr lang="ru-RU" sz="2800" dirty="0" smtClean="0">
                <a:solidFill>
                  <a:schemeClr val="tx1"/>
                </a:solidFill>
              </a:rPr>
              <a:t> Алексей 7 В </a:t>
            </a:r>
            <a:r>
              <a:rPr lang="ru-RU" sz="2800" dirty="0" err="1" smtClean="0">
                <a:solidFill>
                  <a:schemeClr val="tx1"/>
                </a:solidFill>
              </a:rPr>
              <a:t>кл</a:t>
            </a:r>
            <a:r>
              <a:rPr lang="ru-RU" sz="2800" dirty="0" smtClean="0">
                <a:solidFill>
                  <a:schemeClr val="tx1"/>
                </a:solidFill>
              </a:rPr>
              <a:t>.,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                   </a:t>
            </a:r>
            <a:r>
              <a:rPr lang="ru-RU" sz="2800" dirty="0" err="1" smtClean="0">
                <a:solidFill>
                  <a:schemeClr val="tx1"/>
                </a:solidFill>
              </a:rPr>
              <a:t>Шамбурова</a:t>
            </a:r>
            <a:r>
              <a:rPr lang="ru-RU" sz="2800" dirty="0" smtClean="0">
                <a:solidFill>
                  <a:schemeClr val="tx1"/>
                </a:solidFill>
              </a:rPr>
              <a:t> Мария 7 В </a:t>
            </a:r>
            <a:r>
              <a:rPr lang="ru-RU" sz="2800" dirty="0" err="1" smtClean="0">
                <a:solidFill>
                  <a:schemeClr val="tx1"/>
                </a:solidFill>
              </a:rPr>
              <a:t>кл</a:t>
            </a:r>
            <a:r>
              <a:rPr lang="ru-RU" sz="2800" dirty="0" smtClean="0">
                <a:solidFill>
                  <a:schemeClr val="tx1"/>
                </a:solidFill>
              </a:rPr>
              <a:t>.,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                   Коробова Анастасия 9 В </a:t>
            </a:r>
            <a:r>
              <a:rPr lang="ru-RU" sz="2800" dirty="0" err="1" smtClean="0">
                <a:solidFill>
                  <a:schemeClr val="tx1"/>
                </a:solidFill>
              </a:rPr>
              <a:t>кл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Интернет- олимпиада по географии- </a:t>
            </a:r>
            <a:r>
              <a:rPr lang="ru-RU" sz="3400" dirty="0" smtClean="0">
                <a:solidFill>
                  <a:schemeClr val="tx1"/>
                </a:solidFill>
              </a:rPr>
              <a:t>2 место.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000" b="1" dirty="0">
                <a:solidFill>
                  <a:prstClr val="black"/>
                </a:solidFill>
              </a:rPr>
              <a:t>«Наука для младших школьников» рук. </a:t>
            </a:r>
            <a:r>
              <a:rPr lang="ru-RU" sz="2000" b="1" dirty="0" err="1">
                <a:solidFill>
                  <a:prstClr val="black"/>
                </a:solidFill>
              </a:rPr>
              <a:t>Я.Г.Подгузова</a:t>
            </a:r>
            <a:endParaRPr lang="ru-RU" sz="2000" b="1" dirty="0">
              <a:solidFill>
                <a:prstClr val="black"/>
              </a:solidFill>
            </a:endParaRPr>
          </a:p>
          <a:p>
            <a:pPr lvl="0"/>
            <a:r>
              <a:rPr lang="ru-RU" sz="2000" dirty="0" smtClean="0">
                <a:solidFill>
                  <a:prstClr val="black"/>
                </a:solidFill>
              </a:rPr>
              <a:t>Региональный </a:t>
            </a:r>
            <a:r>
              <a:rPr lang="ru-RU" sz="2000" dirty="0">
                <a:solidFill>
                  <a:prstClr val="black"/>
                </a:solidFill>
              </a:rPr>
              <a:t>фестиваль «Тверская земля- гордость моя» </a:t>
            </a:r>
          </a:p>
          <a:p>
            <a:pPr marL="0" lvl="0" indent="0"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      3 место -  </a:t>
            </a:r>
            <a:r>
              <a:rPr lang="ru-RU" sz="2000" dirty="0">
                <a:solidFill>
                  <a:prstClr val="black"/>
                </a:solidFill>
              </a:rPr>
              <a:t>Смирнов Данила 3 В </a:t>
            </a:r>
            <a:r>
              <a:rPr lang="ru-RU" sz="2000" dirty="0" err="1">
                <a:solidFill>
                  <a:prstClr val="black"/>
                </a:solidFill>
              </a:rPr>
              <a:t>кл</a:t>
            </a:r>
            <a:r>
              <a:rPr lang="ru-RU" sz="2000" dirty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ru-RU" sz="2000" b="1" dirty="0" smtClean="0">
                <a:solidFill>
                  <a:prstClr val="black"/>
                </a:solidFill>
              </a:rPr>
              <a:t>Всероссийский </a:t>
            </a:r>
            <a:r>
              <a:rPr lang="ru-RU" sz="2000" b="1" dirty="0">
                <a:solidFill>
                  <a:prstClr val="black"/>
                </a:solidFill>
              </a:rPr>
              <a:t>конкурс «</a:t>
            </a:r>
            <a:r>
              <a:rPr lang="ru-RU" sz="2000" b="1" dirty="0" err="1">
                <a:solidFill>
                  <a:prstClr val="black"/>
                </a:solidFill>
              </a:rPr>
              <a:t>Вопросита</a:t>
            </a:r>
            <a:r>
              <a:rPr lang="ru-RU" sz="2000" b="1" dirty="0">
                <a:solidFill>
                  <a:prstClr val="black"/>
                </a:solidFill>
              </a:rPr>
              <a:t>» </a:t>
            </a:r>
            <a:endParaRPr lang="ru-RU" sz="2000" b="1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smtClean="0">
                <a:solidFill>
                  <a:prstClr val="black"/>
                </a:solidFill>
              </a:rPr>
              <a:t>     </a:t>
            </a:r>
            <a:r>
              <a:rPr lang="ru-RU" sz="2000" dirty="0">
                <a:solidFill>
                  <a:prstClr val="black"/>
                </a:solidFill>
              </a:rPr>
              <a:t>1 </a:t>
            </a:r>
            <a:r>
              <a:rPr lang="ru-RU" sz="2000" dirty="0" smtClean="0">
                <a:solidFill>
                  <a:prstClr val="black"/>
                </a:solidFill>
              </a:rPr>
              <a:t>место -  </a:t>
            </a:r>
            <a:r>
              <a:rPr lang="ru-RU" sz="2000" dirty="0">
                <a:solidFill>
                  <a:prstClr val="black"/>
                </a:solidFill>
              </a:rPr>
              <a:t>Евдокимова Наталья 3 В </a:t>
            </a:r>
            <a:r>
              <a:rPr lang="ru-RU" sz="2000" dirty="0" err="1">
                <a:solidFill>
                  <a:prstClr val="black"/>
                </a:solidFill>
              </a:rPr>
              <a:t>кл</a:t>
            </a:r>
            <a:r>
              <a:rPr lang="ru-RU" sz="2000" dirty="0">
                <a:solidFill>
                  <a:prstClr val="black"/>
                </a:solidFill>
              </a:rPr>
              <a:t>.</a:t>
            </a:r>
          </a:p>
          <a:p>
            <a:pPr lvl="0">
              <a:buNone/>
            </a:pPr>
            <a:r>
              <a:rPr lang="ru-RU" sz="2000" b="1" dirty="0">
                <a:solidFill>
                  <a:prstClr val="black"/>
                </a:solidFill>
              </a:rPr>
              <a:t>«Увлекательный мир истории» рук. </a:t>
            </a:r>
            <a:r>
              <a:rPr lang="ru-RU" sz="2000" b="1" dirty="0" err="1">
                <a:solidFill>
                  <a:prstClr val="black"/>
                </a:solidFill>
              </a:rPr>
              <a:t>Ю.В.Винокурова</a:t>
            </a:r>
            <a:endParaRPr lang="ru-RU" sz="2000" b="1" dirty="0">
              <a:solidFill>
                <a:prstClr val="black"/>
              </a:solidFill>
            </a:endParaRPr>
          </a:p>
          <a:p>
            <a:pPr lvl="0"/>
            <a:r>
              <a:rPr lang="ru-RU" sz="2000" dirty="0" smtClean="0">
                <a:solidFill>
                  <a:prstClr val="black"/>
                </a:solidFill>
              </a:rPr>
              <a:t>Международная </a:t>
            </a:r>
            <a:r>
              <a:rPr lang="ru-RU" sz="2000" dirty="0">
                <a:solidFill>
                  <a:prstClr val="black"/>
                </a:solidFill>
              </a:rPr>
              <a:t>олимпиада «Солнечный свет» </a:t>
            </a:r>
          </a:p>
          <a:p>
            <a:pPr marL="0" lvl="0" indent="0"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       1 место -  </a:t>
            </a:r>
            <a:r>
              <a:rPr lang="ru-RU" sz="2000" dirty="0" err="1">
                <a:solidFill>
                  <a:prstClr val="black"/>
                </a:solidFill>
              </a:rPr>
              <a:t>Завернина</a:t>
            </a:r>
            <a:r>
              <a:rPr lang="ru-RU" sz="2000" dirty="0">
                <a:solidFill>
                  <a:prstClr val="black"/>
                </a:solidFill>
              </a:rPr>
              <a:t> Диана 8 В </a:t>
            </a:r>
            <a:r>
              <a:rPr lang="ru-RU" sz="2000" dirty="0" err="1">
                <a:solidFill>
                  <a:prstClr val="black"/>
                </a:solidFill>
              </a:rPr>
              <a:t>кл</a:t>
            </a:r>
            <a:r>
              <a:rPr lang="ru-RU" sz="2000" dirty="0" smtClean="0">
                <a:solidFill>
                  <a:prstClr val="black"/>
                </a:solidFill>
              </a:rPr>
              <a:t>.,</a:t>
            </a:r>
          </a:p>
          <a:p>
            <a:pPr marL="0" lvl="0" indent="0">
              <a:buNone/>
            </a:pP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smtClean="0">
                <a:solidFill>
                  <a:prstClr val="black"/>
                </a:solidFill>
              </a:rPr>
              <a:t>      </a:t>
            </a:r>
            <a:r>
              <a:rPr lang="ru-RU" sz="2000" dirty="0">
                <a:solidFill>
                  <a:prstClr val="black"/>
                </a:solidFill>
              </a:rPr>
              <a:t>2 место Соколова Светлана 8 В </a:t>
            </a:r>
            <a:r>
              <a:rPr lang="ru-RU" sz="2000" dirty="0" err="1">
                <a:solidFill>
                  <a:prstClr val="black"/>
                </a:solidFill>
              </a:rPr>
              <a:t>кл</a:t>
            </a:r>
            <a:r>
              <a:rPr lang="ru-RU" sz="2000" dirty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ru-RU" sz="2000" dirty="0">
                <a:solidFill>
                  <a:prstClr val="black"/>
                </a:solidFill>
              </a:rPr>
              <a:t>Международная олимпиада «Знаток предмета» </a:t>
            </a:r>
            <a:endParaRPr lang="ru-RU" sz="20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       </a:t>
            </a:r>
            <a:r>
              <a:rPr lang="ru-RU" sz="2000" dirty="0">
                <a:solidFill>
                  <a:prstClr val="black"/>
                </a:solidFill>
              </a:rPr>
              <a:t>1 место </a:t>
            </a:r>
            <a:r>
              <a:rPr lang="ru-RU" sz="2000" dirty="0" err="1">
                <a:solidFill>
                  <a:prstClr val="black"/>
                </a:solidFill>
              </a:rPr>
              <a:t>Катомина</a:t>
            </a:r>
            <a:r>
              <a:rPr lang="ru-RU" sz="2000" dirty="0">
                <a:solidFill>
                  <a:prstClr val="black"/>
                </a:solidFill>
              </a:rPr>
              <a:t> Майя 8 В </a:t>
            </a:r>
            <a:r>
              <a:rPr lang="ru-RU" sz="2000" dirty="0" err="1">
                <a:solidFill>
                  <a:prstClr val="black"/>
                </a:solidFill>
              </a:rPr>
              <a:t>кл</a:t>
            </a:r>
            <a:r>
              <a:rPr lang="ru-RU" sz="2000" dirty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ru-RU" sz="2000" dirty="0">
                <a:solidFill>
                  <a:prstClr val="black"/>
                </a:solidFill>
              </a:rPr>
              <a:t>Международная олимпиада «Время знаний» </a:t>
            </a:r>
          </a:p>
          <a:p>
            <a:pPr marL="0" lvl="0" indent="0"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       1 </a:t>
            </a:r>
            <a:r>
              <a:rPr lang="ru-RU" sz="2000" dirty="0">
                <a:solidFill>
                  <a:prstClr val="black"/>
                </a:solidFill>
              </a:rPr>
              <a:t>место Соколова Светлана 8 В </a:t>
            </a:r>
            <a:r>
              <a:rPr lang="ru-RU" sz="2000" dirty="0" err="1">
                <a:solidFill>
                  <a:prstClr val="black"/>
                </a:solidFill>
              </a:rPr>
              <a:t>кл</a:t>
            </a:r>
            <a:r>
              <a:rPr lang="ru-RU" sz="2000" dirty="0">
                <a:solidFill>
                  <a:prstClr val="black"/>
                </a:solidFill>
              </a:rPr>
              <a:t>.</a:t>
            </a:r>
          </a:p>
          <a:p>
            <a:pPr lvl="0">
              <a:buNone/>
            </a:pPr>
            <a:r>
              <a:rPr lang="ru-RU" sz="2000" b="1" dirty="0">
                <a:solidFill>
                  <a:prstClr val="black"/>
                </a:solidFill>
              </a:rPr>
              <a:t>«Решение задач по физике» </a:t>
            </a:r>
            <a:r>
              <a:rPr lang="ru-RU" sz="2000" b="1" dirty="0" err="1">
                <a:solidFill>
                  <a:prstClr val="black"/>
                </a:solidFill>
              </a:rPr>
              <a:t>рук.Е.С.Старкова</a:t>
            </a:r>
            <a:endParaRPr lang="ru-RU" sz="2000" b="1" dirty="0">
              <a:solidFill>
                <a:prstClr val="black"/>
              </a:solidFill>
            </a:endParaRPr>
          </a:p>
          <a:p>
            <a:pPr lvl="0"/>
            <a:r>
              <a:rPr lang="ru-RU" sz="2000" dirty="0" smtClean="0">
                <a:solidFill>
                  <a:prstClr val="black"/>
                </a:solidFill>
              </a:rPr>
              <a:t>Международная </a:t>
            </a:r>
            <a:r>
              <a:rPr lang="ru-RU" sz="2000" dirty="0">
                <a:solidFill>
                  <a:prstClr val="black"/>
                </a:solidFill>
              </a:rPr>
              <a:t>дистанционная олимпиада «Зима-2018» -</a:t>
            </a:r>
          </a:p>
          <a:p>
            <a:pPr marL="0" lvl="0" indent="0"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      </a:t>
            </a:r>
            <a:r>
              <a:rPr lang="ru-RU" sz="2000" dirty="0">
                <a:solidFill>
                  <a:prstClr val="black"/>
                </a:solidFill>
              </a:rPr>
              <a:t>1 место Лебедев Вячеслав 9 Д </a:t>
            </a:r>
            <a:r>
              <a:rPr lang="ru-RU" sz="2000" dirty="0" err="1">
                <a:solidFill>
                  <a:prstClr val="black"/>
                </a:solidFill>
              </a:rPr>
              <a:t>кл</a:t>
            </a:r>
            <a:r>
              <a:rPr lang="ru-RU" sz="2000" dirty="0">
                <a:solidFill>
                  <a:prstClr val="black"/>
                </a:solidFill>
              </a:rPr>
              <a:t>.,</a:t>
            </a:r>
          </a:p>
          <a:p>
            <a:pPr marL="0" lvl="0" indent="0"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      </a:t>
            </a:r>
            <a:r>
              <a:rPr lang="ru-RU" sz="2000" dirty="0">
                <a:solidFill>
                  <a:prstClr val="black"/>
                </a:solidFill>
              </a:rPr>
              <a:t>2 место -Абрамов Илья 9 Д </a:t>
            </a:r>
            <a:r>
              <a:rPr lang="ru-RU" sz="2000" dirty="0" err="1">
                <a:solidFill>
                  <a:prstClr val="black"/>
                </a:solidFill>
              </a:rPr>
              <a:t>кл</a:t>
            </a:r>
            <a:r>
              <a:rPr lang="ru-RU" sz="2000" dirty="0">
                <a:solidFill>
                  <a:prstClr val="black"/>
                </a:solidFill>
              </a:rPr>
              <a:t>., 3 место- </a:t>
            </a:r>
            <a:r>
              <a:rPr lang="ru-RU" sz="2000" dirty="0" err="1">
                <a:solidFill>
                  <a:prstClr val="black"/>
                </a:solidFill>
              </a:rPr>
              <a:t>Ключкина</a:t>
            </a:r>
            <a:r>
              <a:rPr lang="ru-RU" sz="2000" dirty="0">
                <a:solidFill>
                  <a:prstClr val="black"/>
                </a:solidFill>
              </a:rPr>
              <a:t> Галя 9 Г </a:t>
            </a:r>
            <a:r>
              <a:rPr lang="ru-RU" sz="2000" dirty="0" err="1">
                <a:solidFill>
                  <a:prstClr val="black"/>
                </a:solidFill>
              </a:rPr>
              <a:t>кл</a:t>
            </a:r>
            <a:r>
              <a:rPr lang="ru-RU" sz="2000" dirty="0">
                <a:solidFill>
                  <a:prstClr val="black"/>
                </a:solidFill>
              </a:rPr>
              <a:t>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1498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ШСК «Комета»</a:t>
            </a:r>
            <a:br>
              <a:rPr lang="ru-RU" dirty="0">
                <a:solidFill>
                  <a:schemeClr val="tx1"/>
                </a:solidFill>
                <a:latin typeface="Cambria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46 видов соревнований</a:t>
            </a: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(61 день)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298 участников (126 имеют награды)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20 призовых мест на муниципальном уровне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6 призовых мест на региональном  уровне</a:t>
            </a:r>
          </a:p>
          <a:p>
            <a:pPr marL="0" indent="0">
              <a:buNone/>
            </a:pPr>
            <a:endParaRPr lang="ru-RU" sz="24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2400" b="1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68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Cambria" pitchFamily="18" charset="0"/>
              </a:rPr>
              <a:t>Педагогические советы</a:t>
            </a:r>
            <a:endParaRPr lang="ru-RU" sz="28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«Об организации подготовки и проведения Государственной итоговой аттестации выпускников 9,11,12 </a:t>
            </a:r>
            <a:r>
              <a:rPr lang="ru-RU" sz="2400" b="1" dirty="0" smtClean="0">
                <a:solidFill>
                  <a:schemeClr val="tx1"/>
                </a:solidFill>
              </a:rPr>
              <a:t>классов»</a:t>
            </a: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Социализация учащихся как фактор воспитания личности</a:t>
            </a:r>
          </a:p>
          <a:p>
            <a:endParaRPr lang="ru-RU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78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Cambria" pitchFamily="18" charset="0"/>
              </a:rPr>
              <a:t>Мероприятия на базе ЦО</a:t>
            </a:r>
            <a:endParaRPr lang="ru-RU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Конференция  для студентов педагогического колледжа «Теоретические и прикладные аспекты методической работы учителя начальных классов» - Могилевская М.В., </a:t>
            </a:r>
            <a:r>
              <a:rPr lang="ru-RU" sz="2800" dirty="0" err="1" smtClean="0">
                <a:solidFill>
                  <a:schemeClr val="tx1"/>
                </a:solidFill>
              </a:rPr>
              <a:t>Мелкумова</a:t>
            </a:r>
            <a:r>
              <a:rPr lang="ru-RU" sz="2800" dirty="0" smtClean="0">
                <a:solidFill>
                  <a:schemeClr val="tx1"/>
                </a:solidFill>
              </a:rPr>
              <a:t> Э.Г.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Региональный конкурс </a:t>
            </a:r>
            <a:r>
              <a:rPr lang="ru-RU" sz="2800" dirty="0" err="1" smtClean="0">
                <a:solidFill>
                  <a:schemeClr val="tx1"/>
                </a:solidFill>
              </a:rPr>
              <a:t>флешмобов</a:t>
            </a:r>
            <a:r>
              <a:rPr lang="ru-RU" sz="2800" dirty="0" smtClean="0">
                <a:solidFill>
                  <a:schemeClr val="tx1"/>
                </a:solidFill>
              </a:rPr>
              <a:t> в рамках «10 – </a:t>
            </a:r>
            <a:r>
              <a:rPr lang="ru-RU" sz="2800" dirty="0" err="1" smtClean="0">
                <a:solidFill>
                  <a:schemeClr val="tx1"/>
                </a:solidFill>
              </a:rPr>
              <a:t>летия</a:t>
            </a:r>
            <a:r>
              <a:rPr lang="ru-RU" sz="2800" dirty="0" smtClean="0">
                <a:solidFill>
                  <a:schemeClr val="tx1"/>
                </a:solidFill>
              </a:rPr>
              <a:t> детства в России «Лучшее на свете – это наши дети»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Муниципальный конкурс агитбригад «Дружно, смело, с оптимизмом за здоровый образ жизни»</a:t>
            </a:r>
          </a:p>
        </p:txBody>
      </p:sp>
    </p:spTree>
    <p:extLst>
      <p:ext uri="{BB962C8B-B14F-4D97-AF65-F5344CB8AC3E}">
        <p14:creationId xmlns:p14="http://schemas.microsoft.com/office/powerpoint/2010/main" val="113508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rgbClr val="C00000"/>
                </a:solidFill>
              </a:rPr>
              <a:t>Представление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b="0" dirty="0" smtClean="0">
                <a:solidFill>
                  <a:srgbClr val="C00000"/>
                </a:solidFill>
              </a:rPr>
              <a:t>опыта</a:t>
            </a:r>
            <a:endParaRPr lang="ru-RU" b="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Региональная научно – практическая конференция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Диагностика уровня готовности обучающихся 1 класса в школе – Хомутова Н.А.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Панорама педагогических технологий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Опыт подготовки сборной команды МБОУ ЦО № 49 к Президентским  спортивным играм – </a:t>
            </a:r>
            <a:r>
              <a:rPr lang="ru-RU" sz="2400" dirty="0" err="1" smtClean="0">
                <a:solidFill>
                  <a:schemeClr val="tx1"/>
                </a:solidFill>
              </a:rPr>
              <a:t>Звездин</a:t>
            </a:r>
            <a:r>
              <a:rPr lang="ru-RU" sz="2400" dirty="0" smtClean="0">
                <a:solidFill>
                  <a:schemeClr val="tx1"/>
                </a:solidFill>
              </a:rPr>
              <a:t> Ю.Н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Постоянно  действующий семинар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Формирование фонетических навыков в начальной школе – Богачева В.В.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Проектная деятельность на уроках истории и обществознания – Юрова О.А.</a:t>
            </a:r>
          </a:p>
          <a:p>
            <a:endParaRPr lang="ru-RU" sz="24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080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8568952" cy="557748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Открытые уроки </a:t>
            </a:r>
            <a:r>
              <a:rPr lang="ru-RU" sz="2800" dirty="0" smtClean="0">
                <a:solidFill>
                  <a:schemeClr val="tx1"/>
                </a:solidFill>
              </a:rPr>
              <a:t>для студентов педагогического колледжа по теме «Первые дни ребенка в школе» </a:t>
            </a:r>
            <a:r>
              <a:rPr lang="ru-RU" sz="2800" b="1" dirty="0" smtClean="0">
                <a:solidFill>
                  <a:schemeClr val="tx1"/>
                </a:solidFill>
              </a:rPr>
              <a:t>–</a:t>
            </a:r>
            <a:r>
              <a:rPr lang="ru-RU" sz="2800" dirty="0" err="1" smtClean="0">
                <a:solidFill>
                  <a:schemeClr val="tx1"/>
                </a:solidFill>
              </a:rPr>
              <a:t>Лыскова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С.Н., </a:t>
            </a:r>
            <a:r>
              <a:rPr lang="ru-RU" sz="2800" dirty="0" smtClean="0">
                <a:solidFill>
                  <a:schemeClr val="tx1"/>
                </a:solidFill>
              </a:rPr>
              <a:t>Прокопенко Е.А., Степанова Г.П.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Открытые уроки </a:t>
            </a:r>
            <a:r>
              <a:rPr lang="ru-RU" sz="2800" dirty="0">
                <a:solidFill>
                  <a:schemeClr val="tx1"/>
                </a:solidFill>
              </a:rPr>
              <a:t>для </a:t>
            </a:r>
            <a:r>
              <a:rPr lang="ru-RU" sz="2800" dirty="0" smtClean="0">
                <a:solidFill>
                  <a:schemeClr val="tx1"/>
                </a:solidFill>
              </a:rPr>
              <a:t>студентов и методистов </a:t>
            </a:r>
            <a:r>
              <a:rPr lang="ru-RU" sz="2800" dirty="0">
                <a:solidFill>
                  <a:schemeClr val="tx1"/>
                </a:solidFill>
              </a:rPr>
              <a:t>педагогического </a:t>
            </a:r>
            <a:r>
              <a:rPr lang="ru-RU" sz="2800" dirty="0" smtClean="0">
                <a:solidFill>
                  <a:schemeClr val="tx1"/>
                </a:solidFill>
              </a:rPr>
              <a:t>колледжа – </a:t>
            </a:r>
            <a:r>
              <a:rPr lang="ru-RU" sz="2800" dirty="0" err="1" smtClean="0">
                <a:solidFill>
                  <a:schemeClr val="tx1"/>
                </a:solidFill>
              </a:rPr>
              <a:t>Мелкумова</a:t>
            </a:r>
            <a:r>
              <a:rPr lang="ru-RU" sz="2800" dirty="0" smtClean="0">
                <a:solidFill>
                  <a:schemeClr val="tx1"/>
                </a:solidFill>
              </a:rPr>
              <a:t> Э.Г., Кирьянова Е.В., Малышева Е.В.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Открытые </a:t>
            </a:r>
            <a:r>
              <a:rPr lang="ru-RU" sz="2800" b="1" dirty="0" smtClean="0">
                <a:solidFill>
                  <a:schemeClr val="tx1"/>
                </a:solidFill>
              </a:rPr>
              <a:t>мероприятия </a:t>
            </a:r>
            <a:r>
              <a:rPr lang="ru-RU" sz="2800" dirty="0">
                <a:solidFill>
                  <a:schemeClr val="tx1"/>
                </a:solidFill>
              </a:rPr>
              <a:t>для студентов педагогического колледжа по </a:t>
            </a:r>
            <a:r>
              <a:rPr lang="ru-RU" sz="2800" dirty="0" smtClean="0">
                <a:solidFill>
                  <a:schemeClr val="tx1"/>
                </a:solidFill>
              </a:rPr>
              <a:t>теме «</a:t>
            </a:r>
            <a:r>
              <a:rPr lang="ru-RU" sz="2800" dirty="0">
                <a:solidFill>
                  <a:schemeClr val="tx1"/>
                </a:solidFill>
              </a:rPr>
              <a:t>К</a:t>
            </a:r>
            <a:r>
              <a:rPr lang="ru-RU" sz="2800" dirty="0" smtClean="0">
                <a:solidFill>
                  <a:schemeClr val="tx1"/>
                </a:solidFill>
              </a:rPr>
              <a:t>лассное руководство»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Cambria" pitchFamily="18" charset="0"/>
              </a:rPr>
              <a:t>Участие в предметных олимпиадах </a:t>
            </a:r>
            <a:br>
              <a:rPr lang="ru-RU" sz="3200" dirty="0" smtClean="0">
                <a:solidFill>
                  <a:srgbClr val="C00000"/>
                </a:solidFill>
                <a:latin typeface="Cambria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Cambria" pitchFamily="18" charset="0"/>
              </a:rPr>
              <a:t>и конкурсах</a:t>
            </a:r>
            <a:endParaRPr lang="ru-RU" sz="32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443304" cy="452596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+mj-lt"/>
              </a:rPr>
              <a:t>Всероссийская олимпиада школьников  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-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200 участников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по 1 предмету – 126</a:t>
            </a:r>
            <a:r>
              <a:rPr lang="ru-RU" sz="24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участников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по 2 предметам – 49 участников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+mj-lt"/>
              </a:rPr>
              <a:t>п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о 3 предметам  - 16 участников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+mj-lt"/>
              </a:rPr>
              <a:t>п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о 4 предметам  - 9 участников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27 обучающихся приняли участие в муниципальном этапе ВОШ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9 обучающихся  - призеры муниципального этапа </a:t>
            </a:r>
            <a:r>
              <a:rPr lang="ru-RU" sz="2400" b="1" dirty="0">
                <a:solidFill>
                  <a:schemeClr val="tx1"/>
                </a:solidFill>
                <a:latin typeface="+mj-lt"/>
              </a:rPr>
              <a:t>ВОШ</a:t>
            </a:r>
            <a:endParaRPr lang="ru-RU" sz="2400" b="1" dirty="0" smtClean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ru-RU" sz="2400" dirty="0" smtClean="0">
              <a:solidFill>
                <a:schemeClr val="tx1"/>
              </a:solidFill>
              <a:latin typeface="Cambria" pitchFamily="18" charset="0"/>
            </a:endParaRPr>
          </a:p>
          <a:p>
            <a:endParaRPr lang="ru-RU" sz="2400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04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lvl="0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математический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игра «Кенгуру 2017»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349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</a:t>
            </a:r>
          </a:p>
          <a:p>
            <a:pPr lvl="0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игра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«Русский медвежонок» –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186 участников</a:t>
            </a:r>
          </a:p>
          <a:p>
            <a:pPr lvl="0"/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математическая олимпиада «Ребус» –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призера (уч. Алексеева Т.В.)</a:t>
            </a:r>
          </a:p>
          <a:p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«Умный мамонтенок» –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призера (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Алексеева Т.В.),     1 победитель (уч. </a:t>
            </a:r>
            <a:r>
              <a:rPr lang="ru-RU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Куданова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Е.Ю.)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конкурс «Британский бульдог» -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 участников</a:t>
            </a:r>
          </a:p>
          <a:p>
            <a:pPr>
              <a:buNone/>
            </a:pPr>
            <a:endParaRPr lang="ru-R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400" dirty="0">
              <a:solidFill>
                <a:prstClr val="black"/>
              </a:solidFill>
              <a:latin typeface="Cambria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792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5446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Общероссийская олимпиада  «Олимпус»</a:t>
            </a:r>
          </a:p>
          <a:p>
            <a:r>
              <a:rPr lang="ru-RU" dirty="0">
                <a:solidFill>
                  <a:schemeClr val="tx1"/>
                </a:solidFill>
              </a:rPr>
              <a:t>г</a:t>
            </a:r>
            <a:r>
              <a:rPr lang="ru-RU" dirty="0" smtClean="0">
                <a:solidFill>
                  <a:schemeClr val="tx1"/>
                </a:solidFill>
              </a:rPr>
              <a:t>еография – 11 участников</a:t>
            </a:r>
          </a:p>
          <a:p>
            <a:r>
              <a:rPr lang="ru-RU" dirty="0">
                <a:solidFill>
                  <a:schemeClr val="tx1"/>
                </a:solidFill>
              </a:rPr>
              <a:t>л</a:t>
            </a:r>
            <a:r>
              <a:rPr lang="ru-RU" dirty="0" smtClean="0">
                <a:solidFill>
                  <a:schemeClr val="tx1"/>
                </a:solidFill>
              </a:rPr>
              <a:t>итература – 13 участников</a:t>
            </a:r>
          </a:p>
          <a:p>
            <a:r>
              <a:rPr lang="ru-RU" dirty="0">
                <a:solidFill>
                  <a:schemeClr val="tx1"/>
                </a:solidFill>
              </a:rPr>
              <a:t>м</a:t>
            </a:r>
            <a:r>
              <a:rPr lang="ru-RU" dirty="0" smtClean="0">
                <a:solidFill>
                  <a:schemeClr val="tx1"/>
                </a:solidFill>
              </a:rPr>
              <a:t>атематика – 89 участников</a:t>
            </a:r>
          </a:p>
          <a:p>
            <a:r>
              <a:rPr lang="ru-RU" dirty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усский язык   - 88 участников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Всероссийская олимпиада по истории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2 победителя и 7 призеров (уч. Юрова О.А)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Всероссийская </a:t>
            </a:r>
            <a:r>
              <a:rPr lang="ru-RU" b="1" dirty="0">
                <a:solidFill>
                  <a:schemeClr val="tx1"/>
                </a:solidFill>
              </a:rPr>
              <a:t>олимпиада </a:t>
            </a:r>
            <a:r>
              <a:rPr lang="ru-RU" b="1" dirty="0" smtClean="0">
                <a:solidFill>
                  <a:schemeClr val="tx1"/>
                </a:solidFill>
              </a:rPr>
              <a:t>по обществознанию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3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победителя и </a:t>
            </a:r>
            <a:r>
              <a:rPr lang="ru-RU" dirty="0" smtClean="0">
                <a:solidFill>
                  <a:schemeClr val="tx1"/>
                </a:solidFill>
              </a:rPr>
              <a:t>2 призера </a:t>
            </a:r>
            <a:r>
              <a:rPr lang="ru-RU" dirty="0">
                <a:solidFill>
                  <a:schemeClr val="tx1"/>
                </a:solidFill>
              </a:rPr>
              <a:t>(уч. Юрова О.А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r>
              <a:rPr lang="ru-RU" sz="1700" b="1" dirty="0">
                <a:solidFill>
                  <a:schemeClr val="tx1"/>
                </a:solidFill>
                <a:latin typeface="Cambria" pitchFamily="18" charset="0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94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(3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0FEF848-419D-42F3-BF1D-92A4EE6CD8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CSC(3)</Template>
  <TotalTime>1693</TotalTime>
  <Words>1500</Words>
  <Application>Microsoft Office PowerPoint</Application>
  <PresentationFormat>Экран (4:3)</PresentationFormat>
  <Paragraphs>281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CSC(3)</vt:lpstr>
      <vt:lpstr>Анализ работы  в 2017-2018  учебном году. Цели, задачи, направления деятельности педагогического коллектива  на 2017-2018  учебный год. </vt:lpstr>
      <vt:lpstr>Методическая тема</vt:lpstr>
      <vt:lpstr>Педагогические советы</vt:lpstr>
      <vt:lpstr>Мероприятия на базе ЦО</vt:lpstr>
      <vt:lpstr>Представление опыта</vt:lpstr>
      <vt:lpstr>Презентация PowerPoint</vt:lpstr>
      <vt:lpstr>Участие в предметных олимпиадах  и конкурсах</vt:lpstr>
      <vt:lpstr>Презентация PowerPoint</vt:lpstr>
      <vt:lpstr>Презентация PowerPoint</vt:lpstr>
      <vt:lpstr>Межрегиональная олимпиада  «Осенний марафон»</vt:lpstr>
      <vt:lpstr>Презентация PowerPoint</vt:lpstr>
      <vt:lpstr>Презентация PowerPoint</vt:lpstr>
      <vt:lpstr>Презентация PowerPoint</vt:lpstr>
      <vt:lpstr>Презентация PowerPoint</vt:lpstr>
      <vt:lpstr>Педагогический коллектив  </vt:lpstr>
      <vt:lpstr>Качество обученности</vt:lpstr>
      <vt:lpstr>Результаты   экзаменов 9 класс</vt:lpstr>
      <vt:lpstr>Качество обученности (9 класс) </vt:lpstr>
      <vt:lpstr>Средний тестовый балл за экзамен  в форме и по материалам ЕГЭ</vt:lpstr>
      <vt:lpstr>Деятельность ЦДО</vt:lpstr>
      <vt:lpstr>Результаты работы ЦДО</vt:lpstr>
      <vt:lpstr>Презентация PowerPoint</vt:lpstr>
      <vt:lpstr>Презентация PowerPoint</vt:lpstr>
      <vt:lpstr>Презентация PowerPoint</vt:lpstr>
      <vt:lpstr>ШСК «Комета» 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 в 2011-20102  учебном году. Цели, задачи, направления деятельности педагогического коллектива  на 2012-2013 учебный год.</dc:title>
  <dc:creator>Наталья</dc:creator>
  <cp:lastModifiedBy>Ирина Калинина</cp:lastModifiedBy>
  <cp:revision>143</cp:revision>
  <cp:lastPrinted>2018-12-19T12:01:06Z</cp:lastPrinted>
  <dcterms:created xsi:type="dcterms:W3CDTF">2012-08-29T12:58:56Z</dcterms:created>
  <dcterms:modified xsi:type="dcterms:W3CDTF">2018-12-19T12:01:31Z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TC300095639990</vt:lpwstr>
  </property>
</Properties>
</file>