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1" r:id="rId3"/>
    <p:sldMasterId id="2147483733" r:id="rId4"/>
  </p:sldMasterIdLst>
  <p:notesMasterIdLst>
    <p:notesMasterId r:id="rId33"/>
  </p:notesMasterIdLst>
  <p:sldIdLst>
    <p:sldId id="256" r:id="rId5"/>
    <p:sldId id="260" r:id="rId6"/>
    <p:sldId id="258" r:id="rId7"/>
    <p:sldId id="257" r:id="rId8"/>
    <p:sldId id="261" r:id="rId9"/>
    <p:sldId id="262" r:id="rId10"/>
    <p:sldId id="271" r:id="rId11"/>
    <p:sldId id="272" r:id="rId12"/>
    <p:sldId id="267" r:id="rId13"/>
    <p:sldId id="268" r:id="rId14"/>
    <p:sldId id="269" r:id="rId15"/>
    <p:sldId id="270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88E1E-2F07-4D7F-AC9E-90EF1AA200BE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EE03D-AC25-49BD-8DE2-83DA78DAAC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3401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81337-7D52-4A5F-8FB7-47BBA5D876E1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5904-9695-4BCA-BBB1-4D254820BA8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3418337"/>
      </p:ext>
    </p:extLst>
  </p:cSld>
  <p:clrMapOvr>
    <a:masterClrMapping/>
  </p:clrMapOvr>
  <p:transition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E18A90-40B6-48B0-9ED5-0911ED105B9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05777114"/>
      </p:ext>
    </p:extLst>
  </p:cSld>
  <p:clrMapOvr>
    <a:masterClrMapping/>
  </p:clrMapOvr>
  <p:transition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16974-511F-4533-9172-9AF12442557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1738188"/>
      </p:ext>
    </p:extLst>
  </p:cSld>
  <p:clrMapOvr>
    <a:masterClrMapping/>
  </p:clrMapOvr>
  <p:transition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41A2-1798-473E-AA1C-350C70170C0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3182693"/>
      </p:ext>
    </p:extLst>
  </p:cSld>
  <p:clrMapOvr>
    <a:masterClrMapping/>
  </p:clrMapOvr>
  <p:transition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B5DFD-23F8-4E85-B96E-3EB19FB5CEE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0422191"/>
      </p:ext>
    </p:extLst>
  </p:cSld>
  <p:clrMapOvr>
    <a:masterClrMapping/>
  </p:clrMapOvr>
  <p:transition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FA0F7-8892-47FC-9690-1E3E0DD94EB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2509920"/>
      </p:ext>
    </p:extLst>
  </p:cSld>
  <p:clrMapOvr>
    <a:masterClrMapping/>
  </p:clrMapOvr>
  <p:transition advTm="1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D65CE-CA2C-4D0E-BB0E-518E52570DC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76024"/>
      </p:ext>
    </p:extLst>
  </p:cSld>
  <p:clrMapOvr>
    <a:masterClrMapping/>
  </p:clrMapOvr>
  <p:transition advTm="1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C886B-4DFB-4C3F-B41F-F294542273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3929037"/>
      </p:ext>
    </p:extLst>
  </p:cSld>
  <p:clrMapOvr>
    <a:masterClrMapping/>
  </p:clrMapOvr>
  <p:transition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6C0D72-403E-439C-A288-F6844C9421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3795206"/>
      </p:ext>
    </p:extLst>
  </p:cSld>
  <p:clrMapOvr>
    <a:masterClrMapping/>
  </p:clrMapOvr>
  <p:transition advTm="1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FE861-0131-4A18-BB50-C0FF0ED7929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21367379"/>
      </p:ext>
    </p:extLst>
  </p:cSld>
  <p:clrMapOvr>
    <a:masterClrMapping/>
  </p:clrMapOvr>
  <p:transition advTm="1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313D9-D8BE-424E-AD44-79C394E9D5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2965285"/>
      </p:ext>
    </p:extLst>
  </p:cSld>
  <p:clrMapOvr>
    <a:masterClrMapping/>
  </p:clrMapOvr>
  <p:transition advTm="1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078F3-6DB3-41F6-B481-C5BA47B14F2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80647981"/>
      </p:ext>
    </p:extLst>
  </p:cSld>
  <p:clrMapOvr>
    <a:masterClrMapping/>
  </p:clrMapOvr>
  <p:transition advTm="1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7267811"/>
      </p:ext>
    </p:extLst>
  </p:cSld>
  <p:clrMapOvr>
    <a:masterClrMapping/>
  </p:clrMapOvr>
  <p:transition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5651483"/>
      </p:ext>
    </p:extLst>
  </p:cSld>
  <p:clrMapOvr>
    <a:masterClrMapping/>
  </p:clrMapOvr>
  <p:transition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4535925"/>
      </p:ext>
    </p:extLst>
  </p:cSld>
  <p:clrMapOvr>
    <a:masterClrMapping/>
  </p:clrMapOvr>
  <p:transition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99428"/>
      </p:ext>
    </p:extLst>
  </p:cSld>
  <p:clrMapOvr>
    <a:masterClrMapping/>
  </p:clrMapOvr>
  <p:transition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1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1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8181267"/>
      </p:ext>
    </p:extLst>
  </p:cSld>
  <p:clrMapOvr>
    <a:masterClrMapping/>
  </p:clrMapOvr>
  <p:transition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9144985"/>
      </p:ext>
    </p:extLst>
  </p:cSld>
  <p:clrMapOvr>
    <a:masterClrMapping/>
  </p:clrMapOvr>
  <p:transition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8847666"/>
      </p:ext>
    </p:extLst>
  </p:cSld>
  <p:clrMapOvr>
    <a:masterClrMapping/>
  </p:clrMapOvr>
  <p:transition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23314294"/>
      </p:ext>
    </p:extLst>
  </p:cSld>
  <p:clrMapOvr>
    <a:masterClrMapping/>
  </p:clrMapOvr>
  <p:transition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6488598"/>
      </p:ext>
    </p:extLst>
  </p:cSld>
  <p:clrMapOvr>
    <a:masterClrMapping/>
  </p:clrMapOvr>
  <p:transition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2855828"/>
      </p:ext>
    </p:extLst>
  </p:cSld>
  <p:clrMapOvr>
    <a:masterClrMapping/>
  </p:clrMapOvr>
  <p:transition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0349023"/>
      </p:ext>
    </p:extLst>
  </p:cSld>
  <p:clrMapOvr>
    <a:masterClrMapping/>
  </p:clrMapOvr>
  <p:transition advTm="1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41400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2532751"/>
      </p:ext>
    </p:extLst>
  </p:cSld>
  <p:clrMapOvr>
    <a:masterClrMapping/>
  </p:clrMapOvr>
  <p:transition advTm="1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1895522"/>
      </p:ext>
    </p:extLst>
  </p:cSld>
  <p:clrMapOvr>
    <a:masterClrMapping/>
  </p:clrMapOvr>
  <p:transition advTm="1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3933834"/>
      </p:ext>
    </p:extLst>
  </p:cSld>
  <p:clrMapOvr>
    <a:masterClrMapping/>
  </p:clrMapOvr>
  <p:transition advTm="1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2034240"/>
      </p:ext>
    </p:extLst>
  </p:cSld>
  <p:clrMapOvr>
    <a:masterClrMapping/>
  </p:clrMapOvr>
  <p:transition advTm="1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78867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1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8"/>
            <a:ext cx="3867151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2249" y="1489075"/>
            <a:ext cx="386834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249" y="2193928"/>
            <a:ext cx="386834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1874799"/>
      </p:ext>
    </p:extLst>
  </p:cSld>
  <p:clrMapOvr>
    <a:masterClrMapping/>
  </p:clrMapOvr>
  <p:transition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613926"/>
      </p:ext>
    </p:extLst>
  </p:cSld>
  <p:clrMapOvr>
    <a:masterClrMapping/>
  </p:clrMapOvr>
  <p:transition advTm="1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5063703"/>
      </p:ext>
    </p:extLst>
  </p:cSld>
  <p:clrMapOvr>
    <a:masterClrMapping/>
  </p:clrMapOvr>
  <p:transition advTm="1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1132338"/>
      </p:ext>
    </p:extLst>
  </p:cSld>
  <p:clrMapOvr>
    <a:masterClrMapping/>
  </p:clrMapOvr>
  <p:transition advTm="1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2101850"/>
            <a:ext cx="2949179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839304"/>
      </p:ext>
    </p:extLst>
  </p:cSld>
  <p:clrMapOvr>
    <a:masterClrMapping/>
  </p:clrMapOvr>
  <p:transition advTm="1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5908865"/>
      </p:ext>
    </p:extLst>
  </p:cSld>
  <p:clrMapOvr>
    <a:masterClrMapping/>
  </p:clrMapOvr>
  <p:transition advTm="1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48207972"/>
      </p:ext>
    </p:extLst>
  </p:cSld>
  <p:clrMapOvr>
    <a:masterClrMapping/>
  </p:clrMapOvr>
  <p:transition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90430-E8E6-486C-A661-8DCA7D4B020F}" type="datetimeFigureOut">
              <a:rPr lang="ru-RU" smtClean="0"/>
              <a:pPr/>
              <a:t>02.04.2018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8908-2FF7-484C-80AA-D4729B22FB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Tm="10000">
    <p:wheel spokes="3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7095B0-D1F9-4E25-A43C-D950A2B3BC59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0777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ransition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1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34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advTm="1000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6752E-E1DA-4FBC-94DB-3066C8AE96A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02.04.2018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6151" y="6356353"/>
            <a:ext cx="2171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7900" y="6356353"/>
            <a:ext cx="24574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E4509-CDD0-4D5A-8FAA-72E9FE9A49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4182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advTm="1000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ru.wikipedia.org/wiki/%D0%98%D0%BD%D1%84%D0%BE%D1%80%D0%BC%D0%B0%D1%86%D0%B8%D0%BE%D0%BD%D0%BD%D1%8B%D0%B5_%D1%82%D0%B5%D1%85%D0%BD%D0%BE%D0%BB%D0%BE%D0%B3%D0%B8%D0%B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4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9.xml"/><Relationship Id="rId1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12" Type="http://schemas.openxmlformats.org/officeDocument/2006/relationships/image" Target="../media/image10.png"/><Relationship Id="rId17" Type="http://schemas.openxmlformats.org/officeDocument/2006/relationships/slide" Target="slide12.xml"/><Relationship Id="rId2" Type="http://schemas.openxmlformats.org/officeDocument/2006/relationships/slide" Target="slide3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slide" Target="slide7.xml"/><Relationship Id="rId5" Type="http://schemas.openxmlformats.org/officeDocument/2006/relationships/slide" Target="slide20.xml"/><Relationship Id="rId15" Type="http://schemas.openxmlformats.org/officeDocument/2006/relationships/slide" Target="slide4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slide" Target="slide10.xml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412776"/>
            <a:ext cx="7772400" cy="1470025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Мир новых профессий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043608" y="2996952"/>
            <a:ext cx="6840760" cy="2016224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Подготовила Лаврентьева Доминика</a:t>
            </a:r>
            <a:b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ученица </a:t>
            </a: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 </a:t>
            </a: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 класса </a:t>
            </a:r>
            <a:r>
              <a:rPr lang="ru-RU" b="1" i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</a:t>
            </a:r>
            <a:r>
              <a:rPr lang="ru-RU" b="1" i="1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11 </a:t>
            </a: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лет)</a:t>
            </a:r>
            <a:b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МОУ СОШ №43</a:t>
            </a:r>
            <a:b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ru-RU" b="1" i="1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Руководительница педагог-психолог: Лаврентьева Д.В.</a:t>
            </a:r>
            <a:endParaRPr lang="en-US" b="1" i="1" dirty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23528" y="4593676"/>
            <a:ext cx="8496943" cy="207568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2495" y="4620748"/>
            <a:ext cx="705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</a:t>
            </a:r>
            <a:r>
              <a:rPr lang="ru-RU" sz="54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специалисты</a:t>
            </a:r>
            <a:endParaRPr lang="ru-RU" sz="54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871" y="5544078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Профессии, связанные </a:t>
            </a:r>
          </a:p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 компьютерными технологиями 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0059"/>
            <a:ext cx="8496944" cy="4443617"/>
          </a:xfrm>
        </p:spPr>
      </p:pic>
    </p:spTree>
    <p:extLst>
      <p:ext uri="{BB962C8B-B14F-4D97-AF65-F5344CB8AC3E}">
        <p14:creationId xmlns="" xmlns:p14="http://schemas.microsoft.com/office/powerpoint/2010/main" val="324207654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43941" y="332656"/>
            <a:ext cx="5344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IT </a:t>
            </a:r>
            <a:r>
              <a:rPr lang="ru-RU" sz="48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специалисты</a:t>
            </a:r>
            <a:endParaRPr lang="ru-RU" sz="4800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2209" y="1174974"/>
            <a:ext cx="58326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Программист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Системный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архитектор;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информационным системам;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Системный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аналитик;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системному администрированию; 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282" r="18649"/>
          <a:stretch/>
        </p:blipFill>
        <p:spPr>
          <a:xfrm>
            <a:off x="5652340" y="332656"/>
            <a:ext cx="3491660" cy="3259027"/>
          </a:xfrm>
        </p:spPr>
      </p:pic>
      <p:sp>
        <p:nvSpPr>
          <p:cNvPr id="14" name="Rectangle 2"/>
          <p:cNvSpPr/>
          <p:nvPr/>
        </p:nvSpPr>
        <p:spPr>
          <a:xfrm>
            <a:off x="19314" y="3852630"/>
            <a:ext cx="944923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Менеджер информационных технологий;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Менеджер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продажам решений и сложных технических систем;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информационным ресурсам;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Администратор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баз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данных;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PR;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Специалисты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маркетингу и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рекламе;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Евангелисты (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специалист, профессионально занимающийся пропагандой в сфере </a:t>
            </a: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hlinkClick r:id="rId4" tooltip="Информационные технологии"/>
              </a:rPr>
              <a:t>информационных технологий</a:t>
            </a:r>
            <a:r>
              <a:rPr lang="ru-RU" sz="1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1865589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78639" y="172588"/>
            <a:ext cx="7610621" cy="111601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Преимущества 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специальностей</a:t>
            </a:r>
          </a:p>
        </p:txBody>
      </p:sp>
      <p:sp>
        <p:nvSpPr>
          <p:cNvPr id="19459" name="Объект 2"/>
          <p:cNvSpPr>
            <a:spLocks noGrp="1"/>
          </p:cNvSpPr>
          <p:nvPr>
            <p:ph idx="1"/>
          </p:nvPr>
        </p:nvSpPr>
        <p:spPr>
          <a:xfrm>
            <a:off x="358023" y="1245294"/>
            <a:ext cx="5064369" cy="5231507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Работа интересная, возможности для самореализации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;</a:t>
            </a:r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Можно много заработать;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Безработица не грозит;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Можно работать практически в любой стране;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Вы будете по настоящему нужным человеком.</a:t>
            </a:r>
          </a:p>
        </p:txBody>
      </p:sp>
      <p:sp>
        <p:nvSpPr>
          <p:cNvPr id="17412" name="AutoShape 4" descr="Картинки по запросу специалист IT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556792"/>
            <a:ext cx="3504389" cy="46085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80205448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241425"/>
            <a:ext cx="8605838" cy="5427663"/>
          </a:xfrm>
        </p:spPr>
        <p:txBody>
          <a:bodyPr/>
          <a:lstStyle/>
          <a:p>
            <a:pPr algn="l"/>
            <a:r>
              <a:rPr lang="ru-RU" altLang="ru-RU" sz="2400" b="1">
                <a:solidFill>
                  <a:srgbClr val="3333FF"/>
                </a:solidFill>
              </a:rPr>
              <a:t>Актуарий </a:t>
            </a:r>
            <a:r>
              <a:rPr lang="ru-RU" altLang="ru-RU" sz="2400" b="1"/>
              <a:t>– специалист по страхованию.</a:t>
            </a:r>
          </a:p>
          <a:p>
            <a:pPr algn="l"/>
            <a:r>
              <a:rPr lang="ru-RU" altLang="ru-RU" sz="2400" b="1">
                <a:solidFill>
                  <a:srgbClr val="3333FF"/>
                </a:solidFill>
              </a:rPr>
              <a:t>Аудитор веб-сайтов</a:t>
            </a:r>
            <a:r>
              <a:rPr lang="ru-RU" altLang="ru-RU" sz="2400" b="1"/>
              <a:t> – это экспертиза сайтов с точки зрения их организации и соответствия заявленным целям, общей привлекательности для посетителей.</a:t>
            </a:r>
          </a:p>
          <a:p>
            <a:pPr algn="l"/>
            <a:r>
              <a:rPr lang="ru-RU" altLang="ru-RU" sz="2400" b="1">
                <a:solidFill>
                  <a:srgbClr val="3333FF"/>
                </a:solidFill>
              </a:rPr>
              <a:t>Аквизитор</a:t>
            </a:r>
            <a:r>
              <a:rPr lang="ru-RU" altLang="ru-RU" sz="2400" b="1"/>
              <a:t> – страховой работник, занимается заключением новых и возобновлением досрочно прекративших своё действие договоров добровольного страхования; агент.</a:t>
            </a:r>
          </a:p>
          <a:p>
            <a:pPr algn="l"/>
            <a:r>
              <a:rPr lang="ru-RU" altLang="ru-RU" sz="2400" b="1">
                <a:solidFill>
                  <a:srgbClr val="3333FF"/>
                </a:solidFill>
              </a:rPr>
              <a:t>Аналитик </a:t>
            </a:r>
            <a:r>
              <a:rPr lang="ru-RU" altLang="ru-RU" sz="2400" b="1"/>
              <a:t>– производит сбор, систематизацию, интерпретацию и анализ коньюктурной информации, составление обзоров и прогнозов в различных сферах трудовой деятельности транспортной организации, занимается привлечением новых грузов грузоотправителей</a:t>
            </a:r>
          </a:p>
        </p:txBody>
      </p:sp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84963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normalizeH="1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AA0606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Профессии 21 века</a:t>
            </a:r>
            <a:endParaRPr lang="ru-RU" sz="3600" b="1" kern="10" normalizeH="1" dirty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AA0606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569389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919" y="1268760"/>
            <a:ext cx="8229600" cy="4752528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Андеррайтер</a:t>
            </a:r>
            <a:r>
              <a:rPr lang="ru-RU" altLang="ru-RU" sz="2400" b="1" dirty="0"/>
              <a:t> – поручитель, берущий на себя обязательства разместить определённое количество вновь выпущенных акций, облигаций, ценных бумаг путём их покупки для последующей их продаже инвесторам.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Ассистент</a:t>
            </a:r>
            <a:r>
              <a:rPr lang="ru-RU" altLang="ru-RU" sz="2400" b="1" dirty="0"/>
              <a:t> – (от англ.) помощник, человек, который ведёт напрямую переговоры от имени лица, которое представляет. Организует работу руководителя фирмы.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Аниматор </a:t>
            </a:r>
            <a:r>
              <a:rPr lang="ru-RU" altLang="ru-RU" sz="2400" b="1" dirty="0"/>
              <a:t>– сотрудник, занимающийся развлечением публики во время отдыха в отелях, различных клубах, аквапарках  и т.д.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Аудитор</a:t>
            </a:r>
            <a:r>
              <a:rPr lang="ru-RU" altLang="ru-RU" sz="2400" b="1" dirty="0"/>
              <a:t> – специалист, осуществляющий проверку финансово-хозяйственной деятельности организаций.</a:t>
            </a:r>
          </a:p>
          <a:p>
            <a:pPr>
              <a:buFontTx/>
              <a:buNone/>
            </a:pPr>
            <a:endParaRPr lang="ru-RU" alt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926089966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503237" y="1196752"/>
            <a:ext cx="86407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800" b="1" dirty="0">
                <a:solidFill>
                  <a:srgbClr val="3333FF"/>
                </a:solidFill>
              </a:rPr>
              <a:t>Байер</a:t>
            </a:r>
            <a:r>
              <a:rPr lang="ru-RU" altLang="ru-RU" sz="2800" b="1" dirty="0"/>
              <a:t> – закупщик</a:t>
            </a:r>
            <a:r>
              <a:rPr lang="ru-RU" altLang="ru-RU" sz="2800" b="1" dirty="0" smtClean="0"/>
              <a:t>.</a:t>
            </a:r>
            <a:br>
              <a:rPr lang="ru-RU" altLang="ru-RU" sz="2800" b="1" dirty="0" smtClean="0"/>
            </a:br>
            <a:endParaRPr lang="ru-RU" altLang="ru-RU" sz="2800" b="1" dirty="0" smtClean="0"/>
          </a:p>
          <a:p>
            <a:endParaRPr lang="ru-RU" alt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040" y="155679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3333FF"/>
                </a:solidFill>
              </a:rPr>
              <a:t>Брокер</a:t>
            </a:r>
            <a:r>
              <a:rPr lang="ru-RU" altLang="ru-RU" sz="28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800" b="1" dirty="0" smtClean="0"/>
              <a:t>– специалист, оказывающий услуги при заключении сделок на бирже.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84969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err="1" smtClean="0">
                <a:solidFill>
                  <a:srgbClr val="3333FF"/>
                </a:solidFill>
              </a:rPr>
              <a:t>Вальвеолог</a:t>
            </a:r>
            <a:r>
              <a:rPr lang="ru-RU" altLang="ru-RU" sz="2800" b="1" dirty="0" smtClean="0">
                <a:solidFill>
                  <a:srgbClr val="3333FF"/>
                </a:solidFill>
              </a:rPr>
              <a:t> </a:t>
            </a:r>
            <a:r>
              <a:rPr lang="ru-RU" altLang="ru-RU" sz="2800" b="1" dirty="0" smtClean="0"/>
              <a:t>– специалист, занимающийся вопросами сохранения жизни человека, работает в области охраны труда.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5157192"/>
            <a:ext cx="86764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3333FF"/>
                </a:solidFill>
              </a:rPr>
              <a:t>Верстальщик</a:t>
            </a:r>
            <a:r>
              <a:rPr lang="ru-RU" altLang="ru-RU" sz="2800" b="1" dirty="0" smtClean="0"/>
              <a:t> – специалист, работающий в рекламных или издательских фирмах, занимается компьютерной вёрсткой рекламных или издательских материалов.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573016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3333FF"/>
                </a:solidFill>
              </a:rPr>
              <a:t>Витражист</a:t>
            </a:r>
            <a:r>
              <a:rPr lang="ru-RU" altLang="ru-RU" sz="2800" b="1" dirty="0" smtClean="0"/>
              <a:t> – занимается оформлением витрин и выставок, разрабатывает дизайн, оборудует витрины и другие элементы выставочных комплексов.</a:t>
            </a:r>
            <a:endParaRPr lang="ru-RU" alt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862668557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210818" y="980728"/>
            <a:ext cx="87852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2400" b="1" dirty="0">
                <a:solidFill>
                  <a:srgbClr val="3333FF"/>
                </a:solidFill>
              </a:rPr>
              <a:t>Веб-дизайнер</a:t>
            </a:r>
            <a:r>
              <a:rPr lang="ru-RU" altLang="ru-RU" sz="2400" b="1" dirty="0"/>
              <a:t> – специалист, занимающийся созданием, поддержкой и дизайнерским оформлением  интернет-сайтов. </a:t>
            </a:r>
            <a:r>
              <a:rPr lang="ru-RU" altLang="ru-RU" sz="2400" b="1" i="1" dirty="0">
                <a:solidFill>
                  <a:srgbClr val="3333FF"/>
                </a:solidFill>
              </a:rPr>
              <a:t>Веб –</a:t>
            </a:r>
            <a:r>
              <a:rPr lang="ru-RU" altLang="ru-RU" sz="2400" b="1" dirty="0"/>
              <a:t> (с англ.) «паутина</a:t>
            </a:r>
            <a:r>
              <a:rPr lang="ru-RU" altLang="ru-RU" sz="2400" b="1" dirty="0" smtClean="0"/>
              <a:t>».</a:t>
            </a:r>
            <a:endParaRPr lang="ru-RU" alt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060848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3333FF"/>
                </a:solidFill>
              </a:rPr>
              <a:t>Верстальщик </a:t>
            </a:r>
            <a:r>
              <a:rPr lang="ru-RU" altLang="ru-RU" sz="2400" b="1" dirty="0" smtClean="0"/>
              <a:t>– работник по допечатной подготовке изданий, делающий с помощью компьютера макеты будущей печатной продукции.</a:t>
            </a:r>
            <a:endParaRPr lang="ru-RU" alt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140968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3333FF"/>
                </a:solidFill>
              </a:rPr>
              <a:t>Визажист </a:t>
            </a:r>
            <a:r>
              <a:rPr lang="ru-RU" altLang="ru-RU" sz="2400" b="1" dirty="0" smtClean="0"/>
              <a:t>– специалист по макияжу, главная задача которого не только создать определённый образ, но и подчеркнуть достоинства лица человека и скрыть недостатки.</a:t>
            </a:r>
            <a:endParaRPr lang="ru-RU" alt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93096"/>
            <a:ext cx="88924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3333FF"/>
                </a:solidFill>
              </a:rPr>
              <a:t>Гувернёр</a:t>
            </a:r>
            <a:r>
              <a:rPr lang="ru-RU" altLang="ru-RU" sz="2400" b="1" dirty="0" smtClean="0"/>
              <a:t> – обучает и воспитывает детей в семьях с высоким уровнем достатка.</a:t>
            </a:r>
            <a:endParaRPr lang="ru-RU" alt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5013176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3333FF"/>
                </a:solidFill>
              </a:rPr>
              <a:t>Декларант</a:t>
            </a:r>
            <a:r>
              <a:rPr lang="ru-RU" altLang="ru-RU" sz="2400" b="1" dirty="0" smtClean="0"/>
              <a:t> – специалист по работе на таможне, отслеживает оформление документации и движение грузов.</a:t>
            </a:r>
            <a:endParaRPr lang="ru-RU" alt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5733256"/>
            <a:ext cx="8244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400" b="1" dirty="0" err="1" smtClean="0">
                <a:solidFill>
                  <a:srgbClr val="3333FF"/>
                </a:solidFill>
              </a:rPr>
              <a:t>Диджей</a:t>
            </a:r>
            <a:r>
              <a:rPr lang="ru-RU" altLang="ru-RU" sz="2400" b="1" dirty="0" smtClean="0"/>
              <a:t> – работник, отвечающий за подбор и воспроизведение музыкальных композиций.</a:t>
            </a:r>
            <a:endParaRPr lang="ru-RU" alt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905571589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4" grpId="0"/>
      <p:bldP spid="5" grpId="0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268760"/>
            <a:ext cx="8569325" cy="4896842"/>
          </a:xfrm>
        </p:spPr>
        <p:txBody>
          <a:bodyPr/>
          <a:lstStyle/>
          <a:p>
            <a:pPr algn="l"/>
            <a:r>
              <a:rPr lang="ru-RU" altLang="ru-RU" sz="2400" b="1" dirty="0">
                <a:solidFill>
                  <a:srgbClr val="3333FF"/>
                </a:solidFill>
              </a:rPr>
              <a:t>Дефектолог </a:t>
            </a:r>
            <a:r>
              <a:rPr lang="ru-RU" altLang="ru-RU" sz="2400" b="1" dirty="0"/>
              <a:t>– специалист, занимающийся педагогической работой с детьми с различными отклонениями в развитии </a:t>
            </a:r>
            <a:r>
              <a:rPr lang="ru-RU" altLang="ru-RU" sz="2400" b="1" i="1" dirty="0">
                <a:solidFill>
                  <a:srgbClr val="3333FF"/>
                </a:solidFill>
              </a:rPr>
              <a:t>(сурдопедагог, </a:t>
            </a:r>
            <a:r>
              <a:rPr lang="ru-RU" altLang="ru-RU" sz="2400" b="1" i="1" dirty="0" err="1">
                <a:solidFill>
                  <a:srgbClr val="3333FF"/>
                </a:solidFill>
              </a:rPr>
              <a:t>олигофренопедагог</a:t>
            </a:r>
            <a:r>
              <a:rPr lang="ru-RU" altLang="ru-RU" sz="2400" b="1" i="1" dirty="0">
                <a:solidFill>
                  <a:srgbClr val="3333FF"/>
                </a:solidFill>
              </a:rPr>
              <a:t>, тифлопедагог, логопед)</a:t>
            </a:r>
          </a:p>
          <a:p>
            <a:pPr algn="l"/>
            <a:r>
              <a:rPr lang="ru-RU" altLang="ru-RU" sz="2400" b="1" dirty="0">
                <a:solidFill>
                  <a:srgbClr val="3333FF"/>
                </a:solidFill>
              </a:rPr>
              <a:t>Дизайнер</a:t>
            </a:r>
            <a:r>
              <a:rPr lang="ru-RU" altLang="ru-RU" sz="2400" b="1" dirty="0"/>
              <a:t> – создаёт оригинальные эскизы и модели различных предметов, полиграфической продукции, интерьеров и т.д.</a:t>
            </a:r>
          </a:p>
          <a:p>
            <a:pPr algn="l"/>
            <a:r>
              <a:rPr lang="ru-RU" altLang="ru-RU" sz="2400" b="1" dirty="0">
                <a:solidFill>
                  <a:srgbClr val="3333FF"/>
                </a:solidFill>
              </a:rPr>
              <a:t>Делатель рынка</a:t>
            </a:r>
            <a:r>
              <a:rPr lang="ru-RU" altLang="ru-RU" sz="2400" b="1" dirty="0"/>
              <a:t> – участник  финансового рынка, который постоянно котирует цены продавца и покупателя и вступает в сделки по одному или нескольким финансовым инструментам за свой счёт.</a:t>
            </a:r>
          </a:p>
          <a:p>
            <a:pPr algn="l"/>
            <a:r>
              <a:rPr lang="ru-RU" altLang="ru-RU" sz="2400" b="1" dirty="0">
                <a:solidFill>
                  <a:srgbClr val="3333FF"/>
                </a:solidFill>
              </a:rPr>
              <a:t>Джоббер</a:t>
            </a:r>
            <a:r>
              <a:rPr lang="ru-RU" altLang="ru-RU" sz="2400" b="1" dirty="0"/>
              <a:t> – посредник на фондовой бирже. Продает и покупает акции за свой счёт. Доход его составляет разницу между ценами покупаемых и продаваемых ценных бумаг.</a:t>
            </a:r>
          </a:p>
          <a:p>
            <a:pPr algn="l"/>
            <a:endParaRPr lang="ru-RU" altLang="ru-RU" sz="2400" b="1" dirty="0"/>
          </a:p>
          <a:p>
            <a:endParaRPr lang="ru-RU" alt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847896657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791" y="1196752"/>
            <a:ext cx="8507413" cy="5184303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Дилер </a:t>
            </a:r>
            <a:r>
              <a:rPr lang="ru-RU" altLang="ru-RU" sz="2400" b="1" dirty="0"/>
              <a:t>-  лицо (фирма), осуществляющее биржевое или торговое посредничество за свой счёт и / или от своего имени.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Дистрибьютор</a:t>
            </a:r>
            <a:r>
              <a:rPr lang="ru-RU" altLang="ru-RU" sz="2400" b="1" dirty="0"/>
              <a:t> – лицо (фирма), осуществляющее прямые продажи, обычно фирма реализует свой товар через цепь дистрибьюторов.</a:t>
            </a:r>
          </a:p>
          <a:p>
            <a:pPr>
              <a:buFontTx/>
              <a:buNone/>
            </a:pPr>
            <a:r>
              <a:rPr lang="ru-RU" altLang="ru-RU" sz="2400" b="1" dirty="0" err="1">
                <a:solidFill>
                  <a:srgbClr val="3333FF"/>
                </a:solidFill>
              </a:rPr>
              <a:t>Евродизайнер</a:t>
            </a:r>
            <a:r>
              <a:rPr lang="ru-RU" altLang="ru-RU" sz="2400" b="1" dirty="0">
                <a:solidFill>
                  <a:srgbClr val="3333FF"/>
                </a:solidFill>
              </a:rPr>
              <a:t> интерьера</a:t>
            </a:r>
            <a:r>
              <a:rPr lang="ru-RU" altLang="ru-RU" sz="2400" b="1" dirty="0"/>
              <a:t> – специалист, занимающий-</a:t>
            </a:r>
            <a:r>
              <a:rPr lang="ru-RU" altLang="ru-RU" sz="2400" b="1" dirty="0" err="1"/>
              <a:t>ся</a:t>
            </a:r>
            <a:r>
              <a:rPr lang="ru-RU" altLang="ru-RU" sz="2400" b="1" dirty="0"/>
              <a:t> отделкой жилых и офисных помещений по европейским стандартам.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Индент-агент</a:t>
            </a:r>
            <a:r>
              <a:rPr lang="ru-RU" altLang="ru-RU" sz="2400" b="1" dirty="0"/>
              <a:t> – агент по сбыту, ведёт за границей  на комиссионной основе операции по продаже товаров, поступающих от иностранных поставщиков.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Интервьюер</a:t>
            </a:r>
            <a:r>
              <a:rPr lang="ru-RU" altLang="ru-RU" sz="2400" b="1" dirty="0"/>
              <a:t> – лицо, которое берёт интервью, проводит опрос. </a:t>
            </a:r>
          </a:p>
          <a:p>
            <a:pPr>
              <a:buFontTx/>
              <a:buNone/>
            </a:pPr>
            <a:endParaRPr lang="ru-RU" alt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190419075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2311" y="1124744"/>
            <a:ext cx="8785225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600" b="1" dirty="0">
                <a:solidFill>
                  <a:srgbClr val="3333FF"/>
                </a:solidFill>
              </a:rPr>
              <a:t>Имиджмейкер</a:t>
            </a:r>
            <a:r>
              <a:rPr lang="ru-RU" altLang="ru-RU" sz="2600" b="1" dirty="0"/>
              <a:t> – его задача – направить воображение человека в нужную сторону, сформировать у аудитории представление о человеке</a:t>
            </a:r>
            <a:r>
              <a:rPr lang="ru-RU" altLang="ru-RU" sz="2600" b="1" dirty="0" smtClean="0"/>
              <a:t>.</a:t>
            </a:r>
            <a:endParaRPr lang="ru-RU" altLang="ru-RU" sz="2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348880"/>
            <a:ext cx="896448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600" b="1" dirty="0" smtClean="0">
                <a:solidFill>
                  <a:srgbClr val="3333FF"/>
                </a:solidFill>
              </a:rPr>
              <a:t>Инструктор </a:t>
            </a:r>
            <a:r>
              <a:rPr lang="ru-RU" altLang="ru-RU" sz="2600" b="1" dirty="0" err="1" smtClean="0">
                <a:solidFill>
                  <a:srgbClr val="3333FF"/>
                </a:solidFill>
              </a:rPr>
              <a:t>фитнес-центра</a:t>
            </a:r>
            <a:r>
              <a:rPr lang="ru-RU" altLang="ru-RU" sz="2600" b="1" dirty="0" smtClean="0"/>
              <a:t> – специалист, организующий проведение физкультурных занятий оздоровительной направленности и других мероприятий по при общению к здоровому образу жизни. </a:t>
            </a:r>
            <a:r>
              <a:rPr lang="ru-RU" altLang="ru-RU" sz="2600" b="1" i="1" dirty="0" smtClean="0">
                <a:solidFill>
                  <a:srgbClr val="3333FF"/>
                </a:solidFill>
              </a:rPr>
              <a:t>«Фитнес»</a:t>
            </a:r>
            <a:r>
              <a:rPr lang="ru-RU" altLang="ru-RU" sz="2600" b="1" dirty="0" smtClean="0"/>
              <a:t> - (с англ.) «пригодность, готовность, соответствие».</a:t>
            </a:r>
            <a:endParaRPr lang="ru-RU" altLang="ru-RU" sz="2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437112"/>
            <a:ext cx="889248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600" b="1" dirty="0" smtClean="0">
                <a:solidFill>
                  <a:srgbClr val="3333FF"/>
                </a:solidFill>
              </a:rPr>
              <a:t>Казначей</a:t>
            </a:r>
            <a:r>
              <a:rPr lang="ru-RU" altLang="ru-RU" sz="2600" b="1" dirty="0" smtClean="0"/>
              <a:t> – кассир, хранитель денег и ценностей учреждения, организации.</a:t>
            </a:r>
            <a:endParaRPr lang="ru-RU" altLang="ru-RU" sz="2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5301208"/>
            <a:ext cx="8244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600" b="1" dirty="0" err="1" smtClean="0">
                <a:solidFill>
                  <a:srgbClr val="3333FF"/>
                </a:solidFill>
              </a:rPr>
              <a:t>Копирайтер</a:t>
            </a:r>
            <a:r>
              <a:rPr lang="ru-RU" altLang="ru-RU" sz="2600" b="1" dirty="0" smtClean="0">
                <a:solidFill>
                  <a:srgbClr val="3333FF"/>
                </a:solidFill>
              </a:rPr>
              <a:t> </a:t>
            </a:r>
            <a:r>
              <a:rPr lang="ru-RU" altLang="ru-RU" sz="2600" b="1" dirty="0" smtClean="0"/>
              <a:t>– занимается трансформацией рекламных идей, созданием эффектных рекламных текстов, </a:t>
            </a:r>
            <a:r>
              <a:rPr lang="ru-RU" altLang="ru-RU" sz="2600" b="1" dirty="0" err="1" smtClean="0"/>
              <a:t>слоганов</a:t>
            </a:r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3031402156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Мир профессий огромен!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92897"/>
            <a:ext cx="9021215" cy="43651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5000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8835" y="1268760"/>
            <a:ext cx="8569325" cy="482453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Кинолог </a:t>
            </a:r>
            <a:r>
              <a:rPr lang="ru-RU" altLang="ru-RU" sz="2200" b="1" dirty="0"/>
              <a:t>– специалист по собакам: их породам, дрессировке и уходу за ними. </a:t>
            </a:r>
            <a:r>
              <a:rPr lang="ru-RU" altLang="ru-RU" sz="2200" b="1" i="1" dirty="0">
                <a:solidFill>
                  <a:srgbClr val="3333FF"/>
                </a:solidFill>
              </a:rPr>
              <a:t>Кинолог</a:t>
            </a:r>
            <a:r>
              <a:rPr lang="ru-RU" altLang="ru-RU" sz="2200" b="1" i="1" dirty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(с греч.) «кино - собака, логос - учение.»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Корректор</a:t>
            </a:r>
            <a:r>
              <a:rPr lang="ru-RU" altLang="ru-RU" sz="2200" b="1" dirty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работник, устраняющий грамматические ошибки, опечатки и другие неточности в готовящихся к печати текстах.</a:t>
            </a:r>
          </a:p>
          <a:p>
            <a:pPr marL="0" indent="0"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Косметолог</a:t>
            </a:r>
            <a:r>
              <a:rPr lang="ru-RU" altLang="ru-RU" sz="2200" b="1" dirty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специалист, ухаживающий за лицом и телом клиента с целью придания им </a:t>
            </a:r>
            <a:r>
              <a:rPr lang="ru-RU" altLang="ru-RU" sz="2200" b="1" dirty="0" err="1"/>
              <a:t>бо</a:t>
            </a:r>
            <a:r>
              <a:rPr lang="ru-RU" altLang="ru-RU" sz="2200" b="1" dirty="0" err="1">
                <a:cs typeface="Arial" charset="0"/>
              </a:rPr>
              <a:t></a:t>
            </a:r>
            <a:r>
              <a:rPr lang="ru-RU" altLang="ru-RU" sz="2200" b="1" dirty="0" err="1"/>
              <a:t>льшей</a:t>
            </a:r>
            <a:r>
              <a:rPr lang="ru-RU" altLang="ru-RU" sz="2200" b="1" dirty="0"/>
              <a:t> привлекательности, свежести</a:t>
            </a:r>
            <a:r>
              <a:rPr lang="ru-RU" altLang="ru-RU" sz="2200" b="1" dirty="0" smtClean="0"/>
              <a:t>.</a:t>
            </a:r>
            <a:r>
              <a:rPr lang="ru-RU" altLang="ru-RU" sz="2200" b="1" dirty="0">
                <a:solidFill>
                  <a:srgbClr val="3333FF"/>
                </a:solidFill>
              </a:rPr>
              <a:t> </a:t>
            </a:r>
            <a:endParaRPr lang="ru-RU" altLang="ru-RU" sz="2200" b="1" dirty="0" smtClean="0">
              <a:solidFill>
                <a:srgbClr val="3333FF"/>
              </a:solidFill>
            </a:endParaRPr>
          </a:p>
          <a:p>
            <a:pPr marL="0" indent="0">
              <a:buNone/>
            </a:pPr>
            <a:r>
              <a:rPr lang="ru-RU" altLang="ru-RU" sz="2200" b="1" dirty="0" smtClean="0">
                <a:solidFill>
                  <a:srgbClr val="3333FF"/>
                </a:solidFill>
              </a:rPr>
              <a:t>Крупье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игровой обслуживающий персонал казино. </a:t>
            </a:r>
            <a:r>
              <a:rPr lang="ru-RU" altLang="ru-RU" sz="2200" b="1" i="1" dirty="0">
                <a:solidFill>
                  <a:srgbClr val="3333FF"/>
                </a:solidFill>
              </a:rPr>
              <a:t>Крупье </a:t>
            </a:r>
            <a:r>
              <a:rPr lang="ru-RU" altLang="ru-RU" sz="2200" b="1" dirty="0"/>
              <a:t>– (с </a:t>
            </a:r>
            <a:r>
              <a:rPr lang="ru-RU" altLang="ru-RU" sz="2200" b="1" dirty="0" err="1"/>
              <a:t>фран</a:t>
            </a:r>
            <a:r>
              <a:rPr lang="ru-RU" altLang="ru-RU" sz="2200" b="1" dirty="0"/>
              <a:t>.) «банкомёт, </a:t>
            </a:r>
            <a:r>
              <a:rPr lang="ru-RU" altLang="ru-RU" sz="2200" b="1" dirty="0" err="1"/>
              <a:t>банкодержатель</a:t>
            </a:r>
            <a:r>
              <a:rPr lang="ru-RU" altLang="ru-RU" sz="2200" b="1" dirty="0"/>
              <a:t>». </a:t>
            </a:r>
            <a:r>
              <a:rPr lang="ru-RU" altLang="ru-RU" sz="2200" b="1" i="1" dirty="0" err="1">
                <a:solidFill>
                  <a:srgbClr val="3333FF"/>
                </a:solidFill>
              </a:rPr>
              <a:t>Чипер</a:t>
            </a:r>
            <a:r>
              <a:rPr lang="ru-RU" altLang="ru-RU" sz="2200" b="1" i="1" dirty="0">
                <a:solidFill>
                  <a:srgbClr val="3333FF"/>
                </a:solidFill>
              </a:rPr>
              <a:t>-крупье</a:t>
            </a:r>
            <a:r>
              <a:rPr lang="ru-RU" altLang="ru-RU" sz="2200" b="1" dirty="0"/>
              <a:t> оказывает помощь при сборке и сортировке фишек</a:t>
            </a:r>
            <a:r>
              <a:rPr lang="ru-RU" altLang="ru-RU" sz="2200" b="1" dirty="0" smtClean="0"/>
              <a:t>.</a:t>
            </a:r>
          </a:p>
          <a:p>
            <a:pPr marL="0" indent="0">
              <a:buNone/>
            </a:pPr>
            <a:r>
              <a:rPr lang="ru-RU" altLang="ru-RU" sz="2200" b="1" i="1" dirty="0" smtClean="0">
                <a:solidFill>
                  <a:srgbClr val="3333FF"/>
                </a:solidFill>
              </a:rPr>
              <a:t>Дилер</a:t>
            </a:r>
            <a:r>
              <a:rPr lang="ru-RU" altLang="ru-RU" sz="2200" b="1" i="1" dirty="0" smtClean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тот, кто непосредственно ведет игру за карточным столом. </a:t>
            </a:r>
            <a:endParaRPr lang="ru-RU" altLang="ru-RU" sz="2200" b="1" dirty="0" smtClean="0"/>
          </a:p>
          <a:p>
            <a:pPr marL="0" indent="0">
              <a:buNone/>
            </a:pPr>
            <a:r>
              <a:rPr lang="ru-RU" altLang="ru-RU" sz="2200" b="1" i="1" dirty="0" smtClean="0">
                <a:solidFill>
                  <a:srgbClr val="3333FF"/>
                </a:solidFill>
              </a:rPr>
              <a:t>Инспектор</a:t>
            </a:r>
            <a:r>
              <a:rPr lang="ru-RU" altLang="ru-RU" sz="22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200" b="1" dirty="0"/>
              <a:t>– следит, чтобы игроки и крупье не нарушали правила. </a:t>
            </a:r>
            <a:endParaRPr lang="ru-RU" altLang="ru-RU" sz="2200" b="1" dirty="0" smtClean="0"/>
          </a:p>
          <a:p>
            <a:pPr marL="0" indent="0">
              <a:buNone/>
            </a:pPr>
            <a:r>
              <a:rPr lang="ru-RU" altLang="ru-RU" sz="2200" b="1" dirty="0" smtClean="0">
                <a:solidFill>
                  <a:srgbClr val="3333FF"/>
                </a:solidFill>
              </a:rPr>
              <a:t>Курьер </a:t>
            </a:r>
            <a:r>
              <a:rPr lang="ru-RU" altLang="ru-RU" sz="2200" b="1" dirty="0"/>
              <a:t>– работник, доставляющий по указанным адресам документы, корреспонденцию, различную продукцию.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200" b="1" dirty="0"/>
          </a:p>
          <a:p>
            <a:pPr>
              <a:lnSpc>
                <a:spcPct val="90000"/>
              </a:lnSpc>
              <a:buFontTx/>
              <a:buNone/>
            </a:pPr>
            <a:endParaRPr lang="ru-RU" alt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4162589128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8447088" cy="4608239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Клипмейкер </a:t>
            </a:r>
            <a:r>
              <a:rPr lang="ru-RU" altLang="ru-RU" sz="2400" b="1" dirty="0"/>
              <a:t>– специалист по работе с видео и звуком, трансформирует рекламные идеи в короткие видео сообщения, создаёт и осуществляет монтаж видеоклипов и заставок, участвует в планировании рекламной кампании.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Коммивояжер</a:t>
            </a:r>
            <a:r>
              <a:rPr lang="ru-RU" altLang="ru-RU" sz="2400" b="1" dirty="0"/>
              <a:t> – разъездной агент торговой фирмы, предлагающий покупателям товары по имеющимся у него образцам, каталогам.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Логистик </a:t>
            </a:r>
            <a:r>
              <a:rPr lang="ru-RU" altLang="ru-RU" sz="2400" b="1" dirty="0"/>
              <a:t>– специалист, который координирует движение товаров на пути от производства до точек реализации. </a:t>
            </a:r>
            <a:r>
              <a:rPr lang="ru-RU" altLang="ru-RU" sz="2400" b="1" i="1" dirty="0">
                <a:solidFill>
                  <a:srgbClr val="3333FF"/>
                </a:solidFill>
              </a:rPr>
              <a:t>Логистик </a:t>
            </a:r>
            <a:r>
              <a:rPr lang="ru-RU" altLang="ru-RU" sz="2400" b="1" dirty="0"/>
              <a:t>– (от англ.) «снабжение, материально-техническое обеспечение</a:t>
            </a:r>
            <a:r>
              <a:rPr lang="ru-RU" altLang="ru-RU" sz="2400" b="1" dirty="0" smtClean="0"/>
              <a:t>».</a:t>
            </a:r>
            <a:r>
              <a:rPr lang="ru-RU" altLang="ru-RU" sz="2400" b="1" dirty="0">
                <a:solidFill>
                  <a:srgbClr val="3333FF"/>
                </a:solidFill>
              </a:rPr>
              <a:t> </a:t>
            </a:r>
            <a:endParaRPr lang="ru-RU" altLang="ru-RU" sz="2400" b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altLang="ru-RU" sz="2400" b="1" dirty="0" err="1" smtClean="0">
                <a:solidFill>
                  <a:srgbClr val="3333FF"/>
                </a:solidFill>
              </a:rPr>
              <a:t>Манимейкер</a:t>
            </a:r>
            <a:r>
              <a:rPr lang="ru-RU" altLang="ru-RU" sz="2400" b="1" dirty="0" smtClean="0"/>
              <a:t> </a:t>
            </a:r>
            <a:r>
              <a:rPr lang="ru-RU" altLang="ru-RU" sz="2400" b="1" dirty="0"/>
              <a:t>– желание и умение делать деньги без трудовых затрат и денежных ресурсов.</a:t>
            </a:r>
          </a:p>
          <a:p>
            <a:pPr>
              <a:buFontTx/>
              <a:buNone/>
            </a:pPr>
            <a:endParaRPr lang="ru-RU" alt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623106145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430213" y="1047056"/>
            <a:ext cx="8713787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500" b="1" dirty="0">
                <a:solidFill>
                  <a:srgbClr val="3333FF"/>
                </a:solidFill>
              </a:rPr>
              <a:t>Маклер </a:t>
            </a:r>
            <a:r>
              <a:rPr lang="ru-RU" altLang="ru-RU" sz="2500" b="1" dirty="0"/>
              <a:t>– оказывает посреднические услуги при заключении сделки, консультирует клиентов, согласует цены и порядок оформления </a:t>
            </a:r>
            <a:r>
              <a:rPr lang="ru-RU" altLang="ru-RU" sz="2500" b="1" dirty="0" smtClean="0"/>
              <a:t>документов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204864"/>
            <a:ext cx="8748464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dirty="0" err="1" smtClean="0">
                <a:solidFill>
                  <a:srgbClr val="3333FF"/>
                </a:solidFill>
              </a:rPr>
              <a:t>Маркетолог</a:t>
            </a:r>
            <a:r>
              <a:rPr lang="ru-RU" altLang="ru-RU" sz="25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500" b="1" dirty="0" smtClean="0"/>
              <a:t>– специалист по изучению спроса и предложения на товары и услуги, а также планированию на основе полученной информации мероприятий, помогающих повысить доходность бизнеса. </a:t>
            </a:r>
            <a:r>
              <a:rPr lang="ru-RU" altLang="ru-RU" sz="2500" b="1" i="1" dirty="0" err="1" smtClean="0">
                <a:solidFill>
                  <a:srgbClr val="3333FF"/>
                </a:solidFill>
              </a:rPr>
              <a:t>Маркетолог</a:t>
            </a:r>
            <a:r>
              <a:rPr lang="ru-RU" altLang="ru-RU" sz="2500" b="1" i="1" dirty="0" smtClean="0">
                <a:solidFill>
                  <a:srgbClr val="3333FF"/>
                </a:solidFill>
              </a:rPr>
              <a:t> –</a:t>
            </a:r>
            <a:r>
              <a:rPr lang="ru-RU" altLang="ru-RU" sz="2500" b="1" dirty="0" smtClean="0"/>
              <a:t> (с англ.) «изучающий рынок».</a:t>
            </a:r>
            <a:endParaRPr lang="ru-RU" altLang="ru-RU" sz="25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4077072"/>
            <a:ext cx="874846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dirty="0" smtClean="0">
                <a:solidFill>
                  <a:srgbClr val="3333FF"/>
                </a:solidFill>
              </a:rPr>
              <a:t>Менеджер </a:t>
            </a:r>
            <a:r>
              <a:rPr lang="ru-RU" altLang="ru-RU" sz="2500" b="1" dirty="0" smtClean="0"/>
              <a:t>– это работник, исполняющий управленческие функции в какой-либо организации.</a:t>
            </a:r>
            <a:endParaRPr lang="ru-RU" altLang="ru-RU" sz="25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4797152"/>
            <a:ext cx="867645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500" b="1" i="1" dirty="0" smtClean="0">
                <a:solidFill>
                  <a:srgbClr val="3333FF"/>
                </a:solidFill>
              </a:rPr>
              <a:t>Менеджер по персоналу</a:t>
            </a:r>
            <a:r>
              <a:rPr lang="ru-RU" altLang="ru-RU" sz="2500" b="1" dirty="0" smtClean="0"/>
              <a:t>  обеспечивает подбор работников на вакантные должности</a:t>
            </a:r>
            <a:endParaRPr lang="ru-RU" altLang="ru-RU" sz="25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589240"/>
            <a:ext cx="82444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500" b="1" i="1" dirty="0" smtClean="0">
                <a:solidFill>
                  <a:srgbClr val="3333FF"/>
                </a:solidFill>
              </a:rPr>
              <a:t>Менеджер по продажам</a:t>
            </a:r>
            <a:r>
              <a:rPr lang="ru-RU" altLang="ru-RU" sz="2500" b="1" dirty="0" smtClean="0"/>
              <a:t> – посредник между производителями и потребителями товаров, услуг.</a:t>
            </a:r>
            <a:endParaRPr lang="ru-RU" altLang="ru-RU" sz="2500" b="1" dirty="0"/>
          </a:p>
        </p:txBody>
      </p:sp>
    </p:spTree>
    <p:extLst>
      <p:ext uri="{BB962C8B-B14F-4D97-AF65-F5344CB8AC3E}">
        <p14:creationId xmlns="" xmlns:p14="http://schemas.microsoft.com/office/powerpoint/2010/main" val="1592883097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1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08264" y="1196752"/>
            <a:ext cx="87852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ru-RU" sz="2000" b="1" i="1" dirty="0">
                <a:solidFill>
                  <a:srgbClr val="3333FF"/>
                </a:solidFill>
              </a:rPr>
              <a:t>PR</a:t>
            </a:r>
            <a:r>
              <a:rPr lang="ru-RU" altLang="ru-RU" sz="2000" b="1" i="1" dirty="0">
                <a:solidFill>
                  <a:srgbClr val="3333FF"/>
                </a:solidFill>
              </a:rPr>
              <a:t>-менеджер</a:t>
            </a:r>
            <a:r>
              <a:rPr lang="ru-RU" altLang="ru-RU" sz="2000" b="1" dirty="0"/>
              <a:t> – специалисты, создающие положительный имидж клиента или компании, их благоприятный образ в глазах зрителей, избирателей, партнёров по бизнесу. Они формируют общественное мнение и влияют на него</a:t>
            </a:r>
            <a:r>
              <a:rPr lang="ru-RU" altLang="ru-RU" sz="2000" b="1" dirty="0" smtClean="0"/>
              <a:t>.</a:t>
            </a:r>
            <a:endParaRPr lang="ru-RU" alt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20888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3333FF"/>
                </a:solidFill>
              </a:rPr>
              <a:t>Менеджер по туризму</a:t>
            </a:r>
            <a:r>
              <a:rPr lang="ru-RU" altLang="ru-RU" b="1" dirty="0" smtClean="0"/>
              <a:t>  </a:t>
            </a:r>
            <a:r>
              <a:rPr lang="ru-RU" altLang="ru-RU" b="1" i="1" dirty="0" smtClean="0">
                <a:solidFill>
                  <a:srgbClr val="3333FF"/>
                </a:solidFill>
              </a:rPr>
              <a:t>(туроператор)–</a:t>
            </a:r>
            <a:r>
              <a:rPr lang="ru-RU" altLang="ru-RU" b="1" dirty="0" smtClean="0"/>
              <a:t> специалист, обеспечивающий туристические поездки клиентов, </a:t>
            </a:r>
            <a:r>
              <a:rPr lang="ru-RU" altLang="ru-RU" sz="2000" b="1" dirty="0" smtClean="0"/>
              <a:t>координирующий</a:t>
            </a:r>
            <a:r>
              <a:rPr lang="ru-RU" altLang="ru-RU" b="1" dirty="0" smtClean="0"/>
              <a:t> работу задействованных при этом людей и организаций.</a:t>
            </a:r>
            <a:endParaRPr lang="ru-RU" alt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284984"/>
            <a:ext cx="89644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3333FF"/>
                </a:solidFill>
              </a:rPr>
              <a:t>Офис-менеджер </a:t>
            </a:r>
            <a:r>
              <a:rPr lang="ru-RU" altLang="ru-RU" sz="2000" b="1" dirty="0" smtClean="0"/>
              <a:t>– сотрудник, обеспечивающий текущую работу организации или её подразделения с документами, посетителями, различной информацией.</a:t>
            </a:r>
            <a:endParaRPr lang="ru-RU" alt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221088"/>
            <a:ext cx="8712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3333FF"/>
                </a:solidFill>
              </a:rPr>
              <a:t>Топ-менеджер </a:t>
            </a:r>
            <a:r>
              <a:rPr lang="ru-RU" altLang="ru-RU" sz="2000" b="1" dirty="0" smtClean="0"/>
              <a:t>– управляющий, менеджер высшего звена.</a:t>
            </a:r>
            <a:endParaRPr lang="ru-RU" alt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581128"/>
            <a:ext cx="88924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i="1" dirty="0" smtClean="0">
                <a:solidFill>
                  <a:srgbClr val="3333FF"/>
                </a:solidFill>
              </a:rPr>
              <a:t>Бренд-менеджер</a:t>
            </a:r>
            <a:r>
              <a:rPr lang="ru-RU" altLang="ru-RU" sz="2000" b="1" dirty="0" smtClean="0"/>
              <a:t> – работник, цель деятельности которого – создание торговых марок, их продвижение на рынке, управление формированием представления о них в сознании потребителя. </a:t>
            </a:r>
            <a:r>
              <a:rPr lang="ru-RU" altLang="ru-RU" sz="2000" b="1" i="1" dirty="0" smtClean="0">
                <a:solidFill>
                  <a:srgbClr val="3333FF"/>
                </a:solidFill>
              </a:rPr>
              <a:t>Бренд</a:t>
            </a:r>
            <a:r>
              <a:rPr lang="ru-RU" altLang="ru-RU" sz="2000" b="1" i="1" dirty="0" smtClean="0"/>
              <a:t> </a:t>
            </a:r>
            <a:r>
              <a:rPr lang="ru-RU" altLang="ru-RU" sz="2000" b="1" dirty="0" smtClean="0"/>
              <a:t>– торговая марка.</a:t>
            </a:r>
            <a:endParaRPr lang="ru-RU" alt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27584" y="5517232"/>
            <a:ext cx="86044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err="1" smtClean="0">
                <a:solidFill>
                  <a:srgbClr val="3333FF"/>
                </a:solidFill>
              </a:rPr>
              <a:t>Мерчандайзер</a:t>
            </a:r>
            <a:r>
              <a:rPr lang="ru-RU" altLang="ru-RU" sz="2000" b="1" dirty="0" smtClean="0"/>
              <a:t> – специалист по размещению товаров в торговом пространстве. </a:t>
            </a:r>
            <a:r>
              <a:rPr lang="ru-RU" altLang="ru-RU" sz="2000" b="1" i="1" dirty="0" err="1" smtClean="0">
                <a:solidFill>
                  <a:srgbClr val="3333FF"/>
                </a:solidFill>
              </a:rPr>
              <a:t>Мерчандайзер</a:t>
            </a:r>
            <a:r>
              <a:rPr lang="ru-RU" altLang="ru-RU" sz="2000" b="1" dirty="0" smtClean="0">
                <a:solidFill>
                  <a:srgbClr val="FF0000"/>
                </a:solidFill>
              </a:rPr>
              <a:t> </a:t>
            </a:r>
            <a:r>
              <a:rPr lang="ru-RU" altLang="ru-RU" sz="2000" b="1" dirty="0" smtClean="0"/>
              <a:t>– (от англ.) «товары».</a:t>
            </a:r>
            <a:endParaRPr lang="ru-RU" altLang="ru-RU" sz="2000" b="1" dirty="0"/>
          </a:p>
        </p:txBody>
      </p:sp>
    </p:spTree>
    <p:extLst>
      <p:ext uri="{BB962C8B-B14F-4D97-AF65-F5344CB8AC3E}">
        <p14:creationId xmlns="" xmlns:p14="http://schemas.microsoft.com/office/powerpoint/2010/main" val="2253431451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124744"/>
            <a:ext cx="8229600" cy="5616351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Метрдотель </a:t>
            </a:r>
            <a:r>
              <a:rPr lang="ru-RU" altLang="ru-RU" sz="2200" b="1" dirty="0"/>
              <a:t>– специалист-управляющий, осуществляет контроль и управление персоналом низшего звена (официанты и др.)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Омбудсмен </a:t>
            </a:r>
            <a:r>
              <a:rPr lang="ru-RU" altLang="ru-RU" sz="2200" b="1" dirty="0"/>
              <a:t>– юрист, разрешающий правовые вопросы, касающиеся детей.</a:t>
            </a:r>
            <a:endParaRPr lang="ru-RU" altLang="ru-RU" sz="2200" b="1" dirty="0">
              <a:solidFill>
                <a:srgbClr val="3333FF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Парфюмер </a:t>
            </a:r>
            <a:r>
              <a:rPr lang="ru-RU" altLang="ru-RU" sz="2200" b="1" dirty="0"/>
              <a:t>– специалист, умеющий разбираться в ароматах, строить из них композиции, иметь память на запахи.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Постижер </a:t>
            </a:r>
            <a:r>
              <a:rPr lang="ru-RU" altLang="ru-RU" sz="2200" b="1" dirty="0"/>
              <a:t>– специалист по изготовлению париков, бород и </a:t>
            </a:r>
            <a:r>
              <a:rPr lang="ru-RU" altLang="ru-RU" sz="2200" b="1" dirty="0" err="1"/>
              <a:t>бакенбардов</a:t>
            </a:r>
            <a:r>
              <a:rPr lang="ru-RU" altLang="ru-RU" sz="2200" b="1" dirty="0"/>
              <a:t> из натуральных и искусственных волос.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Пит-босс </a:t>
            </a:r>
            <a:r>
              <a:rPr lang="ru-RU" altLang="ru-RU" sz="2200" b="1" dirty="0"/>
              <a:t>– руководитель среднего звена в казино, следит за всем, что происходит в зале.</a:t>
            </a:r>
          </a:p>
          <a:p>
            <a:pPr>
              <a:buNone/>
            </a:pPr>
            <a:r>
              <a:rPr lang="ru-RU" altLang="ru-RU" sz="2200" b="1" dirty="0">
                <a:solidFill>
                  <a:srgbClr val="3333FF"/>
                </a:solidFill>
              </a:rPr>
              <a:t>Промоутер</a:t>
            </a:r>
            <a:r>
              <a:rPr lang="ru-RU" altLang="ru-RU" sz="2200" b="1" dirty="0"/>
              <a:t> – это люди, которые рекламируют товары разными способами, делая их популярными</a:t>
            </a:r>
            <a:r>
              <a:rPr lang="ru-RU" altLang="ru-RU" sz="2200" b="1" dirty="0" smtClean="0"/>
              <a:t>.</a:t>
            </a:r>
            <a:r>
              <a:rPr lang="ru-RU" altLang="ru-RU" sz="2200" b="1" dirty="0">
                <a:solidFill>
                  <a:srgbClr val="3333FF"/>
                </a:solidFill>
              </a:rPr>
              <a:t> </a:t>
            </a:r>
            <a:endParaRPr lang="ru-RU" altLang="ru-RU" sz="2200" b="1" dirty="0" smtClean="0">
              <a:solidFill>
                <a:srgbClr val="3333FF"/>
              </a:solidFill>
            </a:endParaRPr>
          </a:p>
          <a:p>
            <a:pPr>
              <a:buNone/>
            </a:pPr>
            <a:r>
              <a:rPr lang="ru-RU" altLang="ru-RU" sz="2200" b="1" dirty="0" smtClean="0">
                <a:solidFill>
                  <a:srgbClr val="3333FF"/>
                </a:solidFill>
              </a:rPr>
              <a:t>Референт </a:t>
            </a:r>
            <a:r>
              <a:rPr lang="ru-RU" altLang="ru-RU" sz="2200" b="1" dirty="0"/>
              <a:t>– делопроизводитель, советник, помощник руководителя, собирает и обобщает информацию, на основании которой готовит доклады, выступает от имени руководства, доводит сведения до работников.</a:t>
            </a:r>
          </a:p>
          <a:p>
            <a:pPr>
              <a:lnSpc>
                <a:spcPct val="90000"/>
              </a:lnSpc>
              <a:buFontTx/>
              <a:buNone/>
            </a:pPr>
            <a:endParaRPr lang="ru-RU" altLang="ru-RU" sz="2200" b="1" dirty="0"/>
          </a:p>
        </p:txBody>
      </p:sp>
    </p:spTree>
    <p:extLst>
      <p:ext uri="{BB962C8B-B14F-4D97-AF65-F5344CB8AC3E}">
        <p14:creationId xmlns="" xmlns:p14="http://schemas.microsoft.com/office/powerpoint/2010/main" val="2630388340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3849" y="1196752"/>
            <a:ext cx="8640639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400" b="1" dirty="0" err="1">
                <a:solidFill>
                  <a:srgbClr val="3333FF"/>
                </a:solidFill>
              </a:rPr>
              <a:t>Риелтер</a:t>
            </a:r>
            <a:r>
              <a:rPr lang="ru-RU" altLang="ru-RU" sz="2400" b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/>
              <a:t>– специалист, занимающийся операциями купли-продажи или аренды недвижимости, в первую очередь – жилья. </a:t>
            </a:r>
            <a:r>
              <a:rPr lang="ru-RU" altLang="ru-RU" sz="2400" b="1" i="1" dirty="0" err="1">
                <a:solidFill>
                  <a:srgbClr val="3333FF"/>
                </a:solidFill>
              </a:rPr>
              <a:t>Риелтер</a:t>
            </a:r>
            <a:r>
              <a:rPr lang="ru-RU" altLang="ru-RU" sz="2400" b="1" i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/>
              <a:t>– (от англ.) «недвижимость».</a:t>
            </a:r>
          </a:p>
          <a:p>
            <a:endParaRPr lang="ru-RU" alt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429000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400" b="1" dirty="0" smtClean="0">
                <a:solidFill>
                  <a:srgbClr val="3333FF"/>
                </a:solidFill>
              </a:rPr>
              <a:t>Спичрайтер</a:t>
            </a:r>
            <a:r>
              <a:rPr lang="ru-RU" altLang="ru-RU" sz="2400" b="1" dirty="0" smtClean="0"/>
              <a:t> – работает в рекламных агентствах, редакциях журналов, отделов маркетинга крупных фирм.</a:t>
            </a:r>
            <a:endParaRPr lang="ru-RU" alt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276872"/>
            <a:ext cx="8820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sz="2400" b="1" dirty="0" smtClean="0">
                <a:solidFill>
                  <a:srgbClr val="3333FF"/>
                </a:solidFill>
              </a:rPr>
              <a:t>Системный администратор</a:t>
            </a:r>
            <a:r>
              <a:rPr lang="ru-RU" altLang="ru-RU" sz="2400" b="1" dirty="0" smtClean="0"/>
              <a:t> – сотрудник, отвечающий за работоспособность и техническое обслуживание парка компьютеров, находящихся в организации.</a:t>
            </a:r>
            <a:endParaRPr lang="ru-RU" alt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22108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err="1" smtClean="0">
                <a:solidFill>
                  <a:srgbClr val="3333FF"/>
                </a:solidFill>
              </a:rPr>
              <a:t>Сомелье</a:t>
            </a:r>
            <a:r>
              <a:rPr lang="ru-RU" altLang="ru-RU" sz="2400" b="1" dirty="0" smtClean="0">
                <a:solidFill>
                  <a:srgbClr val="3333FF"/>
                </a:solidFill>
              </a:rPr>
              <a:t> </a:t>
            </a:r>
            <a:r>
              <a:rPr lang="ru-RU" altLang="ru-RU" sz="2400" b="1" dirty="0" smtClean="0"/>
              <a:t>– работник, отвечающий за ассортимент вин и крепких алкогольных напитков в ресторане, их закупку, хранение и подачу клиентам.</a:t>
            </a:r>
            <a:endParaRPr lang="ru-RU" alt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899592" y="5380672"/>
            <a:ext cx="8244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3333FF"/>
                </a:solidFill>
              </a:rPr>
              <a:t>Стрингер</a:t>
            </a:r>
            <a:r>
              <a:rPr lang="ru-RU" altLang="ru-RU" sz="2400" b="1" dirty="0" smtClean="0"/>
              <a:t> – внештатный корреспондент, который работает в экстремальных условиях: зоны военных действий, стихийных бедствий и массовых беспорядков.</a:t>
            </a:r>
            <a:endParaRPr lang="ru-RU" alt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7993302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4" grpId="0"/>
      <p:bldP spid="5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585" y="1124744"/>
            <a:ext cx="8507412" cy="5589240"/>
          </a:xfrm>
        </p:spPr>
        <p:txBody>
          <a:bodyPr/>
          <a:lstStyle/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Специалист по адаптивной физической культуре –</a:t>
            </a:r>
            <a:r>
              <a:rPr lang="ru-RU" altLang="ru-RU" sz="2400" b="1" dirty="0"/>
              <a:t> работник, специализирующийся на использовании средств физической культуры для адаптации инвалидов и людей с временными функциональными нарушениями в организме.</a:t>
            </a:r>
          </a:p>
          <a:p>
            <a:pPr>
              <a:buFontTx/>
              <a:buNone/>
            </a:pPr>
            <a:r>
              <a:rPr lang="ru-RU" altLang="ru-RU" sz="2400" b="1" dirty="0" err="1">
                <a:solidFill>
                  <a:srgbClr val="3333FF"/>
                </a:solidFill>
              </a:rPr>
              <a:t>Саунддизайнеры</a:t>
            </a:r>
            <a:r>
              <a:rPr lang="ru-RU" altLang="ru-RU" sz="2400" b="1" dirty="0"/>
              <a:t> – это дизайнеры, которые создают звуковые образы.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Таксидермист</a:t>
            </a:r>
            <a:r>
              <a:rPr lang="ru-RU" altLang="ru-RU" sz="2400" b="1" dirty="0"/>
              <a:t> – человек, который делает чучела животных.</a:t>
            </a:r>
          </a:p>
          <a:p>
            <a:pPr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Титестер </a:t>
            </a:r>
            <a:r>
              <a:rPr lang="ru-RU" altLang="ru-RU" sz="2400" b="1" dirty="0"/>
              <a:t>– дегустатор чая.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Трейдер </a:t>
            </a:r>
            <a:r>
              <a:rPr lang="ru-RU" altLang="ru-RU" sz="2400" b="1" dirty="0"/>
              <a:t>– человек, покупающий и продающий валюту либо ценные бумаги с целью получения прибыли от изменения их цены.</a:t>
            </a:r>
          </a:p>
          <a:p>
            <a:pPr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Флорист  </a:t>
            </a:r>
            <a:r>
              <a:rPr lang="ru-RU" altLang="ru-RU" sz="2400" b="1" dirty="0"/>
              <a:t>создаёт цветочные композиции для праздников, свадеб, различных ритуалов, продажи в цветочных салонах, украшения интерьеров, витрин.</a:t>
            </a:r>
          </a:p>
          <a:p>
            <a:pPr>
              <a:buFontTx/>
              <a:buNone/>
            </a:pPr>
            <a:endParaRPr lang="ru-RU" alt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437376450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124744"/>
            <a:ext cx="9036495" cy="56166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altLang="ru-RU" sz="2600" b="1" dirty="0">
                <a:solidFill>
                  <a:srgbClr val="FF0000"/>
                </a:solidFill>
              </a:rPr>
              <a:t>Выбор профессии – один из самых серьёзнейших шагов, стоящих перед</a:t>
            </a:r>
            <a:r>
              <a:rPr lang="ru-RU" altLang="ru-RU" sz="2600" b="1" dirty="0"/>
              <a:t> </a:t>
            </a:r>
            <a:r>
              <a:rPr lang="ru-RU" altLang="ru-RU" sz="2600" b="1" dirty="0" smtClean="0">
                <a:solidFill>
                  <a:srgbClr val="FF0000"/>
                </a:solidFill>
              </a:rPr>
              <a:t>молодыми людьми!</a:t>
            </a:r>
            <a:r>
              <a:rPr lang="ru-RU" altLang="ru-RU" sz="26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600" b="1" dirty="0" smtClean="0"/>
              <a:t> </a:t>
            </a:r>
            <a:r>
              <a:rPr lang="ru-RU" altLang="ru-RU" sz="2600" b="1" dirty="0"/>
              <a:t>В принятии решений о том, на кого пойти учиться и какую работу искать, нужно ориентироваться на «Три «В»: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 smtClean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ru-RU" altLang="ru-RU" sz="2600" b="1" dirty="0" smtClean="0"/>
              <a:t>Влечение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/>
          </a:p>
          <a:p>
            <a:pPr marL="0" indent="0">
              <a:lnSpc>
                <a:spcPct val="90000"/>
              </a:lnSpc>
              <a:buClr>
                <a:schemeClr val="tx1"/>
              </a:buClr>
              <a:buNone/>
            </a:pPr>
            <a:endParaRPr lang="ru-RU" altLang="ru-RU" sz="2600" b="1" dirty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 smtClean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 smtClean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ru-RU" altLang="ru-RU" sz="2600" b="1" dirty="0" smtClean="0"/>
              <a:t>Возможность</a:t>
            </a:r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/>
          </a:p>
          <a:p>
            <a:pPr algn="r"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endParaRPr lang="ru-RU" altLang="ru-RU" sz="2600" b="1" dirty="0" smtClean="0"/>
          </a:p>
          <a:p>
            <a:pPr marL="0" indent="0" algn="r">
              <a:lnSpc>
                <a:spcPct val="90000"/>
              </a:lnSpc>
              <a:buClr>
                <a:schemeClr val="tx1"/>
              </a:buClr>
              <a:buNone/>
            </a:pPr>
            <a:endParaRPr lang="ru-RU" altLang="ru-RU" sz="2600" b="1" dirty="0"/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Blip>
                <a:blip r:embed="rId3"/>
              </a:buBlip>
            </a:pPr>
            <a:r>
              <a:rPr lang="ru-RU" altLang="ru-RU" sz="2600" b="1" dirty="0"/>
              <a:t>Востребованность.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ru-RU" altLang="ru-RU" sz="2600" b="1" dirty="0">
              <a:solidFill>
                <a:srgbClr val="FF0000"/>
              </a:solidFill>
            </a:endParaRPr>
          </a:p>
        </p:txBody>
      </p:sp>
      <p:sp>
        <p:nvSpPr>
          <p:cNvPr id="18435" name="WordArt 3"/>
          <p:cNvSpPr>
            <a:spLocks noChangeArrowheads="1" noChangeShapeType="1" noTextEdit="1"/>
          </p:cNvSpPr>
          <p:nvPr/>
        </p:nvSpPr>
        <p:spPr bwMode="auto">
          <a:xfrm>
            <a:off x="900113" y="188913"/>
            <a:ext cx="755967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К слову сказать…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068960"/>
            <a:ext cx="3024336" cy="22482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12" y="2259777"/>
            <a:ext cx="3270210" cy="21765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54" y="3726009"/>
            <a:ext cx="2174488" cy="2859601"/>
          </a:xfrm>
          <a:prstGeom prst="rect">
            <a:avLst/>
          </a:prstGeom>
        </p:spPr>
      </p:pic>
      <p:sp>
        <p:nvSpPr>
          <p:cNvPr id="6" name="Стрелка углом 5"/>
          <p:cNvSpPr/>
          <p:nvPr/>
        </p:nvSpPr>
        <p:spPr>
          <a:xfrm>
            <a:off x="2267744" y="2492896"/>
            <a:ext cx="3412998" cy="5760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углом 7"/>
          <p:cNvSpPr/>
          <p:nvPr/>
        </p:nvSpPr>
        <p:spPr>
          <a:xfrm rot="10800000">
            <a:off x="5787612" y="4436307"/>
            <a:ext cx="800612" cy="194502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2498861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43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/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99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lr>
                <a:prstClr val="black"/>
              </a:buClr>
              <a:buNone/>
            </a:pPr>
            <a:r>
              <a:rPr lang="ru-RU" altLang="ru-RU" sz="2600" b="1" dirty="0">
                <a:solidFill>
                  <a:prstClr val="black"/>
                </a:solidFill>
              </a:rPr>
              <a:t>Избранная профессия должна быть, прежде всего, интересна её обладателю, вызывать увлечённость, искреннее желание заниматься такой работой.</a:t>
            </a:r>
          </a:p>
          <a:p>
            <a:pPr lvl="0" algn="ctr">
              <a:buClr>
                <a:prstClr val="black"/>
              </a:buClr>
              <a:buNone/>
            </a:pPr>
            <a:r>
              <a:rPr lang="ru-RU" altLang="ru-RU" sz="2600" b="1" dirty="0">
                <a:solidFill>
                  <a:srgbClr val="FF0000"/>
                </a:solidFill>
              </a:rPr>
              <a:t>Для успешной карьеры это главное, </a:t>
            </a:r>
          </a:p>
          <a:p>
            <a:pPr lvl="0" algn="ctr">
              <a:buClr>
                <a:prstClr val="black"/>
              </a:buClr>
              <a:buNone/>
            </a:pPr>
            <a:r>
              <a:rPr lang="ru-RU" altLang="ru-RU" sz="2600" b="1" dirty="0">
                <a:solidFill>
                  <a:srgbClr val="FF0000"/>
                </a:solidFill>
              </a:rPr>
              <a:t>без этого никуда!!!</a:t>
            </a:r>
          </a:p>
          <a:p>
            <a:endParaRPr lang="ru-RU" dirty="0"/>
          </a:p>
        </p:txBody>
      </p:sp>
      <p:pic>
        <p:nvPicPr>
          <p:cNvPr id="5" name="Picture 4" descr="45[1]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023" y="4556873"/>
            <a:ext cx="2012950" cy="1512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9800111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9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93922" cy="6858000"/>
          </a:xfrm>
        </p:spPr>
      </p:pic>
      <p:sp>
        <p:nvSpPr>
          <p:cNvPr id="5" name="TextBox 4"/>
          <p:cNvSpPr txBox="1"/>
          <p:nvPr/>
        </p:nvSpPr>
        <p:spPr>
          <a:xfrm>
            <a:off x="5148065" y="2027364"/>
            <a:ext cx="39959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Кем вы </a:t>
            </a: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мечтали стать в детстве?</a:t>
            </a:r>
            <a:endParaRPr lang="ru-RU" sz="4400" b="1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</p:cSld>
  <p:clrMapOvr>
    <a:masterClrMapping/>
  </p:clrMapOvr>
  <p:transition spd="slow" advTm="5000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ВСЕ ДЛЯ ПРЕЗЕНТАЦИИ\126 фоны для презентаций\notebook_b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95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-20946"/>
            <a:ext cx="6120680" cy="293833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детстве мы мечтаем стать как ближайшие нам взрослые или герои кино и мультфильмов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2924944"/>
            <a:ext cx="5544616" cy="37586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Воспитатель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Врач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Актриса/актер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Принцесса/супергерой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и т.д.</a:t>
            </a:r>
          </a:p>
        </p:txBody>
      </p:sp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/>
          <p:cNvSpPr>
            <a:spLocks noChangeArrowheads="1" noChangeShapeType="1" noTextEdit="1"/>
          </p:cNvSpPr>
          <p:nvPr/>
        </p:nvSpPr>
        <p:spPr bwMode="auto">
          <a:xfrm>
            <a:off x="395288" y="549275"/>
            <a:ext cx="8316912" cy="28082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Профессий и специальностей более 6000</a:t>
            </a:r>
          </a:p>
        </p:txBody>
      </p:sp>
      <p:sp>
        <p:nvSpPr>
          <p:cNvPr id="2051" name="WordArt 5"/>
          <p:cNvSpPr>
            <a:spLocks noChangeArrowheads="1" noChangeShapeType="1" noTextEdit="1"/>
          </p:cNvSpPr>
          <p:nvPr/>
        </p:nvSpPr>
        <p:spPr bwMode="auto">
          <a:xfrm>
            <a:off x="2051050" y="1412875"/>
            <a:ext cx="5227638" cy="523875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kern="10" spc="720" dirty="0" smtClean="0">
                <a:solidFill>
                  <a:srgbClr val="FF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cs typeface="Arial"/>
              </a:rPr>
              <a:t>КАКУЮ ЖЕ ВЫБРАТЬ???</a:t>
            </a:r>
          </a:p>
        </p:txBody>
      </p:sp>
      <p:pic>
        <p:nvPicPr>
          <p:cNvPr id="2052" name="Picture 10">
            <a:hlinkClick r:id="rId2" action="ppaction://hlinksldjump" tooltip="УСПЕШНОЕ ПЛАНИРОВАНИЕ КАРЬЕРЫ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644900"/>
            <a:ext cx="1512887" cy="135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>
            <a:hlinkClick r:id="rId2" action="ppaction://hlinksldjump" tooltip="ТИПЫ ПРОФЕССИЙ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76475"/>
            <a:ext cx="1487488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3">
            <a:hlinkClick r:id="rId5" action="ppaction://hlinksldjump" tooltip="ПРОФЕССИИ ХХI ВЕКА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157788"/>
            <a:ext cx="1262062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4">
            <a:hlinkClick r:id="rId7" action="ppaction://hlinksldjump" tooltip="ТЕОРИЯ ГОЛЛАНДА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5157788"/>
            <a:ext cx="14652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6">
            <a:hlinkClick r:id="rId9" action="ppaction://hlinksldjump" tooltip="10 САМЫХ ПОПУЛЯРНЫХ ПРОФЕССИЙ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573463"/>
            <a:ext cx="142081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9">
            <a:hlinkClick r:id="rId11" action="ppaction://hlinksldjump" tooltip="МЕТОД БИРКМЕНА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13325"/>
            <a:ext cx="13589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20">
            <a:hlinkClick r:id="rId13" action="ppaction://hlinksldjump" tooltip="КЛАССЫ ПРОФЕССИЙ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2205038"/>
            <a:ext cx="1104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21">
            <a:hlinkClick r:id="rId15" action="ppaction://hlinksldjump" tooltip="ГЛАВНЫЙ ПРИНЦИП ВЫБОРА ПРОФЕССИИ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3429000"/>
            <a:ext cx="1571625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2">
            <a:hlinkClick r:id="rId17" action="ppaction://hlinksldjump" tooltip="СТРУКТУРА ОБРАЗОВАНИЯ В РФ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060575"/>
            <a:ext cx="1655763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18890409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Мои документы\ВСЕ ДЛЯ ПРЕЗЕНТАЦИИ\126 фоны для презентаций\notebook_bg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9959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42" y="863670"/>
            <a:ext cx="2916239" cy="2192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728" y="1268760"/>
            <a:ext cx="4642338" cy="5472333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Деньги,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Склонности,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Родители,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Престижность профессии, 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Интересы,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Успехи в школе, 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Способности,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Связи,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Давление сверстников,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СМИ,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 Семейные традиции, 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 Перспективы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81623" y="155783"/>
            <a:ext cx="7162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Что влияет на выбор профессии?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5"/>
              </a:solidFill>
            </a:endParaRPr>
          </a:p>
        </p:txBody>
      </p:sp>
      <p:sp>
        <p:nvSpPr>
          <p:cNvPr id="26626" name="AutoShape 2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628" name="AutoShape 4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6630" name="Picture 6" descr="Картинки по запросу выбор професси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5013176"/>
            <a:ext cx="1763244" cy="1902716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26632" name="AutoShape 8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6634" name="AutoShape 10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7382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463"/>
            <a:ext cx="3148692" cy="202788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59832" y="764704"/>
            <a:ext cx="5143501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Престижные и доходные профессии сегодня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23728" y="2276872"/>
            <a:ext cx="5392086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Юрист, нотариус, прокурор, судья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менеджер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Врач, фармацевт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Банкир, служащий банка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Экономист, финансист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Бизнесмен, предприниматель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Министр, депутат, государственный служащий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фирмы. Программист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Бухгалтер, аудитор</a:t>
            </a:r>
          </a:p>
          <a:p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Работник шоу-бизнеса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73483846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398" y="1340264"/>
            <a:ext cx="3121194" cy="2082519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00249" y="188640"/>
            <a:ext cx="5143501" cy="946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Престижные и доходные профессии в будущем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23728" y="1416477"/>
            <a:ext cx="5295340" cy="4589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Строители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Инженеры</a:t>
            </a:r>
          </a:p>
          <a:p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IT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специалисты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Менеджеры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Переводчики и лингвисты</a:t>
            </a:r>
          </a:p>
          <a:p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Нанотехнологи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Специалисты в области биотехнологий и биоинженерии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Маркетинг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Сервис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Логистика</a:t>
            </a:r>
          </a:p>
          <a:p>
            <a:endParaRPr lang="ru-RU" sz="2600" dirty="0"/>
          </a:p>
        </p:txBody>
      </p:sp>
    </p:spTree>
    <p:extLst>
      <p:ext uri="{BB962C8B-B14F-4D97-AF65-F5344CB8AC3E}">
        <p14:creationId xmlns="" xmlns:p14="http://schemas.microsoft.com/office/powerpoint/2010/main" val="2340394052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и по запросу выбор профессии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63888" y="2424418"/>
            <a:ext cx="1941342" cy="1941343"/>
          </a:xfrm>
          <a:prstGeom prst="rect">
            <a:avLst/>
          </a:prstGeom>
          <a:noFill/>
        </p:spPr>
      </p:pic>
      <p:sp>
        <p:nvSpPr>
          <p:cNvPr id="21508" name="AutoShape 4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53785" y="449218"/>
            <a:ext cx="73929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rgbClr val="ED7D31">
                        <a:satMod val="155000"/>
                      </a:srgbClr>
                    </a:gs>
                    <a:gs pos="100000">
                      <a:srgbClr val="ED7D3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Профессии будущего</a:t>
            </a:r>
            <a:endParaRPr lang="ru-RU" sz="6000" b="1" spc="50" dirty="0">
              <a:ln w="11430"/>
              <a:gradFill>
                <a:gsLst>
                  <a:gs pos="25000">
                    <a:srgbClr val="ED7D31">
                      <a:satMod val="155000"/>
                    </a:srgbClr>
                  </a:gs>
                  <a:gs pos="100000">
                    <a:srgbClr val="ED7D31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1510" name="AutoShape 6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512" name="AutoShape 8" descr="Картинки по запросу выбор профессии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pic>
        <p:nvPicPr>
          <p:cNvPr id="21514" name="Picture 10" descr="http://pu50.bakal1.ru/images/img0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55637"/>
            <a:ext cx="3258669" cy="2302363"/>
          </a:xfrm>
          <a:prstGeom prst="rect">
            <a:avLst/>
          </a:prstGeom>
          <a:noFill/>
        </p:spPr>
      </p:pic>
      <p:pic>
        <p:nvPicPr>
          <p:cNvPr id="10" name="Picture 10" descr="http://pu50.bakal1.ru/images/img00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19446" y="4555637"/>
            <a:ext cx="3258669" cy="2302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58297410"/>
      </p:ext>
    </p:extLst>
  </p:cSld>
  <p:clrMapOvr>
    <a:masterClrMapping/>
  </p:clrMapOvr>
  <p:transition advTm="1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</TotalTime>
  <Words>1669</Words>
  <Application>Microsoft Office PowerPoint</Application>
  <PresentationFormat>Экран (4:3)</PresentationFormat>
  <Paragraphs>153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Тема Office</vt:lpstr>
      <vt:lpstr>Оформление по умолчанию</vt:lpstr>
      <vt:lpstr>Office Theme</vt:lpstr>
      <vt:lpstr>1_Office Theme</vt:lpstr>
      <vt:lpstr>Мир новых профессий</vt:lpstr>
      <vt:lpstr>Мир профессий огромен!</vt:lpstr>
      <vt:lpstr>Слайд 3</vt:lpstr>
      <vt:lpstr>В детстве мы мечтаем стать как ближайшие нам взрослые или герои кино и мультфильмов</vt:lpstr>
      <vt:lpstr>Слайд 5</vt:lpstr>
      <vt:lpstr> 1. Деньги,  2. Склонности,  3. Родители,  4. Престижность профессии,   5. Интересы,  6. Успехи в школе,   7. Способности,  8. Связи,  9. Давление сверстников,  10. СМИ,  11. Семейные традиции,  12. Перспективы  </vt:lpstr>
      <vt:lpstr>Слайд 7</vt:lpstr>
      <vt:lpstr>Слайд 8</vt:lpstr>
      <vt:lpstr>Слайд 9</vt:lpstr>
      <vt:lpstr>Слайд 10</vt:lpstr>
      <vt:lpstr>Слайд 11</vt:lpstr>
      <vt:lpstr>Преимущества IT специальностей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School 9 Tver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Психолог</dc:creator>
  <cp:lastModifiedBy>Психолог</cp:lastModifiedBy>
  <cp:revision>19</cp:revision>
  <dcterms:created xsi:type="dcterms:W3CDTF">2016-04-04T12:56:04Z</dcterms:created>
  <dcterms:modified xsi:type="dcterms:W3CDTF">2018-04-02T06:25:01Z</dcterms:modified>
</cp:coreProperties>
</file>