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0"/>
  </p:notesMasterIdLst>
  <p:sldIdLst>
    <p:sldId id="262" r:id="rId2"/>
    <p:sldId id="263" r:id="rId3"/>
    <p:sldId id="268" r:id="rId4"/>
    <p:sldId id="269" r:id="rId5"/>
    <p:sldId id="270" r:id="rId6"/>
    <p:sldId id="271" r:id="rId7"/>
    <p:sldId id="274" r:id="rId8"/>
    <p:sldId id="275" r:id="rId9"/>
    <p:sldId id="278" r:id="rId10"/>
    <p:sldId id="276" r:id="rId11"/>
    <p:sldId id="277" r:id="rId12"/>
    <p:sldId id="273" r:id="rId13"/>
    <p:sldId id="279" r:id="rId14"/>
    <p:sldId id="280" r:id="rId15"/>
    <p:sldId id="282" r:id="rId16"/>
    <p:sldId id="284" r:id="rId17"/>
    <p:sldId id="283" r:id="rId18"/>
    <p:sldId id="281" r:id="rId19"/>
    <p:sldId id="285" r:id="rId20"/>
    <p:sldId id="286" r:id="rId21"/>
    <p:sldId id="287" r:id="rId22"/>
    <p:sldId id="288" r:id="rId23"/>
    <p:sldId id="291" r:id="rId24"/>
    <p:sldId id="290" r:id="rId25"/>
    <p:sldId id="289" r:id="rId26"/>
    <p:sldId id="292" r:id="rId27"/>
    <p:sldId id="294" r:id="rId28"/>
    <p:sldId id="26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C0000"/>
    <a:srgbClr val="421E0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20" y="-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4B2C5-37EF-4E34-8C8C-793A40C0139A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F3A37-C7C1-44B2-B37C-F33524C98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562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5" y="107355"/>
            <a:ext cx="5658808" cy="67693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E8EF-C772-4D60-AF43-41683917B33D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0CB1-F692-45EE-8D98-3A1EB0DBB6E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511"/>
          <a:stretch/>
        </p:blipFill>
        <p:spPr>
          <a:xfrm>
            <a:off x="0" y="3492543"/>
            <a:ext cx="12192000" cy="33727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630" y="-29106"/>
            <a:ext cx="1219370" cy="12193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08270">
            <a:off x="3061581" y="1043506"/>
            <a:ext cx="7922850" cy="2387600"/>
          </a:xfrm>
          <a:effectLst>
            <a:outerShdw blurRad="50800" dist="50800" dir="5400000" algn="ctr" rotWithShape="0">
              <a:srgbClr val="421E06"/>
            </a:outerShdw>
          </a:effectLst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312919">
            <a:off x="4480923" y="3469808"/>
            <a:ext cx="6679944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74"/>
            <a:ext cx="12221028" cy="69258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8" y="-49174"/>
            <a:ext cx="12221028" cy="69258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" y="-27400"/>
            <a:ext cx="12221028" cy="69258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7690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225"/>
          <a:stretch/>
        </p:blipFill>
        <p:spPr>
          <a:xfrm>
            <a:off x="-21771" y="4781397"/>
            <a:ext cx="2048434" cy="1940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-64705"/>
            <a:ext cx="12235542" cy="69227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C3B6-D57A-4E92-9CDF-536EF65AED18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0CB1-F692-45EE-8D98-3A1EB0DBB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5998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225"/>
          <a:stretch/>
        </p:blipFill>
        <p:spPr>
          <a:xfrm>
            <a:off x="-39914" y="4917922"/>
            <a:ext cx="2048434" cy="1940078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CAC4-1E13-4074-84CD-3645530827A4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0CB1-F692-45EE-8D98-3A1EB0DBB6E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-14514"/>
            <a:ext cx="12235542" cy="69227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8564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5" y="-49174"/>
            <a:ext cx="12235543" cy="69258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06" y="-29106"/>
            <a:ext cx="1173694" cy="11736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02" b="14225"/>
          <a:stretch/>
        </p:blipFill>
        <p:spPr>
          <a:xfrm>
            <a:off x="61686" y="4917922"/>
            <a:ext cx="1874263" cy="19400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4D9B-8997-4397-ACDC-A4A22A1D2C16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0CB1-F692-45EE-8D98-3A1EB0DBB6E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74"/>
            <a:ext cx="12221028" cy="69258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356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6171" y="602312"/>
            <a:ext cx="4905828" cy="62949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8D33-32F4-45D9-AAF0-FD3ECE5EE33B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0CB1-F692-45EE-8D98-3A1EB0DBB6E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944"/>
          <a:stretch/>
        </p:blipFill>
        <p:spPr>
          <a:xfrm>
            <a:off x="0" y="5932800"/>
            <a:ext cx="12191999" cy="9156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4072" flipH="1">
            <a:off x="9126957" y="3997470"/>
            <a:ext cx="2944278" cy="2506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76" y="3667986"/>
            <a:ext cx="3046299" cy="32148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900" y="0"/>
            <a:ext cx="1290900" cy="12193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6" y="-43040"/>
            <a:ext cx="12206515" cy="69258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59747">
            <a:off x="1128529" y="1027404"/>
            <a:ext cx="10421859" cy="1766331"/>
          </a:xfrm>
          <a:effectLst>
            <a:outerShdw blurRad="50800" dist="50800" dir="5400000" algn="ctr" rotWithShape="0">
              <a:srgbClr val="4C0000"/>
            </a:outerShdw>
          </a:effectLst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372642">
            <a:off x="974023" y="2847634"/>
            <a:ext cx="7062050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421E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74"/>
            <a:ext cx="12221028" cy="69258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0845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06" b="14225"/>
          <a:stretch/>
        </p:blipFill>
        <p:spPr>
          <a:xfrm>
            <a:off x="43543" y="4917922"/>
            <a:ext cx="1818874" cy="19400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-43542"/>
            <a:ext cx="12235542" cy="69227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630" y="-29106"/>
            <a:ext cx="1219370" cy="12193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CE46-3A4B-406D-8AB0-848DB8475674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0CB1-F692-45EE-8D98-3A1EB0DBB6E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-49174"/>
            <a:ext cx="12221028" cy="69258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6022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630" y="-29106"/>
            <a:ext cx="1219370" cy="12193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225"/>
          <a:stretch/>
        </p:blipFill>
        <p:spPr>
          <a:xfrm>
            <a:off x="0" y="4968113"/>
            <a:ext cx="2048434" cy="19400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-43542"/>
            <a:ext cx="12235542" cy="69227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BC22-B24E-4EDD-8AA5-78F76B37B2FF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0CB1-F692-45EE-8D98-3A1EB0DBB6E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-49174"/>
            <a:ext cx="12221028" cy="69258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3680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20" b="14225"/>
          <a:stretch/>
        </p:blipFill>
        <p:spPr>
          <a:xfrm>
            <a:off x="0" y="4917922"/>
            <a:ext cx="1845234" cy="19400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74"/>
            <a:ext cx="12221028" cy="69258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167F-ED84-4AFE-AEDC-A98C84EB398A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0CB1-F692-45EE-8D98-3A1EB0DBB6E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630" y="0"/>
            <a:ext cx="1219370" cy="12193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74"/>
            <a:ext cx="12221028" cy="69258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3058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630" y="-29106"/>
            <a:ext cx="1219370" cy="12193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8" y="3352800"/>
            <a:ext cx="2984262" cy="3569905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A79D-B469-4369-8D03-B1C9A68EF70C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0CB1-F692-45EE-8D98-3A1EB0DBB6E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270"/>
          <a:stretch/>
        </p:blipFill>
        <p:spPr>
          <a:xfrm>
            <a:off x="64888" y="3454400"/>
            <a:ext cx="12062223" cy="33963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42"/>
            <a:ext cx="12221028" cy="69227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-63688"/>
            <a:ext cx="12221028" cy="69258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05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225"/>
          <a:stretch/>
        </p:blipFill>
        <p:spPr>
          <a:xfrm>
            <a:off x="0" y="4781397"/>
            <a:ext cx="2048434" cy="19400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-37116"/>
            <a:ext cx="12235542" cy="69227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644A-4F9B-494A-A0FA-23421E4E73CA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0CB1-F692-45EE-8D98-3A1EB0DBB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7073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225"/>
          <a:stretch/>
        </p:blipFill>
        <p:spPr>
          <a:xfrm>
            <a:off x="0" y="4891011"/>
            <a:ext cx="2048434" cy="19400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538B-326D-49AE-9CEF-1637EB9A9B0F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0CB1-F692-45EE-8D98-3A1EB0DBB6E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-14514"/>
            <a:ext cx="12235542" cy="69227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6836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blurRad="50800" dist="50800" dir="5400000" algn="ctr" rotWithShape="0">
              <a:srgbClr val="4C0000"/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48A89-CDB2-449F-91F6-A44519794A80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C0CB1-F692-45EE-8D98-3A1EB0DBB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259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6600">
            <a:solidFill>
              <a:schemeClr val="accent2"/>
            </a:solidFill>
            <a:prstDash val="solid"/>
          </a:ln>
          <a:solidFill>
            <a:srgbClr val="FFFFFF"/>
          </a:solidFill>
          <a:effectLst>
            <a:outerShdw dist="38100" dir="2700000" algn="tl" rotWithShape="0">
              <a:schemeClr val="accent2"/>
            </a:outerShdw>
          </a:effectLst>
          <a:latin typeface="Intro 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21E0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21E0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21E0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21E0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21E0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91071">
            <a:off x="4683872" y="758847"/>
            <a:ext cx="6825897" cy="2387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Цветы Победителю</a:t>
            </a:r>
            <a:endParaRPr lang="ru-RU" sz="72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272669">
            <a:off x="5638918" y="3309197"/>
            <a:ext cx="5943202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Презентация о ВАЛЕНТИНЕ ЯКОВЛЕВИЧЕ ДОДОНОВЕ -</a:t>
            </a:r>
          </a:p>
          <a:p>
            <a:r>
              <a:rPr lang="ru-RU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- гвардии генерал-лейтенанте авиации, участнике Парада Победы 1945 года.</a:t>
            </a:r>
          </a:p>
          <a:p>
            <a:endParaRPr lang="ru-RU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8845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admin\Desktop\Изображение.jpg"/>
          <p:cNvPicPr>
            <a:picLocks noChangeAspect="1" noChangeArrowheads="1"/>
          </p:cNvPicPr>
          <p:nvPr/>
        </p:nvPicPr>
        <p:blipFill>
          <a:blip r:embed="rId2" cstate="print"/>
          <a:srcRect l="36758" t="14785" r="36702" b="52642"/>
          <a:stretch>
            <a:fillRect/>
          </a:stretch>
        </p:blipFill>
        <p:spPr bwMode="auto">
          <a:xfrm rot="5400000">
            <a:off x="7213827" y="-681710"/>
            <a:ext cx="2971349" cy="5014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7650" name="Picture 2" descr="C:\Users\admin\Desktop\Додонов\дед полковник.jpg"/>
          <p:cNvPicPr>
            <a:picLocks noChangeAspect="1" noChangeArrowheads="1"/>
          </p:cNvPicPr>
          <p:nvPr/>
        </p:nvPicPr>
        <p:blipFill>
          <a:blip r:embed="rId3" cstate="print"/>
          <a:srcRect t="3467" b="6935"/>
          <a:stretch>
            <a:fillRect/>
          </a:stretch>
        </p:blipFill>
        <p:spPr bwMode="auto">
          <a:xfrm>
            <a:off x="889000" y="190499"/>
            <a:ext cx="4448175" cy="54701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626100" y="377893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24 июня 1945 года Валентин Яковлевич был участником Парада Победы.  </a:t>
            </a:r>
          </a:p>
        </p:txBody>
      </p:sp>
    </p:spTree>
    <p:extLst>
      <p:ext uri="{BB962C8B-B14F-4D97-AF65-F5344CB8AC3E}">
        <p14:creationId xmlns="" xmlns:p14="http://schemas.microsoft.com/office/powerpoint/2010/main" val="1196329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admin\Desktop\Додонов\s1200.jpg"/>
          <p:cNvPicPr>
            <a:picLocks noChangeAspect="1" noChangeArrowheads="1"/>
          </p:cNvPicPr>
          <p:nvPr/>
        </p:nvPicPr>
        <p:blipFill>
          <a:blip r:embed="rId2" cstate="print"/>
          <a:srcRect l="18939" t="8818"/>
          <a:stretch>
            <a:fillRect/>
          </a:stretch>
        </p:blipFill>
        <p:spPr bwMode="auto">
          <a:xfrm>
            <a:off x="254000" y="419100"/>
            <a:ext cx="5105400" cy="4465066"/>
          </a:xfrm>
          <a:prstGeom prst="rect">
            <a:avLst/>
          </a:prstGeom>
          <a:noFill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044020" y="607012"/>
            <a:ext cx="71479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«Я прослужил не один десяток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лет в армии,</a:t>
            </a:r>
            <a:r>
              <a:rPr kumimoji="0" lang="ru-RU" sz="2400" b="1" i="0" u="none" strike="noStrike" normalizeH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никогда не ощущал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душевного подъема, гордости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и восторга,  который охватил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нас тогда!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Как мы кричали «УРА»!!!</a:t>
            </a:r>
            <a:endParaRPr kumimoji="0" lang="ru-RU" sz="2400" b="1" i="0" u="none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На Параде с короткой, но яркой  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речью выступил</a:t>
            </a:r>
            <a:r>
              <a:rPr kumimoji="0" lang="ru-RU" sz="2400" b="1" i="0" u="none" strike="noStrike" normalizeH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Маршал Жуков. 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Потом 200 офицеров под барабанную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дробь вышли к Мавзолею В.И. Ленина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и бросили к его подножию 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гитлеровские знамена 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и штандарты…»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из воспоминаний В.Я.Додонова</a:t>
            </a: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)</a:t>
            </a:r>
            <a:endParaRPr kumimoji="0" lang="ru-RU" sz="2400" b="1" i="0" u="none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6329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admin\Desktop\Додонов\фотто23 05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3949">
            <a:off x="760696" y="127781"/>
            <a:ext cx="4705954" cy="6155753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250943" y="1283207"/>
            <a:ext cx="658545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В период с декабря 1941 года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по май 1945 года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Валентин Яковлевич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Додонов лично совершил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158 боевых вылетов и сбил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6 самолётов противника.</a:t>
            </a:r>
            <a:endParaRPr kumimoji="0" lang="ru-RU" sz="3200" b="1" i="0" u="none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6329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admin\Desktop\Додонов\фотто23 050.jpg"/>
          <p:cNvPicPr>
            <a:picLocks noChangeAspect="1" noChangeArrowheads="1"/>
          </p:cNvPicPr>
          <p:nvPr/>
        </p:nvPicPr>
        <p:blipFill>
          <a:blip r:embed="rId2" cstate="print"/>
          <a:srcRect l="4720" r="5879" b="11236"/>
          <a:stretch>
            <a:fillRect/>
          </a:stretch>
        </p:blipFill>
        <p:spPr bwMode="auto">
          <a:xfrm>
            <a:off x="7126014" y="215461"/>
            <a:ext cx="4808483" cy="5986362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5900" y="229632"/>
            <a:ext cx="6934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После войны Валентин Яковлевич продолжал командовать 269</a:t>
            </a:r>
            <a:r>
              <a:rPr kumimoji="0" lang="ru-RU" sz="2400" b="1" i="0" u="none" strike="noStrike" normalizeH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истребительной</a:t>
            </a:r>
            <a:r>
              <a:rPr kumimoji="0" lang="ru-RU" sz="2400" b="1" i="0" u="none" strike="noStrike" normalizeH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авиационной дивизией.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С марта 1957 года исполнял должность заместителя командующего войсками Бакинского округа ПВО по боевой подготовке — начальника Управления боевой подготовки округа.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Начиная с 1962 года продолжал служить в рядах Советской Армии в качестве начальника факультета командной       академии ПВО страны.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           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539563" y="59035"/>
            <a:ext cx="6246037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«В 1961 году по состоянию здоровья</a:t>
            </a:r>
            <a:r>
              <a:rPr kumimoji="0" lang="ru-RU" sz="2000" b="1" i="0" u="none" strike="noStrike" normalizeH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(потеря зрения) летную практику окончил, отдав для нее 33 года лучших </a:t>
            </a:r>
            <a:r>
              <a:rPr kumimoji="0" lang="ru-RU" sz="2000" b="1" i="0" u="none" strike="noStrike" normalizeH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лет своей жизни.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За время летной практики налетал 4 000 часов, пролетев в общей сложности более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3 миллионов километров или облетев земной шар около 75 раз. Сопроводил и обеспечил боевую деятельность сотням штурмовиков и бомбардировщиков, выполнил 155 парашютных прыжков, освоил свыше 60 типов самолетов. Обучил сотни летчиков. За время летной практики не разбил и не имел поломок по своей вине. Имел одно ранение на фронте. Начиная с 1962 года продолжаю служить в рядах Советской Армии в качестве начальника факультета командной академии ПВО страны.»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       (</a:t>
            </a:r>
            <a:r>
              <a:rPr lang="ru-RU" sz="2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из автобиографии В.Я.Додонова)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  <a:cs typeface="Arial" pitchFamily="34" charset="0"/>
            </a:endParaRPr>
          </a:p>
        </p:txBody>
      </p:sp>
      <p:pic>
        <p:nvPicPr>
          <p:cNvPr id="3" name="Picture 2" descr="C:\Users\admin\Desktop\Додонов\фотто23 045.jpg"/>
          <p:cNvPicPr>
            <a:picLocks noChangeAspect="1" noChangeArrowheads="1"/>
          </p:cNvPicPr>
          <p:nvPr/>
        </p:nvPicPr>
        <p:blipFill>
          <a:blip r:embed="rId2" cstate="print"/>
          <a:srcRect r="11006" b="6153"/>
          <a:stretch>
            <a:fillRect/>
          </a:stretch>
        </p:blipFill>
        <p:spPr bwMode="auto">
          <a:xfrm>
            <a:off x="165468" y="1318436"/>
            <a:ext cx="5325045" cy="39021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502165" y="719783"/>
            <a:ext cx="629044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За заслуги перед Родиной  Валентин</a:t>
            </a:r>
            <a:r>
              <a:rPr kumimoji="0" lang="ru-RU" sz="4000" b="1" i="0" u="none" strike="noStrike" normalizeH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ковлевич</a:t>
            </a:r>
            <a:r>
              <a:rPr kumimoji="0" lang="ru-RU" sz="40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Додонов </a:t>
            </a:r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40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ыл</a:t>
            </a:r>
            <a:r>
              <a:rPr kumimoji="0" lang="ru-RU" sz="4000" b="1" i="0" u="none" strike="noStrike" normalizeH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награжден орденом Ленина,</a:t>
            </a:r>
            <a:endParaRPr kumimoji="0" lang="ru-RU" sz="4000" b="1" i="0" u="none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  <a:cs typeface="Arial" pitchFamily="34" charset="0"/>
            </a:endParaRPr>
          </a:p>
        </p:txBody>
      </p:sp>
      <p:pic>
        <p:nvPicPr>
          <p:cNvPr id="29700" name="Picture 4" descr="C:\Users\admin\Desktop\Додонов\1303831299_1303435720_4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400" y="673100"/>
            <a:ext cx="4800600" cy="51846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min\Desktop\Додонов\227447181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02" t="6989" r="19011" b="2897"/>
          <a:stretch>
            <a:fillRect/>
          </a:stretch>
        </p:blipFill>
        <p:spPr bwMode="auto">
          <a:xfrm>
            <a:off x="332389" y="583323"/>
            <a:ext cx="2712576" cy="284885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48734" y="3890719"/>
            <a:ext cx="5843266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четырьмя орденами </a:t>
            </a:r>
          </a:p>
          <a:p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Красного Знамени,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1" descr="C:\Users\admin\Desktop\Додонов\227447181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02" t="6989" r="19011" b="2897"/>
          <a:stretch>
            <a:fillRect/>
          </a:stretch>
        </p:blipFill>
        <p:spPr bwMode="auto">
          <a:xfrm>
            <a:off x="3511769" y="767254"/>
            <a:ext cx="2712576" cy="2848857"/>
          </a:xfrm>
          <a:prstGeom prst="rect">
            <a:avLst/>
          </a:prstGeom>
          <a:noFill/>
        </p:spPr>
      </p:pic>
      <p:pic>
        <p:nvPicPr>
          <p:cNvPr id="7" name="Picture 1" descr="C:\Users\admin\Desktop\Додонов\227447181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02" t="6989" r="19011" b="2897"/>
          <a:stretch>
            <a:fillRect/>
          </a:stretch>
        </p:blipFill>
        <p:spPr bwMode="auto">
          <a:xfrm>
            <a:off x="7011713" y="704192"/>
            <a:ext cx="2712576" cy="2848857"/>
          </a:xfrm>
          <a:prstGeom prst="rect">
            <a:avLst/>
          </a:prstGeom>
          <a:noFill/>
        </p:spPr>
      </p:pic>
      <p:pic>
        <p:nvPicPr>
          <p:cNvPr id="8" name="Picture 1" descr="C:\Users\admin\Desktop\Додонов\227447181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02" t="6989" r="19011" b="2897"/>
          <a:stretch>
            <a:fillRect/>
          </a:stretch>
        </p:blipFill>
        <p:spPr bwMode="auto">
          <a:xfrm>
            <a:off x="2471245" y="3589282"/>
            <a:ext cx="2712576" cy="28488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dmin\Desktop\Додонов\156246545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0" r="16000" b="3111"/>
          <a:stretch>
            <a:fillRect/>
          </a:stretch>
        </p:blipFill>
        <p:spPr bwMode="auto">
          <a:xfrm>
            <a:off x="787400" y="317500"/>
            <a:ext cx="5257800" cy="5537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14402" y="2850196"/>
            <a:ext cx="5182829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орденом Кутузова</a:t>
            </a:r>
          </a:p>
          <a:p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II степени,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dmin\Desktop\Додонов\00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08" t="26111" r="10000" b="14444"/>
          <a:stretch>
            <a:fillRect/>
          </a:stretch>
        </p:blipFill>
        <p:spPr bwMode="auto">
          <a:xfrm>
            <a:off x="2630652" y="2400774"/>
            <a:ext cx="7035800" cy="37254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98317" y="769148"/>
            <a:ext cx="9214382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орденами Отечественной войны </a:t>
            </a:r>
            <a:endParaRPr lang="en-US" sz="4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I и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II</a:t>
            </a:r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степени,</a:t>
            </a:r>
            <a:endParaRPr lang="ru-RU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ordenrf.ru/upload/nagrady/orden-krasnoy-zvezdy-3-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20000"/>
          </a:blip>
          <a:srcRect/>
          <a:stretch>
            <a:fillRect/>
          </a:stretch>
        </p:blipFill>
        <p:spPr bwMode="auto">
          <a:xfrm>
            <a:off x="550092" y="523156"/>
            <a:ext cx="4712729" cy="44806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79994" y="3244334"/>
            <a:ext cx="745749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орденом Красной Звезды, </a:t>
            </a:r>
            <a:endParaRPr lang="ru-RU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Додонов\фотто23 056.jpg"/>
          <p:cNvPicPr>
            <a:picLocks noChangeAspect="1" noChangeArrowheads="1"/>
          </p:cNvPicPr>
          <p:nvPr/>
        </p:nvPicPr>
        <p:blipFill>
          <a:blip r:embed="rId2" cstate="print"/>
          <a:srcRect l="6674" t="3574" r="7174" b="10530"/>
          <a:stretch>
            <a:fillRect/>
          </a:stretch>
        </p:blipFill>
        <p:spPr bwMode="auto">
          <a:xfrm>
            <a:off x="6901841" y="194634"/>
            <a:ext cx="4133587" cy="598177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375778" y="56928"/>
            <a:ext cx="7114782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normalizeH="0" baseline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ДОДОНОВ ВАЛЕНТИН ЯКОВЛЕВИЧ</a:t>
            </a: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   ( 5 июня 1910 – 23 апреля 1972)</a:t>
            </a:r>
            <a:r>
              <a:rPr lang="ru-RU" sz="9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     </a:t>
            </a: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гвардии генерал-лейтенант авиации,</a:t>
            </a: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кавалер орденов Ленина, </a:t>
            </a:r>
          </a:p>
          <a:p>
            <a:pPr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Красного  Знамени, Кутузова </a:t>
            </a:r>
          </a:p>
          <a:p>
            <a:pPr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II</a:t>
            </a: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степени,</a:t>
            </a: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Отечественной Войны</a:t>
            </a:r>
          </a:p>
          <a:p>
            <a:pPr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I</a:t>
            </a: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и </a:t>
            </a:r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II</a:t>
            </a: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степени, Красной Звезды,</a:t>
            </a: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участник Парада Победы 1945 года.</a:t>
            </a:r>
            <a:endParaRPr kumimoji="0" lang="ru-RU" sz="2400" b="1" i="0" u="none" strike="noStrike" normalizeH="0" baseline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540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AutoShape 4" descr="https://st.cherinfo.ru/pages/2014/04/10/za-oboronu-moskv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4" name="Picture 6" descr="C:\Users\admin\Desktop\Додонов\moskva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50336"/>
          <a:stretch>
            <a:fillRect/>
          </a:stretch>
        </p:blipFill>
        <p:spPr bwMode="auto">
          <a:xfrm>
            <a:off x="7189078" y="0"/>
            <a:ext cx="3326522" cy="637552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6987" y="1226348"/>
            <a:ext cx="6375464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медалью </a:t>
            </a:r>
          </a:p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«За оборону Москвы», </a:t>
            </a:r>
            <a:endParaRPr lang="ru-RU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admin\Desktop\Додонов\217836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6386" y="211520"/>
            <a:ext cx="6362700" cy="63627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11459" y="3244334"/>
            <a:ext cx="7635424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медалью</a:t>
            </a:r>
          </a:p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«За оборону Сталинграда»,</a:t>
            </a:r>
            <a:endParaRPr lang="ru-RU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Додонов\1869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16" b="6570"/>
          <a:stretch>
            <a:fillRect/>
          </a:stretch>
        </p:blipFill>
        <p:spPr bwMode="auto">
          <a:xfrm>
            <a:off x="7918450" y="419100"/>
            <a:ext cx="3111500" cy="5867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3814" y="1856969"/>
            <a:ext cx="7396577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</a:t>
            </a:r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медалью </a:t>
            </a:r>
          </a:p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«За оборону Ленинграда»,</a:t>
            </a:r>
            <a:endParaRPr lang="ru-RU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dmin\Desktop\Додонов\14498956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634" y="295169"/>
            <a:ext cx="3403599" cy="626644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076496" y="2412209"/>
            <a:ext cx="63377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40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едалью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«За</a:t>
            </a:r>
            <a:r>
              <a:rPr kumimoji="0" lang="ru-RU" sz="4000" b="1" i="0" u="none" strike="noStrike" normalizeH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освобождение Варшавы»,</a:t>
            </a:r>
            <a:endParaRPr kumimoji="0" lang="ru-RU" sz="4000" b="1" i="0" u="none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Тип 1. Прямоугольная колодка - Победы Орден &quot;Победа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rcRect l="9595" r="13642"/>
          <a:stretch>
            <a:fillRect/>
          </a:stretch>
        </p:blipFill>
        <p:spPr bwMode="auto">
          <a:xfrm>
            <a:off x="8259099" y="244910"/>
            <a:ext cx="3310601" cy="58948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15850" y="2046155"/>
            <a:ext cx="7100022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медалью</a:t>
            </a:r>
          </a:p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«За взятие Кёнигсберга»,</a:t>
            </a:r>
            <a:endParaRPr lang="ru-RU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admin\Desktop\Додонов\medal-01_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75" r="30000"/>
          <a:stretch>
            <a:fillRect/>
          </a:stretch>
        </p:blipFill>
        <p:spPr bwMode="auto">
          <a:xfrm>
            <a:off x="609600" y="84667"/>
            <a:ext cx="3302000" cy="67733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55628" y="1213973"/>
            <a:ext cx="6789682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медалью «За победу над Германией в Великой Отечественной войне 1941—1945 гг.».</a:t>
            </a:r>
            <a:endParaRPr lang="ru-RU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фотто23 060.jpg"/>
          <p:cNvPicPr>
            <a:picLocks noChangeAspect="1" noChangeArrowheads="1"/>
          </p:cNvPicPr>
          <p:nvPr/>
        </p:nvPicPr>
        <p:blipFill>
          <a:blip r:embed="rId2" cstate="print"/>
          <a:srcRect r="2594" b="2704"/>
          <a:stretch>
            <a:fillRect/>
          </a:stretch>
        </p:blipFill>
        <p:spPr bwMode="auto">
          <a:xfrm>
            <a:off x="6913498" y="253804"/>
            <a:ext cx="4179691" cy="588325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0700" y="952500"/>
            <a:ext cx="6146800" cy="3108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До последнего своего вздоха</a:t>
            </a:r>
          </a:p>
          <a:p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Валентин Яковлевич был </a:t>
            </a:r>
          </a:p>
          <a:p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верным сыном своей Отчизны,</a:t>
            </a:r>
          </a:p>
          <a:p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служил ей верой и правдой.</a:t>
            </a:r>
          </a:p>
          <a:p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Не стало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гвардии генерал-лейтенант авиации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Додонова</a:t>
            </a:r>
          </a:p>
          <a:p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23 апреля 1972 года.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admin\Desktop\Додонов\1462991749793_0.jpg"/>
          <p:cNvPicPr>
            <a:picLocks noChangeAspect="1" noChangeArrowheads="1"/>
          </p:cNvPicPr>
          <p:nvPr/>
        </p:nvPicPr>
        <p:blipFill>
          <a:blip r:embed="rId2" cstate="print"/>
          <a:srcRect l="23929" t="23093"/>
          <a:stretch>
            <a:fillRect/>
          </a:stretch>
        </p:blipFill>
        <p:spPr bwMode="auto">
          <a:xfrm>
            <a:off x="444500" y="182172"/>
            <a:ext cx="11341100" cy="6449426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</p:pic>
      <p:pic>
        <p:nvPicPr>
          <p:cNvPr id="40972" name="Picture 12" descr="C:\Users\admin\Desktop\Додонов\224630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752" y="3846125"/>
            <a:ext cx="7425558" cy="30118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5025" y="1417205"/>
            <a:ext cx="10976975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Материал музея МБОУ СШ №30 города Твери.</a:t>
            </a:r>
          </a:p>
          <a:p>
            <a:endParaRPr lang="ru-RU" sz="3200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  <a:p>
            <a:pPr algn="r"/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Фотографии, печатные источники, воспоминания</a:t>
            </a:r>
          </a:p>
          <a:p>
            <a:pPr algn="r"/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Додоновой  В.С. предоставлены семьей </a:t>
            </a:r>
          </a:p>
          <a:p>
            <a:pPr algn="r"/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Валентина Яковлевича  Додонова.</a:t>
            </a:r>
            <a:endParaRPr lang="ru-RU" sz="24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6329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52788" y="275572"/>
            <a:ext cx="7098083" cy="27392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Валентин Яковлевич Додонов родился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5 июня 1910 года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 в селе Таборы, ныне деревня Таборы в черте города Северодвинск Архангельской области. Отец – рабочий, мать – домохозяйка.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 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15233" y="3269438"/>
            <a:ext cx="1233813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До службы в армии работал масленщиком на 24-м государственном хлопкоочистительном заводе в городе Коканде, с января 1926 года — помощником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машиниста на катерах Государственного пароходства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в городе Самаре, с сентября 1927 года — масленщиком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и помощником машиниста на Самарской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государственной мельнице.</a:t>
            </a:r>
            <a:endParaRPr kumimoji="0" lang="ru-RU" sz="2800" b="1" i="0" u="none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  <a:cs typeface="Arial" pitchFamily="34" charset="0"/>
            </a:endParaRPr>
          </a:p>
        </p:txBody>
      </p:sp>
      <p:pic>
        <p:nvPicPr>
          <p:cNvPr id="2052" name="Picture 4" descr="C:\Users\admin\Desktop\Додонов\mukomelnyy_bichurov.jpeg"/>
          <p:cNvPicPr>
            <a:picLocks noChangeAspect="1" noChangeArrowheads="1"/>
          </p:cNvPicPr>
          <p:nvPr/>
        </p:nvPicPr>
        <p:blipFill>
          <a:blip r:embed="rId2" cstate="print"/>
          <a:srcRect l="7819" t="26087" r="14428" b="9579"/>
          <a:stretch>
            <a:fillRect/>
          </a:stretch>
        </p:blipFill>
        <p:spPr bwMode="auto">
          <a:xfrm>
            <a:off x="340673" y="236407"/>
            <a:ext cx="4935254" cy="306815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196329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70456" y="0"/>
            <a:ext cx="7559899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В 1928 году восемнадцатилетним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юношей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шел</a:t>
            </a:r>
            <a:r>
              <a:rPr kumimoji="0" lang="ru-RU" sz="2800" b="1" i="0" u="none" strike="noStrike" normalizeH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добровольно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служить в Красную Армию.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В городе Казань окончил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школу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ладших </a:t>
            </a:r>
            <a:r>
              <a:rPr kumimoji="0" lang="ru-RU" sz="2800" b="1" i="0" u="none" strike="noStrike" normalizeH="0" baseline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авиацион</a:t>
            </a: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normalizeH="0" baseline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ых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специалистов, некоторое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время обслуживал самолеты,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готовя их к полету.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В 1929 году,  полюбив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авиацию, добился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посылки на учебу в военную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     авиационную школу летчиков  в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       Одессе и в 1930 году окончил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        ее по классу истребителей.</a:t>
            </a:r>
            <a:endParaRPr kumimoji="0" lang="ru-RU" sz="2800" b="1" i="0" u="none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  <a:cs typeface="Arial" pitchFamily="34" charset="0"/>
            </a:endParaRPr>
          </a:p>
        </p:txBody>
      </p:sp>
      <p:pic>
        <p:nvPicPr>
          <p:cNvPr id="7171" name="Picture 3" descr="http://modernlib.ru/books/belokon_kuzma_filimonovich/v_pilayuschem_nebe/i_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4251" y="897651"/>
            <a:ext cx="5810250" cy="4395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196329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448984" y="1409160"/>
            <a:ext cx="639149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Начиная с 1930 года летал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на различных видах самолетов,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исполняя обязанности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командира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звена,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отряда и эскадрильи.</a:t>
            </a:r>
            <a:endParaRPr kumimoji="0" lang="ru-RU" sz="2800" b="1" i="0" u="none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  <a:cs typeface="Arial" pitchFamily="34" charset="0"/>
            </a:endParaRPr>
          </a:p>
        </p:txBody>
      </p:sp>
      <p:pic>
        <p:nvPicPr>
          <p:cNvPr id="6148" name="Picture 4" descr="C:\Users\admin\Desktop\Додонов\liholet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3524" y="3765356"/>
            <a:ext cx="7199290" cy="2799458"/>
          </a:xfrm>
          <a:prstGeom prst="rect">
            <a:avLst/>
          </a:prstGeom>
          <a:noFill/>
        </p:spPr>
      </p:pic>
      <p:pic>
        <p:nvPicPr>
          <p:cNvPr id="6149" name="Picture 5" descr="C:\Users\admin\Desktop\Додонов\дед и землянка.jpg"/>
          <p:cNvPicPr>
            <a:picLocks noChangeAspect="1" noChangeArrowheads="1"/>
          </p:cNvPicPr>
          <p:nvPr/>
        </p:nvPicPr>
        <p:blipFill>
          <a:blip r:embed="rId3" cstate="print"/>
          <a:srcRect l="3830" t="12653" r="4329" b="5850"/>
          <a:stretch>
            <a:fillRect/>
          </a:stretch>
        </p:blipFill>
        <p:spPr bwMode="auto">
          <a:xfrm>
            <a:off x="944376" y="665482"/>
            <a:ext cx="3825024" cy="489397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196329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842" y="0"/>
            <a:ext cx="6290441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С декабря 1937 года по август 1938 года находился в правительственной командировке в Китае, командуя эскадрильей  </a:t>
            </a:r>
          </a:p>
          <a:p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участвовал в боевых действиях, где совершил 54 боевых вылета, в четырёх воздушных боях сбил один японский самолет.   Указом ПВС СССР от 14 ноября 1938 года награжден </a:t>
            </a:r>
          </a:p>
          <a:p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орденом  Красного Знамени.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5121" name="Picture 1" descr="C:\Users\admin\Desktop\Додонов\227447181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02" t="6989" r="19011" b="2897"/>
          <a:stretch>
            <a:fillRect/>
          </a:stretch>
        </p:blipFill>
        <p:spPr bwMode="auto">
          <a:xfrm>
            <a:off x="7541173" y="0"/>
            <a:ext cx="2979682" cy="3129382"/>
          </a:xfrm>
          <a:prstGeom prst="rect">
            <a:avLst/>
          </a:prstGeom>
          <a:noFill/>
        </p:spPr>
      </p:pic>
      <p:pic>
        <p:nvPicPr>
          <p:cNvPr id="1026" name="Picture 2" descr="C:\Users\Учитель\Desktop\WP_20171130_07_49_02_Pro.jpg"/>
          <p:cNvPicPr>
            <a:picLocks noChangeAspect="1" noChangeArrowheads="1"/>
          </p:cNvPicPr>
          <p:nvPr/>
        </p:nvPicPr>
        <p:blipFill>
          <a:blip r:embed="rId3" cstate="print"/>
          <a:srcRect l="19776" t="11753" r="13166" b="1783"/>
          <a:stretch>
            <a:fillRect/>
          </a:stretch>
        </p:blipFill>
        <p:spPr bwMode="auto">
          <a:xfrm>
            <a:off x="7042067" y="3194463"/>
            <a:ext cx="4833258" cy="3500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96329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admin\Desktop\Додонов\мама 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5536" y="330201"/>
            <a:ext cx="4418278" cy="621393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5900" y="425668"/>
            <a:ext cx="6731000" cy="61247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С первых дней Великой </a:t>
            </a:r>
          </a:p>
          <a:p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Отечественной войны Валентин Яковлевич – на фронте.  Воевал на Юго-Западном, Брянском, Сталинградском, Воронежском, Ленинградском, Прибалтийском, 2 Белорусском фронтах, участвовал в обороне Москвы. Командовал полком, а затем авиадивизией. Он также    прикрывал сверху войска </a:t>
            </a:r>
          </a:p>
          <a:p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       Калининского и Западного </a:t>
            </a:r>
          </a:p>
          <a:p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       фронтов в ходе освобождения</a:t>
            </a:r>
          </a:p>
          <a:p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         города Калинина.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6329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admin\Desktop\Додонов\дед в летн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25" y="355600"/>
            <a:ext cx="4067175" cy="570457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762027" y="373610"/>
            <a:ext cx="704897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«За время боевых действий</a:t>
            </a:r>
            <a:r>
              <a:rPr kumimoji="0" lang="ru-RU" sz="2400" b="1" i="0" u="none" strike="noStrike" normalizeH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соединение,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возглавляемое мною</a:t>
            </a: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(269-ая дивизия истребительной авиации)</a:t>
            </a: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, получило более 30 благодарностей</a:t>
            </a:r>
            <a:r>
              <a:rPr kumimoji="0" lang="ru-RU" sz="2400" b="1" i="0" u="none" strike="noStrike" normalizeH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Верховного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Главнокомандующего.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Соединение за боевые действия удостоено</a:t>
            </a:r>
            <a:r>
              <a:rPr kumimoji="0" lang="ru-RU" sz="2400" b="1" i="0" u="none" strike="noStrike" normalizeH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наименования </a:t>
            </a:r>
            <a:r>
              <a:rPr kumimoji="0" lang="ru-RU" sz="2400" b="1" i="0" u="none" strike="noStrike" normalizeH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Новгородской ордена</a:t>
            </a:r>
            <a:r>
              <a:rPr kumimoji="0" lang="ru-RU" sz="2400" b="1" i="0" u="none" strike="noStrike" normalizeH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Красного Знамени авиационной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дивизии. Личный состав</a:t>
            </a:r>
            <a:r>
              <a:rPr kumimoji="0" lang="ru-RU" sz="2400" b="1" i="0" u="none" strike="noStrike" normalizeH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награжден многими правительственными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аградами».</a:t>
            </a:r>
            <a:endParaRPr kumimoji="0" lang="ru-RU" sz="2400" b="1" i="0" u="none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9844" y="4755634"/>
            <a:ext cx="4955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(</a:t>
            </a:r>
            <a:r>
              <a:rPr lang="ru-RU" sz="2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из автобиографии В.Я.Додонова)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196329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982310" y="-66972"/>
            <a:ext cx="8692055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«Будучи уже полковником В.Я. Додонов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воевал на 2-ом Белорусском фронте под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командованием Маршала Советского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Союза К.К. Рокоссовского.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Политическое управление фронта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выпустило книгу:</a:t>
            </a:r>
            <a:r>
              <a:rPr kumimoji="0" lang="ru-RU" sz="2800" b="1" i="0" u="none" strike="noStrike" normalizeH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«Приказы Верховного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Главнокомандующего Маршала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Советского Союза товарища Сталина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войскам 2-го Белорусского фонта.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В ней отмечен в 23 Приказах и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В.Я. Додонов в боях за освобождение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наших городов. Наши войска шли все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вперед и вперед, и вместе</a:t>
            </a:r>
            <a:r>
              <a:rPr kumimoji="0" lang="ru-RU" sz="2800" b="1" i="0" u="none" strike="noStrike" normalizeH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с ними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дошел и В.Я. Додонов до последнего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штурма – Берлинской операции 1945 года.»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(из воспоминаний В.С. Додоновой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)</a:t>
            </a:r>
            <a:endParaRPr kumimoji="0" lang="ru-RU" sz="2000" b="1" i="0" u="none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  <a:cs typeface="Arial" pitchFamily="34" charset="0"/>
            </a:endParaRPr>
          </a:p>
        </p:txBody>
      </p:sp>
      <p:pic>
        <p:nvPicPr>
          <p:cNvPr id="3" name="Picture 4" descr="C:\Users\admin\Desktop\Додонов\23-384-938-22-011140051_m_600x6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496" y="0"/>
            <a:ext cx="3140292" cy="5233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6329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Цветы Победы 4.potx" id="{A8403345-7786-45DF-A093-59E6FD00A63B}" vid="{8ECE0E0F-EBE5-44E9-90D6-FA349B3B2EE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Цветы Победы 4</Template>
  <TotalTime>632</TotalTime>
  <Words>668</Words>
  <Application>Microsoft Office PowerPoint</Application>
  <PresentationFormat>Произвольный</PresentationFormat>
  <Paragraphs>127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Цветы Победителю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71</cp:revision>
  <dcterms:created xsi:type="dcterms:W3CDTF">2016-04-23T17:15:30Z</dcterms:created>
  <dcterms:modified xsi:type="dcterms:W3CDTF">2018-01-23T11:26:29Z</dcterms:modified>
</cp:coreProperties>
</file>