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60" r:id="rId3"/>
    <p:sldId id="257" r:id="rId4"/>
    <p:sldId id="263" r:id="rId5"/>
    <p:sldId id="283" r:id="rId6"/>
    <p:sldId id="264" r:id="rId7"/>
    <p:sldId id="270" r:id="rId8"/>
    <p:sldId id="272" r:id="rId9"/>
    <p:sldId id="274" r:id="rId10"/>
    <p:sldId id="277" r:id="rId11"/>
    <p:sldId id="275" r:id="rId12"/>
    <p:sldId id="285" r:id="rId13"/>
    <p:sldId id="28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1" autoAdjust="0"/>
    <p:restoredTop sz="94675" autoAdjust="0"/>
  </p:normalViewPr>
  <p:slideViewPr>
    <p:cSldViewPr snapToGrid="0">
      <p:cViewPr varScale="1">
        <p:scale>
          <a:sx n="87" d="100"/>
          <a:sy n="87" d="100"/>
        </p:scale>
        <p:origin x="47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Без имени241.pn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3366FF">
                <a:tint val="45000"/>
                <a:satMod val="400000"/>
              </a:srgbClr>
            </a:duotone>
          </a:blip>
          <a:srcRect l="629" t="656" r="596" b="98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8582" y="1122363"/>
            <a:ext cx="9213273" cy="1717819"/>
          </a:xfrm>
        </p:spPr>
        <p:txBody>
          <a:bodyPr anchor="b">
            <a:normAutofit/>
          </a:bodyPr>
          <a:lstStyle>
            <a:lvl1pPr algn="ctr">
              <a:defRPr sz="72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8581" y="2895456"/>
            <a:ext cx="9213273" cy="1233199"/>
          </a:xfrm>
        </p:spPr>
        <p:txBody>
          <a:bodyPr/>
          <a:lstStyle>
            <a:lvl1pPr marL="0" indent="0" algn="ctr">
              <a:buNone/>
              <a:defRPr sz="2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1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ownloads\5555555.png"/>
          <p:cNvPicPr>
            <a:picLocks noChangeAspect="1" noChangeArrowheads="1"/>
          </p:cNvPicPr>
          <p:nvPr/>
        </p:nvPicPr>
        <p:blipFill>
          <a:blip r:embed="rId2" cstate="print"/>
          <a:srcRect l="54691" t="9715"/>
          <a:stretch>
            <a:fillRect/>
          </a:stretch>
        </p:blipFill>
        <p:spPr bwMode="auto">
          <a:xfrm>
            <a:off x="10921141" y="5666512"/>
            <a:ext cx="1270860" cy="11074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55" y="365125"/>
            <a:ext cx="11499272" cy="1325563"/>
          </a:xfrm>
        </p:spPr>
        <p:txBody>
          <a:bodyPr>
            <a:normAutofit/>
          </a:bodyPr>
          <a:lstStyle>
            <a:lvl1pPr algn="ctr">
              <a:defRPr sz="72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219" y="1825624"/>
            <a:ext cx="11388436" cy="46305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Users\User\Downloads\Без имени2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3366FF">
                <a:tint val="45000"/>
                <a:satMod val="400000"/>
              </a:srgbClr>
            </a:duotone>
          </a:blip>
          <a:srcRect l="1174" t="2553" r="657" b="5614"/>
          <a:stretch>
            <a:fillRect/>
          </a:stretch>
        </p:blipFill>
        <p:spPr bwMode="auto">
          <a:xfrm>
            <a:off x="0" y="0"/>
            <a:ext cx="12192000" cy="6858000"/>
          </a:xfrm>
          <a:prstGeom prst="frame">
            <a:avLst>
              <a:gd name="adj1" fmla="val 3006"/>
            </a:avLst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22050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Без имени241.pn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3366FF">
                <a:tint val="45000"/>
                <a:satMod val="400000"/>
              </a:srgbClr>
            </a:duotone>
          </a:blip>
          <a:srcRect l="629" t="656" r="596" b="984"/>
          <a:stretch>
            <a:fillRect/>
          </a:stretch>
        </p:blipFill>
        <p:spPr bwMode="auto">
          <a:xfrm rot="10800000"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996" y="712210"/>
            <a:ext cx="10515600" cy="2169535"/>
          </a:xfrm>
        </p:spPr>
        <p:txBody>
          <a:bodyPr anchor="b">
            <a:normAutofit/>
          </a:bodyPr>
          <a:lstStyle>
            <a:lvl1pPr>
              <a:defRPr sz="66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564" y="2926919"/>
            <a:ext cx="10557741" cy="966208"/>
          </a:xfrm>
        </p:spPr>
        <p:txBody>
          <a:bodyPr>
            <a:normAutofit/>
          </a:bodyPr>
          <a:lstStyle>
            <a:lvl1pPr marL="0" indent="0">
              <a:buNone/>
              <a:defRPr sz="3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7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91" y="365125"/>
            <a:ext cx="11346873" cy="1325563"/>
          </a:xfrm>
        </p:spPr>
        <p:txBody>
          <a:bodyPr>
            <a:normAutofit/>
          </a:bodyPr>
          <a:lstStyle>
            <a:lvl1pPr algn="ctr">
              <a:defRPr sz="6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9491" y="1825625"/>
            <a:ext cx="5590309" cy="46028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C:\Users\User\Downloads\Без имени24.pn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3366FF">
                <a:tint val="45000"/>
                <a:satMod val="400000"/>
              </a:srgbClr>
            </a:duotone>
          </a:blip>
          <a:srcRect l="1174" t="2553" r="657" b="5614"/>
          <a:stretch>
            <a:fillRect/>
          </a:stretch>
        </p:blipFill>
        <p:spPr bwMode="auto">
          <a:xfrm>
            <a:off x="0" y="0"/>
            <a:ext cx="12192000" cy="6858000"/>
          </a:xfrm>
          <a:prstGeom prst="frame">
            <a:avLst>
              <a:gd name="adj1" fmla="val 5026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590309" cy="46167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65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ownloads\Без имени24.pn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3366FF">
                <a:tint val="45000"/>
                <a:satMod val="400000"/>
              </a:srgbClr>
            </a:duotone>
          </a:blip>
          <a:srcRect l="1174" t="2553" r="657" b="561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145" y="559090"/>
            <a:ext cx="10737273" cy="937202"/>
          </a:xfrm>
        </p:spPr>
        <p:txBody>
          <a:bodyPr>
            <a:noAutofit/>
          </a:bodyPr>
          <a:lstStyle>
            <a:lvl1pPr algn="ctr">
              <a:defRPr sz="66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1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wnloads\Без имени24.pn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3366FF">
                <a:tint val="45000"/>
                <a:satMod val="400000"/>
              </a:srgbClr>
            </a:duotone>
          </a:blip>
          <a:srcRect l="1174" t="2553" r="657" b="561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1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B52B4-15BD-473D-B7EC-7AD51CED84B6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70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54;&#1073;&#1088;&#1072;&#1079;&#1086;&#1074;&#1072;&#1085;&#1080;&#1077;.pptx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45;&#1043;&#1069;13.ppt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11%20&#1082;&#1083;&#1057;&#1054;&#1063;&#1048;&#1053;&#1045;&#1053;&#1048;&#1045;.ppt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Система подготовки к ЕГЭ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32494" y="3433482"/>
            <a:ext cx="4693067" cy="153296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+mj-lt"/>
                <a:cs typeface="Times New Roman" panose="02020603050405020304" pitchFamily="18" charset="0"/>
              </a:rPr>
              <a:t>МОУ СОШ № 39   г. Тверь</a:t>
            </a:r>
          </a:p>
          <a:p>
            <a:pPr algn="l"/>
            <a:r>
              <a:rPr lang="ru-RU" dirty="0">
                <a:latin typeface="+mj-lt"/>
                <a:cs typeface="Times New Roman" panose="02020603050405020304" pitchFamily="18" charset="0"/>
              </a:rPr>
              <a:t>Осколкова  Ирина Викторовна</a:t>
            </a:r>
          </a:p>
          <a:p>
            <a:pPr algn="l"/>
            <a:endParaRPr lang="ru-RU" sz="2000" dirty="0">
              <a:latin typeface="+mj-lt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63831" y="463434"/>
            <a:ext cx="5323609" cy="597892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dirty="0">
                <a:solidFill>
                  <a:srgbClr val="C00000"/>
                </a:solidFill>
              </a:rPr>
              <a:t>Шаблон  для сочинения</a:t>
            </a:r>
            <a:endParaRPr lang="ru-RU" sz="8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4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абзац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(вступление + формулировка проблемы)</a:t>
            </a:r>
          </a:p>
          <a:p>
            <a:pPr marL="0" indent="0">
              <a:buNone/>
            </a:pPr>
            <a:r>
              <a:rPr lang="ru-RU" sz="4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 начала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Текст (фамилия автора) не может не заинтересовать (оставить равнодушным) читателя, потому что автор размышляет над очень важной проблемой (чего?  Р.П.)...</a:t>
            </a:r>
          </a:p>
          <a:p>
            <a:pPr marL="0" indent="0">
              <a:buNone/>
            </a:pPr>
            <a:r>
              <a:rPr lang="ru-RU" sz="4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вариант начала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Несколько риторических вопросов, связанных с проблематикой текста. Именно над этими вопросами и размышляет автор.</a:t>
            </a:r>
          </a:p>
          <a:p>
            <a:pPr marL="0" indent="0">
              <a:buNone/>
            </a:pPr>
            <a:r>
              <a:rPr lang="ru-RU" sz="4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абзац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(комментарий проблемы, включающий два обращения к тексту)</a:t>
            </a:r>
          </a:p>
          <a:p>
            <a:pPr marL="0" indent="0"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Проблему (чего, какую) автор рассматривает на примере чего…(случая из собственной жизни или кого-то другого (если есть какой-нибудь случай в тексте, если рассказывается история о ком-нибудь)…</a:t>
            </a:r>
          </a:p>
          <a:p>
            <a:pPr marL="0" indent="0"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Автор рассказывает о своих впечатлениях (рассказывает о своём детстве, рассказывает случай…эпизод… из жизни кого-либо…)…</a:t>
            </a:r>
          </a:p>
          <a:p>
            <a:pPr marL="0" indent="0"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Автор цитирует (кого…)</a:t>
            </a:r>
          </a:p>
          <a:p>
            <a:pPr marL="0" indent="0"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Автор приводит в качестве примера слова (высказывание) кого…</a:t>
            </a:r>
          </a:p>
          <a:p>
            <a:pPr marL="0" indent="0"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Автор обращает наше внимание на …</a:t>
            </a:r>
          </a:p>
          <a:p>
            <a:pPr marL="0" indent="0"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Автор рассуждает о том, (что, как, почему..)</a:t>
            </a:r>
          </a:p>
          <a:p>
            <a:pPr marL="0" indent="0"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Автор возмущён (восхищен, удивлен) тем, как …</a:t>
            </a:r>
          </a:p>
          <a:p>
            <a:pPr marL="0" indent="0">
              <a:buNone/>
            </a:pPr>
            <a:r>
              <a:rPr lang="ru-RU" sz="4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абзац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(авторская позиция по обозначенной проблеме)</a:t>
            </a:r>
          </a:p>
          <a:p>
            <a:pPr marL="0" indent="0"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Автор считает (полагает, думает, предполагает), что...</a:t>
            </a:r>
          </a:p>
          <a:p>
            <a:pPr marL="0" indent="0"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Автор убежден (уверен) в том, что...</a:t>
            </a:r>
          </a:p>
          <a:p>
            <a:pPr marL="0" indent="0">
              <a:buNone/>
            </a:pPr>
            <a:r>
              <a:rPr lang="ru-RU" sz="4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абзац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-несогласие с авторской позицией)</a:t>
            </a:r>
          </a:p>
          <a:p>
            <a:pPr marL="0" indent="0"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Я полностью согласен с автором, полагая, что...</a:t>
            </a:r>
          </a:p>
          <a:p>
            <a:pPr marL="0" indent="0"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Я тоже считаю, что...</a:t>
            </a:r>
          </a:p>
          <a:p>
            <a:pPr marL="0" indent="0"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Нельзя не согласиться с автором текста...</a:t>
            </a:r>
          </a:p>
          <a:p>
            <a:pPr marL="0" indent="0"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Позволю себе поспорить (вступить в полемику) с автором. </a:t>
            </a:r>
            <a:r>
              <a:rPr lang="ru-RU" sz="4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87440" y="480060"/>
            <a:ext cx="5575068" cy="596230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абзац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(аргумент № 1)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Доказательства высказанной мысли можно найти как в художественной литературе, так и в жизни.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убедительного доказательства / аргумента можно также привести судьбу героя известного произведения …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классика отечественной (зарубежной) литературы…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Похожая ситуация рассматривается также писателем… в произведении…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эпизоде… герой проявляет такие качества, как… / оказывается в ситуации жизненного выбора… 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Немало примеров, подтверждающих данную точку зрения, можно найти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литературе (в литературных произведениях).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Вспомним (мне вспоминается) произведение (кого? какое?)…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Как тут не вспомнить главного героя...</a:t>
            </a:r>
          </a:p>
          <a:p>
            <a:pPr marL="0" indent="0">
              <a:buNone/>
            </a:pPr>
            <a:r>
              <a:rPr lang="ru-RU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абзац </a:t>
            </a: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(аргумент № 2) 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Подтвердить обоснованность своего мнения я могу, опираясь на…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небогатый пока жизненный опыт свидетельствует…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Чтобы пояснить свою мысль, приведу ещё такой пример…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У каждого из нас немало примеров из жизни, подтверждающих мысль о том, что...</a:t>
            </a:r>
          </a:p>
          <a:p>
            <a:pPr marL="0" indent="0">
              <a:buNone/>
            </a:pPr>
            <a:r>
              <a:rPr lang="ru-RU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абзац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(вывод)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Подводя итог своим размышлениям, я для себя сделал важный вывод о …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В заключение хочется подчеркнуть, что автор поднял в своём тексте очень важные вопросы. Необходимо, чтобы каждый из нас ещё раз(более серьезно) задумался о…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Хочется, чтобы мы все прислушались к словам автора (услышали призыв автора, задумались о проблеме, волнующей автора)...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Хочется надеяться, что поднятая автором проблема поможет каждому из нас понять, что...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221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hlinkClick r:id="rId3" action="ppaction://hlinkpres?slideindex=1&amp;slidetitle=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439902"/>
              </p:ext>
            </p:extLst>
          </p:nvPr>
        </p:nvGraphicFramePr>
        <p:xfrm>
          <a:off x="2700070" y="953461"/>
          <a:ext cx="6399213" cy="4798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Presentation" r:id="rId4" imgW="4262738" imgH="3197296" progId="PowerPoint.Show.12">
                  <p:embed/>
                </p:oleObj>
              </mc:Choice>
              <mc:Fallback>
                <p:oleObj name="Presentation" r:id="rId4" imgW="4262738" imgH="3197296" progId="PowerPoint.Show.12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070" y="953461"/>
                        <a:ext cx="6399213" cy="47988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9464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Результаты ЕГЭ  выпускников МОУ СОШ № 39 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450478"/>
              </p:ext>
            </p:extLst>
          </p:nvPr>
        </p:nvGraphicFramePr>
        <p:xfrm>
          <a:off x="1625283" y="1821180"/>
          <a:ext cx="9490605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1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2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56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6268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Год выпуска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Количество </a:t>
                      </a: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учеников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Средний балл </a:t>
                      </a: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по городу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Средний балл</a:t>
                      </a: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учеников (учитель:</a:t>
                      </a: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Осколкова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И.В.)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Кол-во получивших балл выше 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67,84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71,6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67,82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75,47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75,01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76,5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3</a:t>
                      </a:r>
                      <a:r>
                        <a:rPr lang="en-US" sz="2800" dirty="0"/>
                        <a:t>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71,5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19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398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888EF42-826A-4656-B516-CDFECDAE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945" y="861133"/>
            <a:ext cx="6720395" cy="444771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Segoe Script" panose="030B0504020000000003" pitchFamily="66" charset="0"/>
              </a:rPr>
              <a:t>Спасибо  за </a:t>
            </a:r>
            <a:br>
              <a:rPr lang="ru-RU" dirty="0">
                <a:solidFill>
                  <a:srgbClr val="002060"/>
                </a:solidFill>
                <a:latin typeface="Segoe Script" panose="030B0504020000000003" pitchFamily="66" charset="0"/>
              </a:rPr>
            </a:br>
            <a:r>
              <a:rPr lang="ru-RU" dirty="0">
                <a:solidFill>
                  <a:srgbClr val="002060"/>
                </a:solidFill>
                <a:latin typeface="Segoe Script" panose="030B0504020000000003" pitchFamily="66" charset="0"/>
              </a:rPr>
              <a:t>            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65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3341" y="1138517"/>
            <a:ext cx="796065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7030A0"/>
                </a:solidFill>
              </a:rPr>
              <a:t>Кроме убеждений, нужны знания,</a:t>
            </a:r>
          </a:p>
          <a:p>
            <a:r>
              <a:rPr lang="ru-RU" sz="4000" b="1" i="1" dirty="0">
                <a:solidFill>
                  <a:srgbClr val="7030A0"/>
                </a:solidFill>
              </a:rPr>
              <a:t>которые можно приобрести,</a:t>
            </a:r>
            <a:endParaRPr lang="en-US" sz="4000" b="1" i="1" dirty="0">
              <a:solidFill>
                <a:srgbClr val="7030A0"/>
              </a:solidFill>
            </a:endParaRPr>
          </a:p>
          <a:p>
            <a:r>
              <a:rPr lang="ru-RU" sz="4000" b="1" i="1" dirty="0">
                <a:solidFill>
                  <a:srgbClr val="7030A0"/>
                </a:solidFill>
              </a:rPr>
              <a:t> и методы , которые можно освоить</a:t>
            </a:r>
            <a:endParaRPr lang="en-US" sz="4000" b="1" i="1" dirty="0">
              <a:solidFill>
                <a:srgbClr val="7030A0"/>
              </a:solidFill>
            </a:endParaRPr>
          </a:p>
          <a:p>
            <a:endParaRPr lang="ru-RU" sz="4000" b="1" i="1" dirty="0">
              <a:solidFill>
                <a:schemeClr val="bg2"/>
              </a:solidFill>
            </a:endParaRPr>
          </a:p>
          <a:p>
            <a:r>
              <a:rPr lang="ru-RU" sz="2800" i="1" dirty="0" err="1">
                <a:solidFill>
                  <a:srgbClr val="7030A0"/>
                </a:solidFill>
              </a:rPr>
              <a:t>Бертольт</a:t>
            </a:r>
            <a:r>
              <a:rPr lang="ru-RU" sz="2800" i="1" dirty="0">
                <a:solidFill>
                  <a:srgbClr val="7030A0"/>
                </a:solidFill>
              </a:rPr>
              <a:t> </a:t>
            </a:r>
            <a:r>
              <a:rPr lang="en-US" sz="2800" i="1" dirty="0">
                <a:solidFill>
                  <a:srgbClr val="7030A0"/>
                </a:solidFill>
              </a:rPr>
              <a:t> </a:t>
            </a:r>
            <a:r>
              <a:rPr lang="ru-RU" sz="2800" i="1" dirty="0">
                <a:solidFill>
                  <a:srgbClr val="7030A0"/>
                </a:solidFill>
              </a:rPr>
              <a:t>Брехт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shutterstock_1055686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3" y="176683"/>
            <a:ext cx="1827220" cy="137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>
                <a:solidFill>
                  <a:srgbClr val="002060"/>
                </a:solidFill>
              </a:rPr>
              <a:t>Подготовка к экзамену осуществляется через:</a:t>
            </a: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660" y="1524000"/>
            <a:ext cx="11527675" cy="525254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часы, отведённые для изучения русского языка в учебном плане (1 час в неделю);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адаптированный факультативный курс  «Говорим и пишем правильно» (10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- 1час в неделю);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«Обучение сочинению разных жанров» (11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- 1час в неделю) «Систематизация знаний блоками» (11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.- 1 час в неделю);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внеурочные консультации по повторению и систематизации материала, по выявленным пробелам в знаниях по результатам мониторингов (индивидуальные «нулевые» уроки, субботние консультации)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4" descr="C:\Users\User\Desktop\картинки с шаттерстока\shutterstock_625623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699" y="127942"/>
            <a:ext cx="2107300" cy="179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C:\Users\User\Desktop\картинки с шаттерстока\shutterstock_625954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49" y="3253434"/>
            <a:ext cx="2533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8655" y="365125"/>
            <a:ext cx="9615458" cy="1325563"/>
          </a:xfrm>
        </p:spPr>
        <p:txBody>
          <a:bodyPr>
            <a:normAutofit/>
          </a:bodyPr>
          <a:lstStyle/>
          <a:p>
            <a:r>
              <a:rPr lang="ru-RU" sz="4000" i="1" dirty="0">
                <a:solidFill>
                  <a:srgbClr val="002060"/>
                </a:solidFill>
              </a:rPr>
              <a:t>Подготовка к ЕГЭ включает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388093" y="1690688"/>
            <a:ext cx="9360562" cy="48815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тетрадей-справочников, содержащих теоретический материал в виде таблиц, схем, алгоритмов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тренировочных заданий (в том числе и на различных сайтах сети Интернет)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практических заданий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различного вида диктантов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сочинения или его фрагментов (задание №26) с опорой на речевые клише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 готовых работ с выставлением баллов, поиск и исправление ошибок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многоаспектную работу с различными текстами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банка аргументов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17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CADA97EF-E803-4356-BB66-4493C9EE8A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61C643-3027-4811-889B-F402D442D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967666"/>
            <a:ext cx="5666508" cy="5474697"/>
          </a:xfrm>
        </p:spPr>
        <p:txBody>
          <a:bodyPr>
            <a:normAutofit fontScale="40000" lnSpcReduction="20000"/>
          </a:bodyPr>
          <a:lstStyle/>
          <a:p>
            <a:r>
              <a:rPr lang="ru-RU" sz="5600" b="1" dirty="0"/>
              <a:t>Задание 13</a:t>
            </a:r>
            <a:endParaRPr lang="ru-RU" sz="5600" dirty="0"/>
          </a:p>
          <a:p>
            <a:pPr marL="0" indent="0">
              <a:buNone/>
            </a:pPr>
            <a:r>
              <a:rPr lang="ru-RU" b="1" dirty="0"/>
              <a:t>Слитное, дефисное, раздельное написание слов.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000" b="1" i="1" dirty="0"/>
              <a:t>Определите предложение, в котором оба выделенных слова пишутся СЛИТНО. Раскройте скобки и выпишите эти два слова.</a:t>
            </a:r>
            <a:endParaRPr lang="ru-RU" sz="3000" b="1" dirty="0"/>
          </a:p>
          <a:p>
            <a:pPr marL="0" indent="0">
              <a:buNone/>
            </a:pPr>
            <a:r>
              <a:rPr lang="ru-RU" dirty="0"/>
              <a:t>1) В солнечный день на опушке леса собрались осинки, КАК(БУДТО) им стало холодно и они вышли погреться, как в деревнях из дома, и В(МЕСТЕ) сидят на завалинках.</a:t>
            </a:r>
          </a:p>
          <a:p>
            <a:pPr marL="0" indent="0">
              <a:buNone/>
            </a:pPr>
            <a:r>
              <a:rPr lang="ru-RU" dirty="0"/>
              <a:t>Иван Петрович постоял с закрытыми глазами, КАК(БЫ) собираясь с мыслями, ЧТО(БЫ) произнести заключительное слово.</a:t>
            </a:r>
          </a:p>
          <a:p>
            <a:pPr marL="0" indent="0">
              <a:buNone/>
            </a:pPr>
            <a:r>
              <a:rPr lang="ru-RU" dirty="0"/>
              <a:t>Утром шёл дождь, день ТО(ЖЕ)  не радовал, так как и днем было темно от туч, (ПО)ЭТОМУ у меня окончательно испортилось настроение.</a:t>
            </a:r>
          </a:p>
          <a:p>
            <a:pPr marL="0" indent="0">
              <a:buNone/>
            </a:pPr>
            <a:r>
              <a:rPr lang="ru-RU" dirty="0"/>
              <a:t>(ОТ)ТОГО, как пройдет эта встреча, зависит многое, (ПО)ЭТОМУ я так волнуюсь.</a:t>
            </a:r>
          </a:p>
          <a:p>
            <a:pPr marL="0" indent="0">
              <a:buNone/>
            </a:pPr>
            <a:r>
              <a:rPr lang="ru-RU" dirty="0"/>
              <a:t>(В)НАЧАЛЕ сентября ночи становятся холодными, (ЗА)ТО дни стоят тёплые, безветренные.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2) (ЗА)ТО усердие, с каким Серёжа играл на скрипке, а ТАК(ЖЕ) за длину волос его называли </a:t>
            </a:r>
            <a:r>
              <a:rPr lang="ru-RU" dirty="0" err="1"/>
              <a:t>Башметом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Хотя и двух жизней не хватит, ЧТО(БЫ) исполнить все мои мечты, (ЗА)ТО у меня всегда есть надежда на лучшее.</a:t>
            </a:r>
          </a:p>
          <a:p>
            <a:pPr marL="0" indent="0">
              <a:buNone/>
            </a:pPr>
            <a:r>
              <a:rPr lang="ru-RU" dirty="0"/>
              <a:t>Внутренне мы ТАК(ЖЕ) молоды, как и лет тридцать назад, и ПО(ЭТОМУ) в праздник веселимся от души.</a:t>
            </a:r>
          </a:p>
          <a:p>
            <a:pPr marL="0" indent="0">
              <a:buNone/>
            </a:pPr>
            <a:r>
              <a:rPr lang="ru-RU" dirty="0"/>
              <a:t>Баржа двигалась вниз (ПО)ТЕЧЕНИЮ, но (НА)СТОЛЬКО медленно, что казалась неподвижной.</a:t>
            </a:r>
          </a:p>
          <a:p>
            <a:pPr marL="0" indent="0">
              <a:buNone/>
            </a:pPr>
            <a:r>
              <a:rPr lang="ru-RU" dirty="0"/>
              <a:t>Удивительное создание – кошка! Она часто идёт (НА)ВСТРЕЧУ  опасности. (В)ОТЛИЧИЕ от других животных этот зверёк необычайно терпелив и вынослив.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Объект 4">
            <a:hlinkClick r:id="rId3" action="ppaction://hlinkpres?slideindex=1&amp;slidetitle=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529702"/>
              </p:ext>
            </p:extLst>
          </p:nvPr>
        </p:nvGraphicFramePr>
        <p:xfrm>
          <a:off x="555017" y="1597982"/>
          <a:ext cx="5339256" cy="4005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Презентация" r:id="rId4" imgW="6591397" imgH="4943832" progId="">
                  <p:embed/>
                </p:oleObj>
              </mc:Choice>
              <mc:Fallback>
                <p:oleObj name="Презентация" r:id="rId4" imgW="6591397" imgH="4943832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017" y="1597982"/>
                        <a:ext cx="5339256" cy="40055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97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hutterstock_990303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860" y="3853468"/>
            <a:ext cx="1961039" cy="196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C:\Users\User\Desktop\картинки с шаттерстока\shutterstock_6595196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816" y="1467996"/>
            <a:ext cx="1559083" cy="223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chemeClr val="bg2"/>
                </a:solidFill>
              </a:rPr>
              <a:t>  </a:t>
            </a:r>
            <a:br>
              <a:rPr lang="ru-RU" sz="2800" dirty="0">
                <a:solidFill>
                  <a:schemeClr val="bg2"/>
                </a:solidFill>
              </a:rPr>
            </a:br>
            <a:r>
              <a:rPr lang="ru-RU" sz="2800" dirty="0">
                <a:solidFill>
                  <a:schemeClr val="bg2"/>
                </a:solidFill>
              </a:rPr>
              <a:t/>
            </a:r>
            <a:br>
              <a:rPr lang="ru-RU" sz="2800" dirty="0">
                <a:solidFill>
                  <a:schemeClr val="bg2"/>
                </a:solidFill>
              </a:rPr>
            </a:br>
            <a:r>
              <a:rPr lang="ru-RU" sz="2800" dirty="0">
                <a:solidFill>
                  <a:schemeClr val="bg2"/>
                </a:solidFill>
              </a:rPr>
              <a:t/>
            </a:r>
            <a:br>
              <a:rPr lang="ru-RU" sz="2800" dirty="0">
                <a:solidFill>
                  <a:schemeClr val="bg2"/>
                </a:solidFill>
              </a:rPr>
            </a:br>
            <a:r>
              <a:rPr lang="ru-RU" sz="2800" dirty="0">
                <a:solidFill>
                  <a:schemeClr val="bg2"/>
                </a:solidFill>
              </a:rPr>
              <a:t/>
            </a:r>
            <a:br>
              <a:rPr lang="ru-RU" sz="2800" dirty="0">
                <a:solidFill>
                  <a:schemeClr val="bg2"/>
                </a:solidFill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качества знаний позволяет отслеживать динамику роста учебных достижений и планировать индивидуальную работу по коррекции знаний учащихся</a:t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Тема « Орфография» Задания № 8, 9  в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КИМе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8619" y="1836420"/>
            <a:ext cx="11360035" cy="4619797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664150"/>
              </p:ext>
            </p:extLst>
          </p:nvPr>
        </p:nvGraphicFramePr>
        <p:xfrm>
          <a:off x="274319" y="2245328"/>
          <a:ext cx="9295449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37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3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84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81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8702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835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105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71309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763119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r>
                        <a:rPr lang="ru-RU" dirty="0"/>
                        <a:t>Ф.И. учащегося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7">
                  <a:txBody>
                    <a:bodyPr/>
                    <a:lstStyle/>
                    <a:p>
                      <a:r>
                        <a:rPr lang="ru-RU" dirty="0"/>
                        <a:t>Диктанты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r>
                        <a:rPr lang="ru-RU" dirty="0"/>
                        <a:t>Тесты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/>
                        <a:t>Зачет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Итог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8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Итог</a:t>
                      </a:r>
                    </a:p>
                    <a:p>
                      <a:endParaRPr lang="ru-RU" sz="1100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итог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ru-RU" dirty="0"/>
                        <a:t>Б……………</a:t>
                      </a:r>
                      <a:r>
                        <a:rPr lang="ru-RU" dirty="0" err="1"/>
                        <a:t>ова</a:t>
                      </a:r>
                      <a:r>
                        <a:rPr lang="ru-RU" dirty="0"/>
                        <a:t>  Лейла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ru-RU" dirty="0"/>
                        <a:t>Б…………..ин    Максим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Л…………..ин    Леонид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r>
                        <a:rPr lang="ru-RU" dirty="0"/>
                        <a:t>Ш…………..ин     Илья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01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User\Desktop\картинки с шаттерстока\shutterstock_1097922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40" y="1196340"/>
            <a:ext cx="3002280" cy="425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hutterstock_752366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" y="253793"/>
            <a:ext cx="1318261" cy="171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60119" y="365125"/>
            <a:ext cx="10857807" cy="572135"/>
          </a:xfrm>
        </p:spPr>
        <p:txBody>
          <a:bodyPr>
            <a:normAutofit fontScale="90000"/>
          </a:bodyPr>
          <a:lstStyle/>
          <a:p>
            <a:r>
              <a:rPr lang="ru-RU" sz="3600" i="1" dirty="0">
                <a:solidFill>
                  <a:srgbClr val="002060"/>
                </a:solidFill>
              </a:rPr>
              <a:t>Лексическая работа </a:t>
            </a:r>
            <a:br>
              <a:rPr lang="ru-RU" sz="3600" i="1" dirty="0">
                <a:solidFill>
                  <a:srgbClr val="002060"/>
                </a:solidFill>
              </a:rPr>
            </a:br>
            <a:r>
              <a:rPr lang="ru-RU" sz="3600" i="1" dirty="0">
                <a:solidFill>
                  <a:srgbClr val="002060"/>
                </a:solidFill>
              </a:rPr>
              <a:t>Задание:  «30 шагов»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3079" y="1818004"/>
            <a:ext cx="8806641" cy="463059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называют любителя изысканных блюд?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Интегрировать - значит объединять или отделять?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словосочетании «военная…» следует использовать слово «компания» или «кампания»?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Синонимом к слову «картинно» является слово «эффективно» или «эффектно»?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«всеобщий, всеохватывающий» имеет слово «тотальный» или «толерантный»?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«жаловаться» имеет фразеологизм «петь Лазаря» или «петь дифирамбы»?</a:t>
            </a:r>
          </a:p>
          <a:p>
            <a:pPr marL="457200" indent="-45720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35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картинки с шаттерстока\shutterstock_1120233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32" y="3020834"/>
            <a:ext cx="2429707" cy="328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hutterstock_1970327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570" y="553778"/>
            <a:ext cx="2824129" cy="338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37F39098-F2D0-46D0-9559-C71B3B10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91" y="415637"/>
            <a:ext cx="9522377" cy="1275051"/>
          </a:xfrm>
        </p:spPr>
        <p:txBody>
          <a:bodyPr>
            <a:normAutofit/>
          </a:bodyPr>
          <a:lstStyle/>
          <a:p>
            <a:r>
              <a:rPr lang="ru-RU" sz="3600" dirty="0"/>
              <a:t>Работа  в 5-9 классах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29491" y="1825625"/>
            <a:ext cx="6166618" cy="46028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проблемы в изучаемых произведениях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авторскую позицию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составлять свой банк аргументов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Записывать аргументы в отдельную тетрадь 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564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hlinkClick r:id="rId3" action="ppaction://hlinkpres?slideindex=1&amp;slidetitle=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536354"/>
              </p:ext>
            </p:extLst>
          </p:nvPr>
        </p:nvGraphicFramePr>
        <p:xfrm>
          <a:off x="2073275" y="754063"/>
          <a:ext cx="7092950" cy="550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Presentation" r:id="rId4" imgW="4567262" imgH="3541920" progId="PowerPoint.Show.12">
                  <p:embed/>
                </p:oleObj>
              </mc:Choice>
              <mc:Fallback>
                <p:oleObj name="Presentation" r:id="rId4" imgW="4567262" imgH="3541920" progId="PowerPoint.Show.12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754063"/>
                        <a:ext cx="7092950" cy="550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3036442"/>
      </p:ext>
    </p:extLst>
  </p:cSld>
  <p:clrMapOvr>
    <a:masterClrMapping/>
  </p:clrMapOvr>
</p:sld>
</file>

<file path=ppt/theme/theme1.xml><?xml version="1.0" encoding="utf-8"?>
<a:theme xmlns:a="http://schemas.openxmlformats.org/drawingml/2006/main" name="2 завёрнутые уголки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 завёрнутые уголки</Template>
  <TotalTime>899</TotalTime>
  <Words>659</Words>
  <Application>Microsoft Office PowerPoint</Application>
  <PresentationFormat>Широкоэкранный</PresentationFormat>
  <Paragraphs>200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Segoe Script</vt:lpstr>
      <vt:lpstr>Times New Roman</vt:lpstr>
      <vt:lpstr>2 завёрнутые уголки</vt:lpstr>
      <vt:lpstr>Презентация</vt:lpstr>
      <vt:lpstr>Presentation</vt:lpstr>
      <vt:lpstr>Система подготовки к ЕГЭ </vt:lpstr>
      <vt:lpstr>Презентация PowerPoint</vt:lpstr>
      <vt:lpstr>Подготовка к экзамену осуществляется через: </vt:lpstr>
      <vt:lpstr>Подготовка к ЕГЭ включает </vt:lpstr>
      <vt:lpstr>Презентация PowerPoint</vt:lpstr>
      <vt:lpstr>       Мониторинг качества знаний позволяет отслеживать динамику роста учебных достижений и планировать индивидуальную работу по коррекции знаний учащихся   Тема « Орфография» Задания № 8, 9  в КИМе   </vt:lpstr>
      <vt:lpstr>Лексическая работа  Задание:  «30 шагов»</vt:lpstr>
      <vt:lpstr>Работа  в 5-9 классах </vt:lpstr>
      <vt:lpstr>Презентация PowerPoint</vt:lpstr>
      <vt:lpstr>Презентация PowerPoint</vt:lpstr>
      <vt:lpstr>Презентация PowerPoint</vt:lpstr>
      <vt:lpstr>Результаты ЕГЭ  выпускников МОУ СОШ № 39 </vt:lpstr>
      <vt:lpstr>Спасибо  за              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Нот-11</dc:creator>
  <cp:lastModifiedBy>Учитель</cp:lastModifiedBy>
  <cp:revision>65</cp:revision>
  <dcterms:created xsi:type="dcterms:W3CDTF">2014-10-29T03:00:56Z</dcterms:created>
  <dcterms:modified xsi:type="dcterms:W3CDTF">2017-12-21T11:13:33Z</dcterms:modified>
</cp:coreProperties>
</file>