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56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021"/>
    <a:srgbClr val="1DE130"/>
    <a:srgbClr val="638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B81BF-37E8-4632-ACA2-3768DB66D122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9BD8-C635-4A07-8169-D2198D65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B9BD8-C635-4A07-8169-D2198D6508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6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B9BD8-C635-4A07-8169-D2198D6508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0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0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9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12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0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1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2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4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6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8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1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5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0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3ED7-7274-4606-8379-26CD76E24637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390BD-55A3-45F1-8335-D54AEB54F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6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182862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4A021"/>
                </a:solidFill>
              </a:rPr>
              <a:t>Развитие одаренности</a:t>
            </a:r>
            <a:br>
              <a:rPr lang="ru-RU" dirty="0" smtClean="0">
                <a:solidFill>
                  <a:srgbClr val="14A021"/>
                </a:solidFill>
              </a:rPr>
            </a:br>
            <a:endParaRPr lang="ru-RU" dirty="0">
              <a:solidFill>
                <a:srgbClr val="14A0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4A021"/>
                </a:solidFill>
              </a:rPr>
              <a:t>Учитель биологии МОУ СОШ №39 г. Тверь</a:t>
            </a:r>
          </a:p>
          <a:p>
            <a:r>
              <a:rPr lang="ru-RU" sz="2400" dirty="0" smtClean="0">
                <a:solidFill>
                  <a:srgbClr val="14A021"/>
                </a:solidFill>
              </a:rPr>
              <a:t>Кузнецова Наталья Алексеевна</a:t>
            </a:r>
            <a:endParaRPr lang="ru-RU" sz="2400" dirty="0">
              <a:solidFill>
                <a:srgbClr val="14A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7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00" y="0"/>
            <a:ext cx="1000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Внеурочная деятельность как средство развития одаренности учащихся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92245"/>
              </p:ext>
            </p:extLst>
          </p:nvPr>
        </p:nvGraphicFramePr>
        <p:xfrm>
          <a:off x="143300" y="954105"/>
          <a:ext cx="11259404" cy="5259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945"/>
                <a:gridCol w="8932459"/>
              </a:tblGrid>
              <a:tr h="9017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Внеурочное мероприятие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Развитие одаренности</a:t>
                      </a:r>
                      <a:endParaRPr lang="ru-RU" sz="2400" dirty="0"/>
                    </a:p>
                  </a:txBody>
                  <a:tcPr/>
                </a:tc>
              </a:tr>
              <a:tr h="2620626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Кружки, факультативы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Расширение и углубление знаний учащихся по учебным предметам в соответствии с их потребностями, запросами, способностями и склонностями, а также на активизацию познавательной деятельности.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 Повышают уровень изучения отдельных предметов и учащиеся могут успешно готовиться к предметным олимпиадам и конкурсам.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 Формирует устойчивую познавательную мотивацию к дальнейшему развитию.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Создает благоприятные условия для установления более тесных межличностных связей, что положительно влияет на психику и характер одаренных детей.</a:t>
                      </a:r>
                      <a:endParaRPr lang="ru-RU" dirty="0"/>
                    </a:p>
                  </a:txBody>
                  <a:tcPr/>
                </a:tc>
              </a:tr>
              <a:tr h="16030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Участие в интеллектуальных играх, марафонов, викторинах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Дают учащимся возможность заявить о себе, проявить свои способности – память, знания, умение логически мыслить, не терять самообладания в сложных моментах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Помогают развитию мышления, высших психических функций, логики, процессов анализа и синтеза, обобщения и классификации, сравнения и противопоставления.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0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00" y="0"/>
            <a:ext cx="1000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Внеурочная деятельность как средство развития одаренности учащихся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89078"/>
              </p:ext>
            </p:extLst>
          </p:nvPr>
        </p:nvGraphicFramePr>
        <p:xfrm>
          <a:off x="163770" y="1172469"/>
          <a:ext cx="11259404" cy="437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945"/>
                <a:gridCol w="8932459"/>
              </a:tblGrid>
              <a:tr h="9017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Внеурочное мероприятие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Развитие одаренности</a:t>
                      </a:r>
                      <a:endParaRPr lang="ru-RU" sz="2400" dirty="0"/>
                    </a:p>
                  </a:txBody>
                  <a:tcPr/>
                </a:tc>
              </a:tr>
              <a:tr h="14605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Научно-практические конференции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Формирует личностной аспект восприятия знаний, способствует привитию учащимся умений и навыков, культуры интеллектуального и практического труда, умений самостоятельно добывать и пополнять знания, воспитывает общественную активность школьников.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Развитие письменной и устной речи</a:t>
                      </a:r>
                      <a:endParaRPr lang="ru-RU" dirty="0"/>
                    </a:p>
                  </a:txBody>
                  <a:tcPr/>
                </a:tc>
              </a:tr>
              <a:tr h="16030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Олимпиады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Развивает у школьников интерес к предмету, знакомит с нетрадиционными заданиями и вопросами;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Пробуждает желание работать с дополнительной литературой;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Формирует навыки самостоятельной работы, помогает раскрыть творческий потенциал;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Позволяют ученику познать и проявить себя, дают возможность самоутвердиться.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36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150126"/>
            <a:ext cx="92941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Модель работы с одаренными детьми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Выявление одарённости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Составление индивидуального образовательного маршрута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Самообразование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Работа с родителями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941" t="21280" r="50074" b="11822"/>
          <a:stretch/>
        </p:blipFill>
        <p:spPr>
          <a:xfrm>
            <a:off x="229530" y="4049663"/>
            <a:ext cx="1965835" cy="2642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364" t="23220" r="50682" b="9880"/>
          <a:stretch/>
        </p:blipFill>
        <p:spPr>
          <a:xfrm>
            <a:off x="1648692" y="3491348"/>
            <a:ext cx="2007862" cy="2701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1363" t="23018" r="50227" b="8262"/>
          <a:stretch/>
        </p:blipFill>
        <p:spPr>
          <a:xfrm>
            <a:off x="3231514" y="2832339"/>
            <a:ext cx="2471061" cy="3360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1591" t="21198" r="20682" b="9273"/>
          <a:stretch/>
        </p:blipFill>
        <p:spPr>
          <a:xfrm>
            <a:off x="5277534" y="1681211"/>
            <a:ext cx="4923663" cy="33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35" y="1995244"/>
            <a:ext cx="2366917" cy="32496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615" t="21804" r="20681" b="9678"/>
          <a:stretch/>
        </p:blipFill>
        <p:spPr>
          <a:xfrm>
            <a:off x="110837" y="138547"/>
            <a:ext cx="3887905" cy="2641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1364" t="20996" r="20682" b="9475"/>
          <a:stretch/>
        </p:blipFill>
        <p:spPr>
          <a:xfrm>
            <a:off x="4140282" y="138547"/>
            <a:ext cx="3865418" cy="2607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1591" t="22411" r="20227" b="10284"/>
          <a:stretch/>
        </p:blipFill>
        <p:spPr>
          <a:xfrm>
            <a:off x="110837" y="2779830"/>
            <a:ext cx="6470072" cy="4208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30795" t="31911" r="30000" b="22411"/>
          <a:stretch/>
        </p:blipFill>
        <p:spPr>
          <a:xfrm>
            <a:off x="8147240" y="185729"/>
            <a:ext cx="3643745" cy="2386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53" y="3315747"/>
            <a:ext cx="2060946" cy="2895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40" y="3943005"/>
            <a:ext cx="2074591" cy="2914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93" y="1475633"/>
            <a:ext cx="2505492" cy="3446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414" y="3849416"/>
            <a:ext cx="2098973" cy="28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3" y="404199"/>
            <a:ext cx="91162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Всем педагогам нужно помнить: «Каждый ребёнок одарён. </a:t>
            </a:r>
            <a:r>
              <a:rPr lang="ru-RU" sz="4400" dirty="0" smtClean="0">
                <a:solidFill>
                  <a:srgbClr val="FF0000"/>
                </a:solidFill>
              </a:rPr>
              <a:t>Раскрыть</a:t>
            </a:r>
            <a:r>
              <a:rPr lang="ru-RU" sz="4400" dirty="0" smtClean="0"/>
              <a:t> его </a:t>
            </a:r>
            <a:r>
              <a:rPr lang="ru-RU" sz="4400" dirty="0" smtClean="0">
                <a:solidFill>
                  <a:srgbClr val="FF0000"/>
                </a:solidFill>
              </a:rPr>
              <a:t>таланты</a:t>
            </a:r>
            <a:r>
              <a:rPr lang="ru-RU" sz="4400" dirty="0" smtClean="0"/>
              <a:t> — дело школы и дополнительного образования. </a:t>
            </a:r>
          </a:p>
          <a:p>
            <a:pPr algn="ctr"/>
            <a:r>
              <a:rPr lang="ru-RU" sz="4400" dirty="0" smtClean="0"/>
              <a:t>В этом </a:t>
            </a:r>
            <a:r>
              <a:rPr lang="ru-RU" sz="4400" dirty="0" smtClean="0">
                <a:solidFill>
                  <a:srgbClr val="FF0000"/>
                </a:solidFill>
              </a:rPr>
              <a:t>— успех России</a:t>
            </a:r>
            <a:r>
              <a:rPr lang="ru-RU" sz="4400" dirty="0" smtClean="0"/>
              <a:t>».</a:t>
            </a:r>
          </a:p>
          <a:p>
            <a:pPr algn="r"/>
            <a:r>
              <a:rPr lang="ru-RU" sz="2800" dirty="0" smtClean="0"/>
              <a:t>Владимир Путин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08909" y="5444836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ежегодное послание Федеральному Собранию,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3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04" y="2661879"/>
            <a:ext cx="1794704" cy="3195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8239" y="1766918"/>
            <a:ext cx="44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ОДАРЕННОСТЬ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6116" y="3059209"/>
            <a:ext cx="444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«Одаренность как диагноз"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3808" y="3059210"/>
            <a:ext cx="46410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«Одаренность как </a:t>
            </a:r>
          </a:p>
          <a:p>
            <a:r>
              <a:rPr lang="ru-RU" sz="3600" dirty="0" smtClean="0"/>
              <a:t>ориентир развития »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33176" y="2436669"/>
            <a:ext cx="886265" cy="478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763670" y="2313932"/>
            <a:ext cx="1026941" cy="48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251" y="449680"/>
            <a:ext cx="913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Подходы к развитию одаренности в </a:t>
            </a:r>
          </a:p>
          <a:p>
            <a:pPr algn="ctr"/>
            <a:r>
              <a:rPr lang="ru-RU" sz="2800" dirty="0" smtClean="0"/>
              <a:t>педагогической практике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407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0"/>
            <a:ext cx="968432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"ОДАРЕННОСТЬ КАК ДИАГНОЗ"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искажения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селекция</a:t>
            </a:r>
            <a:r>
              <a:rPr lang="ru-RU" sz="2200" dirty="0" smtClean="0"/>
              <a:t> — принцип отбора (но вопрос — кто отбирает и для чего);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резервация</a:t>
            </a:r>
            <a:r>
              <a:rPr lang="ru-RU" sz="2200" dirty="0" smtClean="0"/>
              <a:t> — школы для "одаренных" (вопрос как, по каким критериям отобрали, и что с ними и как делают, насколько учитывают редукцию социальной среды развития в условиях резервации и т.д.);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эксплуатация</a:t>
            </a:r>
            <a:r>
              <a:rPr lang="ru-RU" sz="2200" dirty="0" smtClean="0"/>
              <a:t> — выделение "одаренного" и решение за счет него вопросов учреждения и статуса педагога;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стигматизация</a:t>
            </a:r>
            <a:r>
              <a:rPr lang="ru-RU" sz="2200" dirty="0" smtClean="0"/>
              <a:t> — навешивание ярлыка, что искажает самосознание ребенка, отношение к нему родителей и педагогов, а также и сверстников;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симуляции или имитация </a:t>
            </a:r>
            <a:r>
              <a:rPr lang="ru-RU" sz="2200" dirty="0" smtClean="0"/>
              <a:t>— выполнение деятельности за ребенка, создание красивой картинки результативности, дрессура ребенка;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редукция</a:t>
            </a:r>
            <a:r>
              <a:rPr lang="ru-RU" sz="2200" dirty="0" smtClean="0"/>
              <a:t> — ранее "развитие" или ранняя </a:t>
            </a:r>
            <a:r>
              <a:rPr lang="ru-RU" sz="2200" dirty="0" err="1" smtClean="0"/>
              <a:t>профилизация</a:t>
            </a:r>
            <a:r>
              <a:rPr lang="ru-RU" sz="2200" dirty="0" smtClean="0"/>
              <a:t>, сужающие поле выбора вектора развития, снижение уровня общего развития за счет специального и т.д.;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FF0000"/>
                </a:solidFill>
              </a:rPr>
              <a:t>ложные ожидания </a:t>
            </a:r>
            <a:r>
              <a:rPr lang="ru-RU" sz="2200" dirty="0" smtClean="0"/>
              <a:t>— от ребенка ждут и требуют того, чего он сам и не хочет, но что выдается как забота о его интересах.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5855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8" y="4201196"/>
            <a:ext cx="10385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Последовательность шагов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1 – включение в деятельность </a:t>
            </a:r>
          </a:p>
          <a:p>
            <a:r>
              <a:rPr lang="ru-RU" sz="2400" dirty="0" smtClean="0"/>
              <a:t>2 – совмещение обучения в деятельности с интересами ребенка </a:t>
            </a:r>
          </a:p>
          <a:p>
            <a:r>
              <a:rPr lang="ru-RU" sz="2400" dirty="0" smtClean="0"/>
              <a:t>3 – выведение на уровень самостоятельного исследования  (познание)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630" y="1418315"/>
            <a:ext cx="7897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Разработка содержания образования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— ускорение (темпа развития);</a:t>
            </a:r>
          </a:p>
          <a:p>
            <a:r>
              <a:rPr lang="ru-RU" sz="2400" dirty="0" smtClean="0"/>
              <a:t>— углубление (в конкретную сферу);</a:t>
            </a:r>
          </a:p>
          <a:p>
            <a:r>
              <a:rPr lang="ru-RU" sz="2400" dirty="0" smtClean="0"/>
              <a:t>— обогащение (содержания обучения);</a:t>
            </a:r>
          </a:p>
          <a:p>
            <a:r>
              <a:rPr lang="ru-RU" sz="2400" dirty="0" smtClean="0"/>
              <a:t>— проблематизация (содержания обучения);</a:t>
            </a:r>
          </a:p>
          <a:p>
            <a:r>
              <a:rPr lang="ru-RU" sz="2400" dirty="0" smtClean="0"/>
              <a:t>— включение (в предметную деятельность).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2943" y="235872"/>
            <a:ext cx="8344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«Одаренность как ориентир развития»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стратегии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76817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0"/>
            <a:ext cx="940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Формы организации учебной деятельности как фактор развития детской одаренности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22860"/>
              </p:ext>
            </p:extLst>
          </p:nvPr>
        </p:nvGraphicFramePr>
        <p:xfrm>
          <a:off x="409430" y="830997"/>
          <a:ext cx="11191167" cy="567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3"/>
                <a:gridCol w="3795887"/>
                <a:gridCol w="4406417"/>
              </a:tblGrid>
              <a:tr h="11677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Качество одаренного человека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Проявление </a:t>
                      </a:r>
                    </a:p>
                    <a:p>
                      <a:pPr algn="ctr"/>
                      <a:r>
                        <a:rPr lang="ru-RU" sz="2400" dirty="0" smtClean="0"/>
                        <a:t>качества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организация учебной</a:t>
                      </a:r>
                      <a:r>
                        <a:rPr lang="ru-RU" sz="2400" baseline="0" dirty="0" smtClean="0"/>
                        <a:t> деятельности</a:t>
                      </a:r>
                      <a:endParaRPr lang="ru-RU" sz="2400" dirty="0"/>
                    </a:p>
                  </a:txBody>
                  <a:tcPr/>
                </a:tc>
              </a:tr>
              <a:tr h="20473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Любознательность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Поиске новой информации, новых знаний, в стремлении задавать много вопросов, </a:t>
                      </a:r>
                    </a:p>
                    <a:p>
                      <a:pPr algn="ctr"/>
                      <a:r>
                        <a:rPr lang="ru-RU" sz="2000" dirty="0" smtClean="0"/>
                        <a:t>в неугасающей исследовательской активности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Наблюдение за экспериментом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Отбор учебного материал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Использование межпредметных связей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ru-RU" sz="2000" dirty="0"/>
                    </a:p>
                  </a:txBody>
                  <a:tcPr/>
                </a:tc>
              </a:tr>
              <a:tr h="1958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Сверхчувствительность к проблемам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Способности выявлять проблемы, задавать вопросы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Наблюдение за</a:t>
                      </a:r>
                      <a:r>
                        <a:rPr lang="ru-RU" sz="2000" baseline="0" dirty="0" smtClean="0"/>
                        <a:t> экспериментами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baseline="0" dirty="0" smtClean="0"/>
                        <a:t>Анализ и синтез определенного учебного материала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71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0"/>
            <a:ext cx="940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Формы организации учебной деятельности как фактор развития детской одаренности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71058"/>
              </p:ext>
            </p:extLst>
          </p:nvPr>
        </p:nvGraphicFramePr>
        <p:xfrm>
          <a:off x="409430" y="830997"/>
          <a:ext cx="11191167" cy="53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3"/>
                <a:gridCol w="3795887"/>
                <a:gridCol w="4406417"/>
              </a:tblGrid>
              <a:tr h="11677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Качество одаренного человека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Проявление </a:t>
                      </a:r>
                    </a:p>
                    <a:p>
                      <a:pPr algn="ctr"/>
                      <a:r>
                        <a:rPr lang="ru-RU" sz="2400" dirty="0" smtClean="0"/>
                        <a:t>качества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организация учебной</a:t>
                      </a:r>
                      <a:r>
                        <a:rPr lang="ru-RU" sz="2400" baseline="0" dirty="0" smtClean="0"/>
                        <a:t> деятельности</a:t>
                      </a:r>
                      <a:endParaRPr lang="ru-RU" sz="2400" dirty="0"/>
                    </a:p>
                  </a:txBody>
                  <a:tcPr/>
                </a:tc>
              </a:tr>
              <a:tr h="20473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Способность к прогнозированию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Представить результат решения проблемы до того, как она будет реально решена, предсказать возможные последствия действия до его осуществления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Наблюдение за экспериментом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ru-RU" sz="2000" dirty="0"/>
                    </a:p>
                  </a:txBody>
                  <a:tcPr/>
                </a:tc>
              </a:tr>
              <a:tr h="1958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Словарный запас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Проявляется не только в большом количестве используемых в речи слов, но и в умении (стремлении) строить сложные синтаксические конструкции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Работа</a:t>
                      </a:r>
                      <a:r>
                        <a:rPr lang="ru-RU" sz="2000" baseline="0" dirty="0" smtClean="0"/>
                        <a:t> с терминами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baseline="0" dirty="0" smtClean="0"/>
                        <a:t>Обсуждение, беседа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baseline="0" dirty="0" smtClean="0"/>
                        <a:t>Анализ результатов наблюдений, экспериментов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07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0"/>
            <a:ext cx="940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Формы организации учебной деятельности как фактор развития детской одаренности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99422"/>
              </p:ext>
            </p:extLst>
          </p:nvPr>
        </p:nvGraphicFramePr>
        <p:xfrm>
          <a:off x="409430" y="830997"/>
          <a:ext cx="11191167" cy="576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3"/>
                <a:gridCol w="3795887"/>
                <a:gridCol w="4406417"/>
              </a:tblGrid>
              <a:tr h="11677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Качество одаренного человека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Проявление </a:t>
                      </a:r>
                    </a:p>
                    <a:p>
                      <a:pPr algn="ctr"/>
                      <a:r>
                        <a:rPr lang="ru-RU" sz="2400" dirty="0" smtClean="0"/>
                        <a:t>качества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организация учебной</a:t>
                      </a:r>
                      <a:r>
                        <a:rPr lang="ru-RU" sz="2400" baseline="0" dirty="0" smtClean="0"/>
                        <a:t> деятельности</a:t>
                      </a:r>
                      <a:endParaRPr lang="ru-RU" sz="2400" dirty="0"/>
                    </a:p>
                  </a:txBody>
                  <a:tcPr/>
                </a:tc>
              </a:tr>
              <a:tr h="20473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Способность к оценке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Проявляется в способности объективно характеризовать решения проблемных задач, поступки людей, события и явления.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Рефлексия на различных этапах урока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ru-RU" sz="2000" dirty="0"/>
                    </a:p>
                  </a:txBody>
                  <a:tcPr/>
                </a:tc>
              </a:tr>
              <a:tr h="1958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Изобретательность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Способность находить оригинальные, неожиданные решения в поведении и различных видах деятельности. Проявляется в поведении ребенка, в играх и </a:t>
                      </a:r>
                    </a:p>
                    <a:p>
                      <a:pPr algn="ctr"/>
                      <a:r>
                        <a:rPr lang="ru-RU" sz="2000" dirty="0" smtClean="0"/>
                        <a:t>самых разных видах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Моделирование процессов и явлений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8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5" y="0"/>
            <a:ext cx="940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Формы организации учебной деятельности как фактор развития детской одаренности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87927"/>
              </p:ext>
            </p:extLst>
          </p:nvPr>
        </p:nvGraphicFramePr>
        <p:xfrm>
          <a:off x="409430" y="830997"/>
          <a:ext cx="11191167" cy="576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3"/>
                <a:gridCol w="5008728"/>
                <a:gridCol w="3193576"/>
              </a:tblGrid>
              <a:tr h="11677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Качество одаренного человека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Проявление </a:t>
                      </a:r>
                    </a:p>
                    <a:p>
                      <a:pPr algn="ctr"/>
                      <a:r>
                        <a:rPr lang="ru-RU" sz="2400" dirty="0" smtClean="0"/>
                        <a:t>качества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организация учебной</a:t>
                      </a:r>
                      <a:r>
                        <a:rPr lang="ru-RU" sz="2400" baseline="0" dirty="0" smtClean="0"/>
                        <a:t> деятельности</a:t>
                      </a:r>
                      <a:endParaRPr lang="ru-RU" sz="2400" dirty="0"/>
                    </a:p>
                  </a:txBody>
                  <a:tcPr/>
                </a:tc>
              </a:tr>
              <a:tr h="20473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Настойчивость (целеустремленность)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Способность и стремление упорно двигаться к намеченной цели, умение концентрировать собственные усилия на предмете деятельности, несмотря на наличие помех. Проявляется в поведении и во всех видах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Работа над проектами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2000" dirty="0" smtClean="0"/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endParaRPr lang="ru-RU" sz="2000" dirty="0"/>
                    </a:p>
                  </a:txBody>
                  <a:tcPr/>
                </a:tc>
              </a:tr>
              <a:tr h="1958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Требовательность к результатам собственной деятельности (</a:t>
                      </a:r>
                      <a:r>
                        <a:rPr lang="ru-RU" sz="2000" dirty="0" err="1" smtClean="0"/>
                        <a:t>перфекционизм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Стремление доводить продукты любой своей деятельности до соответствия самым высоким требованиям. Проявляется в том, что ребенок не успокаивается до тех пор, пока </a:t>
                      </a:r>
                    </a:p>
                    <a:p>
                      <a:pPr algn="ctr"/>
                      <a:r>
                        <a:rPr lang="ru-RU" sz="2000" dirty="0" smtClean="0"/>
                        <a:t>не доведет свою работу до самого высокого уровня. </a:t>
                      </a:r>
                    </a:p>
                    <a:p>
                      <a:pPr algn="ctr"/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Работа над проектами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3693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868</Words>
  <Application>Microsoft Office PowerPoint</Application>
  <PresentationFormat>Широкоэкранный</PresentationFormat>
  <Paragraphs>125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Грань</vt:lpstr>
      <vt:lpstr>Развитие одаренности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одаренности</dc:title>
  <dc:creator>Учитель</dc:creator>
  <cp:lastModifiedBy>Учитель</cp:lastModifiedBy>
  <cp:revision>27</cp:revision>
  <dcterms:created xsi:type="dcterms:W3CDTF">2017-12-17T13:13:45Z</dcterms:created>
  <dcterms:modified xsi:type="dcterms:W3CDTF">2017-12-21T11:05:03Z</dcterms:modified>
</cp:coreProperties>
</file>