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78" r:id="rId13"/>
    <p:sldId id="280" r:id="rId14"/>
    <p:sldId id="281" r:id="rId15"/>
    <p:sldId id="297" r:id="rId16"/>
    <p:sldId id="296" r:id="rId17"/>
    <p:sldId id="298" r:id="rId18"/>
    <p:sldId id="282" r:id="rId19"/>
    <p:sldId id="289" r:id="rId20"/>
    <p:sldId id="283" r:id="rId21"/>
    <p:sldId id="272" r:id="rId22"/>
    <p:sldId id="301" r:id="rId23"/>
    <p:sldId id="303" r:id="rId24"/>
    <p:sldId id="257" r:id="rId25"/>
    <p:sldId id="258" r:id="rId26"/>
    <p:sldId id="259" r:id="rId27"/>
    <p:sldId id="260" r:id="rId28"/>
    <p:sldId id="261" r:id="rId29"/>
    <p:sldId id="264" r:id="rId30"/>
    <p:sldId id="265" r:id="rId31"/>
    <p:sldId id="26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851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872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png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Формирование здорового образа жизни школьника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772816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средняя общеобразовательная школа №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г.Твери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7673" y="4941168"/>
            <a:ext cx="25441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</a:t>
            </a:r>
          </a:p>
          <a:p>
            <a:pPr algn="r"/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Иванькова </a:t>
            </a: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022539"/>
            <a:ext cx="6858018" cy="4462760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</a:t>
            </a:r>
            <a:r>
              <a:rPr lang="ru-RU" b="1" u="sng" dirty="0" smtClean="0">
                <a:solidFill>
                  <a:srgbClr val="002060"/>
                </a:solidFill>
              </a:rPr>
              <a:t>ответственность за воспитание детей на семью, а все остальные социальные институты </a:t>
            </a:r>
            <a:r>
              <a:rPr lang="ru-RU" b="1" dirty="0" smtClean="0">
                <a:solidFill>
                  <a:srgbClr val="002060"/>
                </a:solidFill>
              </a:rPr>
              <a:t>(в том числе школьные учреждения) </a:t>
            </a:r>
            <a:r>
              <a:rPr lang="ru-RU" b="1" u="sng" dirty="0" smtClean="0">
                <a:solidFill>
                  <a:srgbClr val="002060"/>
                </a:solidFill>
              </a:rPr>
              <a:t>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97666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Духовное здоровье </a:t>
            </a:r>
            <a:r>
              <a:rPr lang="ru-RU" dirty="0">
                <a:solidFill>
                  <a:srgbClr val="002060"/>
                </a:solidFill>
              </a:rPr>
              <a:t>- это та вершина, на которую каждый должен подняться сам. Задача родителей - создать ребенку условия для продвижения по этому пути. И в этом ничто не может заменить авторитет взрослого. Поэтому родители должны сами воспринять философию ЗОЖ и вступить на путь здоровья. Существует правило: </a:t>
            </a:r>
            <a:r>
              <a:rPr lang="ru-RU" b="1" i="1" dirty="0">
                <a:solidFill>
                  <a:srgbClr val="002060"/>
                </a:solidFill>
              </a:rPr>
              <a:t>"Если хочешь воспитать своего ребенка здоровым, сам иди по пути здоровья, иначе его некуда будет вести!"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79928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b="1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b="1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04518" cy="6025281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3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000108"/>
            <a:ext cx="1321680" cy="1857370"/>
          </a:xfrm>
          <a:ln w="38100">
            <a:solidFill>
              <a:srgbClr val="00FFFF"/>
            </a:solidFill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3068960"/>
            <a:ext cx="38884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960" y="1196752"/>
            <a:ext cx="47525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РЕБЕНОК ШКОЛЬНОГО ВОЗРАСТА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ДОЛЖЕН ЕЖЕДНЕВНО ПОЛУЧАТЬ: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Сливочное масло: 30–40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Растительное масло: 15–20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Хлеб (пшеничный и ржаной):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Крупы и макаронные изделия: 40–60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Картофель: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Овощи: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Фрукты свежие: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Сок: 150–200 мл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Сахар: 50–70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Кондитерские изделия: 20–30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Молоко, молочные продукты: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Мясо птицы (филе): 100–130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Рыба (филе): 50–70 г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6" y="3356992"/>
            <a:ext cx="82901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692696"/>
            <a:ext cx="2376264" cy="1944216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1520" y="620688"/>
            <a:ext cx="2232248" cy="208823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92480" cy="37924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</a:t>
            </a:r>
            <a:r>
              <a:rPr lang="ru-RU" b="1" u="sng" dirty="0">
                <a:solidFill>
                  <a:srgbClr val="002060"/>
                </a:solidFill>
              </a:rPr>
              <a:t>Перекусы в школе на переменах, булочками без чая, приносят скорее вред, чем пользу желудку. </a:t>
            </a:r>
            <a:r>
              <a:rPr lang="ru-RU" b="1" dirty="0">
                <a:solidFill>
                  <a:srgbClr val="002060"/>
                </a:solidFill>
              </a:rPr>
              <a:t>В ваших силах обеспечить ребят знаниями о правильном режиме питания. 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581128"/>
            <a:ext cx="3096344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293096"/>
            <a:ext cx="266429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715000" y="4624388"/>
              <a:ext cx="3165475" cy="1835150"/>
              <a:chOff x="3840" y="2976"/>
              <a:chExt cx="1728" cy="1104"/>
            </a:xfrm>
          </p:grpSpPr>
          <p:sp>
            <p:nvSpPr>
              <p:cNvPr id="495619" name="Rectangle 3"/>
              <p:cNvSpPr>
                <a:spLocks noChangeArrowheads="1"/>
              </p:cNvSpPr>
              <p:nvPr/>
            </p:nvSpPr>
            <p:spPr bwMode="auto">
              <a:xfrm>
                <a:off x="3840" y="2976"/>
                <a:ext cx="1728" cy="110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27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72" y="3024"/>
                <a:ext cx="1296" cy="3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ru-RU" sz="3600" kern="10">
                  <a:ln w="9525">
                    <a:solidFill>
                      <a:srgbClr val="CCECFF"/>
                    </a:solidFill>
                    <a:miter lim="800000"/>
                    <a:headEnd/>
                    <a:tailEnd/>
                  </a:ln>
                  <a:solidFill>
                    <a:srgbClr val="CCEC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5621" name="Rectangle 5"/>
            <p:cNvSpPr>
              <a:spLocks noChangeArrowheads="1"/>
            </p:cNvSpPr>
            <p:nvPr/>
          </p:nvSpPr>
          <p:spPr bwMode="auto">
            <a:xfrm>
              <a:off x="323528" y="836712"/>
              <a:ext cx="3603625" cy="1993900"/>
            </a:xfrm>
            <a:prstGeom prst="rect">
              <a:avLst/>
            </a:prstGeom>
            <a:gradFill rotWithShape="0">
              <a:gsLst>
                <a:gs pos="0">
                  <a:srgbClr val="96AB94"/>
                </a:gs>
                <a:gs pos="17000">
                  <a:srgbClr val="D4DEFF"/>
                </a:gs>
                <a:gs pos="47000">
                  <a:srgbClr val="D4DEFF"/>
                </a:gs>
                <a:gs pos="100000">
                  <a:srgbClr val="8488C4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1520" y="4725144"/>
              <a:ext cx="8702675" cy="1914525"/>
              <a:chOff x="768" y="2976"/>
              <a:chExt cx="4752" cy="1152"/>
            </a:xfrm>
          </p:grpSpPr>
          <p:sp>
            <p:nvSpPr>
              <p:cNvPr id="20524" name="Freeform 7"/>
              <p:cNvSpPr>
                <a:spLocks/>
              </p:cNvSpPr>
              <p:nvPr/>
            </p:nvSpPr>
            <p:spPr bwMode="auto">
              <a:xfrm>
                <a:off x="768" y="2976"/>
                <a:ext cx="4752" cy="1152"/>
              </a:xfrm>
              <a:custGeom>
                <a:avLst/>
                <a:gdLst>
                  <a:gd name="T0" fmla="*/ 0 w 1824"/>
                  <a:gd name="T1" fmla="*/ 0 h 816"/>
                  <a:gd name="T2" fmla="*/ 0 w 1824"/>
                  <a:gd name="T3" fmla="*/ 3241 h 816"/>
                  <a:gd name="T4" fmla="*/ 84028 w 1824"/>
                  <a:gd name="T5" fmla="*/ 3241 h 816"/>
                  <a:gd name="T6" fmla="*/ 59694 w 1824"/>
                  <a:gd name="T7" fmla="*/ 192 h 816"/>
                  <a:gd name="T8" fmla="*/ 57490 w 1824"/>
                  <a:gd name="T9" fmla="*/ 0 h 816"/>
                  <a:gd name="T10" fmla="*/ 0 w 1824"/>
                  <a:gd name="T11" fmla="*/ 0 h 8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4"/>
                  <a:gd name="T19" fmla="*/ 0 h 816"/>
                  <a:gd name="T20" fmla="*/ 1824 w 1824"/>
                  <a:gd name="T21" fmla="*/ 816 h 8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824" y="816"/>
                    </a:lnTo>
                    <a:lnTo>
                      <a:pt x="1296" y="48"/>
                    </a:lnTo>
                    <a:lnTo>
                      <a:pt x="124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5E47"/>
                  </a:gs>
                  <a:gs pos="100000">
                    <a:srgbClr val="FFCC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525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864" y="3072"/>
                <a:ext cx="2592" cy="38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rgbClr val="CCECFF"/>
                      </a:solidFill>
                      <a:miter lim="800000"/>
                      <a:headEnd/>
                      <a:tailEnd/>
                    </a:ln>
                    <a:solidFill>
                      <a:schemeClr val="accent1"/>
                    </a:solidFill>
                    <a:latin typeface="Arial"/>
                    <a:cs typeface="Arial"/>
                  </a:rPr>
                  <a:t>в рейтинге заболеваний нарушения</a:t>
                </a:r>
              </a:p>
              <a:p>
                <a:pPr algn="ctr"/>
                <a:r>
                  <a:rPr lang="ru-RU" sz="3600" kern="10" dirty="0">
                    <a:ln w="9525">
                      <a:solidFill>
                        <a:srgbClr val="CCECFF"/>
                      </a:solidFill>
                      <a:miter lim="800000"/>
                      <a:headEnd/>
                      <a:tailEnd/>
                    </a:ln>
                    <a:solidFill>
                      <a:schemeClr val="accent1"/>
                    </a:solidFill>
                    <a:latin typeface="Arial"/>
                    <a:cs typeface="Arial"/>
                  </a:rPr>
                  <a:t>работы опорно-двигательного аппарата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1520" y="2708920"/>
              <a:ext cx="6505575" cy="1993900"/>
              <a:chOff x="768" y="1824"/>
              <a:chExt cx="3552" cy="1200"/>
            </a:xfrm>
          </p:grpSpPr>
          <p:sp>
            <p:nvSpPr>
              <p:cNvPr id="20521" name="Freeform 10"/>
              <p:cNvSpPr>
                <a:spLocks/>
              </p:cNvSpPr>
              <p:nvPr/>
            </p:nvSpPr>
            <p:spPr bwMode="auto">
              <a:xfrm>
                <a:off x="768" y="1824"/>
                <a:ext cx="3552" cy="1200"/>
              </a:xfrm>
              <a:custGeom>
                <a:avLst/>
                <a:gdLst>
                  <a:gd name="T0" fmla="*/ 0 w 1248"/>
                  <a:gd name="T1" fmla="*/ 0 h 864"/>
                  <a:gd name="T2" fmla="*/ 0 w 1248"/>
                  <a:gd name="T3" fmla="*/ 3215 h 864"/>
                  <a:gd name="T4" fmla="*/ 81898 w 1248"/>
                  <a:gd name="T5" fmla="*/ 3215 h 864"/>
                  <a:gd name="T6" fmla="*/ 44107 w 1248"/>
                  <a:gd name="T7" fmla="*/ 0 h 864"/>
                  <a:gd name="T8" fmla="*/ 0 w 1248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864"/>
                  <a:gd name="T17" fmla="*/ 1248 w 1248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864">
                    <a:moveTo>
                      <a:pt x="0" y="0"/>
                    </a:moveTo>
                    <a:lnTo>
                      <a:pt x="0" y="864"/>
                    </a:lnTo>
                    <a:lnTo>
                      <a:pt x="1248" y="864"/>
                    </a:lnTo>
                    <a:lnTo>
                      <a:pt x="67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3012"/>
                  </a:gs>
                  <a:gs pos="30000">
                    <a:srgbClr val="A65528"/>
                  </a:gs>
                  <a:gs pos="70000">
                    <a:srgbClr val="D49E6C"/>
                  </a:gs>
                  <a:gs pos="100000">
                    <a:srgbClr val="D6B19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522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16" y="2016"/>
                <a:ext cx="1632" cy="16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BEB3FF"/>
                      </a:solidFill>
                      <a:miter lim="800000"/>
                      <a:headEnd/>
                      <a:tailEnd/>
                    </a:ln>
                    <a:solidFill>
                      <a:srgbClr val="BEB3FF"/>
                    </a:solidFill>
                    <a:latin typeface="Arial"/>
                    <a:cs typeface="Arial"/>
                  </a:rPr>
                  <a:t>за последние 20 лет число детей,</a:t>
                </a:r>
              </a:p>
            </p:txBody>
          </p:sp>
          <p:sp>
            <p:nvSpPr>
              <p:cNvPr id="20523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816" y="2304"/>
                <a:ext cx="2448" cy="21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11007A"/>
                      </a:solidFill>
                      <a:miter lim="800000"/>
                      <a:headEnd/>
                      <a:tailEnd/>
                    </a:ln>
                    <a:solidFill>
                      <a:srgbClr val="11007A"/>
                    </a:solidFill>
                    <a:latin typeface="Arial"/>
                    <a:cs typeface="Arial"/>
                  </a:rPr>
                  <a:t>биологически не соответствующих 6-7 годам, увеличилось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429000" y="2632075"/>
              <a:ext cx="5451475" cy="2073275"/>
              <a:chOff x="2592" y="1776"/>
              <a:chExt cx="2976" cy="1248"/>
            </a:xfrm>
          </p:grpSpPr>
          <p:sp>
            <p:nvSpPr>
              <p:cNvPr id="20519" name="Freeform 14"/>
              <p:cNvSpPr>
                <a:spLocks/>
              </p:cNvSpPr>
              <p:nvPr/>
            </p:nvSpPr>
            <p:spPr bwMode="auto">
              <a:xfrm>
                <a:off x="2592" y="1776"/>
                <a:ext cx="2976" cy="1248"/>
              </a:xfrm>
              <a:custGeom>
                <a:avLst/>
                <a:gdLst>
                  <a:gd name="T0" fmla="*/ 0 w 1152"/>
                  <a:gd name="T1" fmla="*/ 0 h 864"/>
                  <a:gd name="T2" fmla="*/ 51308 w 1152"/>
                  <a:gd name="T3" fmla="*/ 0 h 864"/>
                  <a:gd name="T4" fmla="*/ 51308 w 1152"/>
                  <a:gd name="T5" fmla="*/ 3761 h 864"/>
                  <a:gd name="T6" fmla="*/ 25652 w 1152"/>
                  <a:gd name="T7" fmla="*/ 3761 h 864"/>
                  <a:gd name="T8" fmla="*/ 0 w 1152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864"/>
                  <a:gd name="T17" fmla="*/ 1152 w 1152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864">
                    <a:moveTo>
                      <a:pt x="0" y="0"/>
                    </a:moveTo>
                    <a:lnTo>
                      <a:pt x="1152" y="0"/>
                    </a:lnTo>
                    <a:lnTo>
                      <a:pt x="1152" y="864"/>
                    </a:lnTo>
                    <a:lnTo>
                      <a:pt x="576" y="86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7272"/>
                  </a:gs>
                  <a:gs pos="50000">
                    <a:srgbClr val="FFA3A3"/>
                  </a:gs>
                  <a:gs pos="100000">
                    <a:srgbClr val="B2727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520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16" y="2016"/>
                <a:ext cx="2304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11007A"/>
                      </a:solidFill>
                      <a:miter lim="800000"/>
                      <a:headEnd/>
                      <a:tailEnd/>
                    </a:ln>
                    <a:solidFill>
                      <a:srgbClr val="11007A"/>
                    </a:solidFill>
                    <a:latin typeface="Arial"/>
                    <a:cs typeface="Arial"/>
                  </a:rPr>
                  <a:t>из них нуждаются в реабилитации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527050" y="717550"/>
              <a:ext cx="8353425" cy="1993900"/>
              <a:chOff x="1008" y="624"/>
              <a:chExt cx="4560" cy="1200"/>
            </a:xfrm>
          </p:grpSpPr>
          <p:sp>
            <p:nvSpPr>
              <p:cNvPr id="20516" name="Freeform 17"/>
              <p:cNvSpPr>
                <a:spLocks/>
              </p:cNvSpPr>
              <p:nvPr/>
            </p:nvSpPr>
            <p:spPr bwMode="auto">
              <a:xfrm>
                <a:off x="1008" y="624"/>
                <a:ext cx="4560" cy="1200"/>
              </a:xfrm>
              <a:custGeom>
                <a:avLst/>
                <a:gdLst>
                  <a:gd name="T0" fmla="*/ 0 w 1824"/>
                  <a:gd name="T1" fmla="*/ 0 h 954"/>
                  <a:gd name="T2" fmla="*/ 71250 w 1824"/>
                  <a:gd name="T3" fmla="*/ 0 h 954"/>
                  <a:gd name="T4" fmla="*/ 71250 w 1824"/>
                  <a:gd name="T5" fmla="*/ 2387 h 954"/>
                  <a:gd name="T6" fmla="*/ 26020 w 1824"/>
                  <a:gd name="T7" fmla="*/ 2387 h 954"/>
                  <a:gd name="T8" fmla="*/ 0 w 1824"/>
                  <a:gd name="T9" fmla="*/ 0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54"/>
                  <a:gd name="T17" fmla="*/ 1824 w 1824"/>
                  <a:gd name="T18" fmla="*/ 954 h 9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54">
                    <a:moveTo>
                      <a:pt x="0" y="0"/>
                    </a:moveTo>
                    <a:lnTo>
                      <a:pt x="1824" y="0"/>
                    </a:lnTo>
                    <a:lnTo>
                      <a:pt x="1824" y="954"/>
                    </a:lnTo>
                    <a:lnTo>
                      <a:pt x="666" y="95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0517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40" y="720"/>
                <a:ext cx="4097" cy="21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11007A"/>
                      </a:solidFill>
                      <a:miter lim="800000"/>
                      <a:headEnd/>
                      <a:tailEnd/>
                    </a:ln>
                    <a:solidFill>
                      <a:srgbClr val="11007A"/>
                    </a:solidFill>
                    <a:latin typeface="Arial"/>
                    <a:cs typeface="Arial"/>
                  </a:rPr>
                  <a:t>число детей с недостатками развития и неблагополучным состоянием здоровья </a:t>
                </a:r>
              </a:p>
            </p:txBody>
          </p:sp>
          <p:sp>
            <p:nvSpPr>
              <p:cNvPr id="20518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04" y="1008"/>
                <a:ext cx="3216" cy="13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11007A"/>
                      </a:solidFill>
                      <a:miter lim="800000"/>
                      <a:headEnd/>
                      <a:tailEnd/>
                    </a:ln>
                    <a:solidFill>
                      <a:srgbClr val="11007A"/>
                    </a:solidFill>
                    <a:latin typeface="Arial"/>
                    <a:cs typeface="Arial"/>
                  </a:rPr>
                  <a:t>среди новорожденных составляет</a:t>
                </a: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6804025" y="1674813"/>
              <a:ext cx="1230313" cy="876300"/>
              <a:chOff x="3072" y="960"/>
              <a:chExt cx="672" cy="528"/>
            </a:xfrm>
          </p:grpSpPr>
          <p:sp>
            <p:nvSpPr>
              <p:cNvPr id="20514" name="Rectangle 21"/>
              <p:cNvSpPr>
                <a:spLocks noChangeArrowheads="1"/>
              </p:cNvSpPr>
              <p:nvPr/>
            </p:nvSpPr>
            <p:spPr bwMode="auto">
              <a:xfrm>
                <a:off x="3168" y="960"/>
                <a:ext cx="576" cy="528"/>
              </a:xfrm>
              <a:prstGeom prst="rect">
                <a:avLst/>
              </a:prstGeom>
              <a:gradFill rotWithShape="0">
                <a:gsLst>
                  <a:gs pos="0">
                    <a:srgbClr val="96AB94"/>
                  </a:gs>
                  <a:gs pos="8501">
                    <a:srgbClr val="D4DEFF"/>
                  </a:gs>
                  <a:gs pos="23500">
                    <a:srgbClr val="D4DEFF"/>
                  </a:gs>
                  <a:gs pos="50000">
                    <a:srgbClr val="8488C4"/>
                  </a:gs>
                  <a:gs pos="76500">
                    <a:srgbClr val="D4DEFF"/>
                  </a:gs>
                  <a:gs pos="91499">
                    <a:srgbClr val="D4DEFF"/>
                  </a:gs>
                  <a:gs pos="100000">
                    <a:srgbClr val="96AB94"/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5" name="Picture 22" descr="BD20119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72" y="982"/>
                <a:ext cx="667" cy="48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8042275" y="3429000"/>
              <a:ext cx="1101725" cy="1036638"/>
              <a:chOff x="3168" y="3168"/>
              <a:chExt cx="602" cy="624"/>
            </a:xfrm>
          </p:grpSpPr>
          <p:sp>
            <p:nvSpPr>
              <p:cNvPr id="20512" name="Rectangle 24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480" cy="624"/>
              </a:xfrm>
              <a:prstGeom prst="rect">
                <a:avLst/>
              </a:pr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3" name="Picture 25" descr="PE02370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64" y="3216"/>
                <a:ext cx="506" cy="57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5148263" y="4221163"/>
              <a:ext cx="1055687" cy="957262"/>
              <a:chOff x="2256" y="3360"/>
              <a:chExt cx="576" cy="576"/>
            </a:xfrm>
          </p:grpSpPr>
          <p:sp>
            <p:nvSpPr>
              <p:cNvPr id="20510" name="Rectangle 27"/>
              <p:cNvSpPr>
                <a:spLocks noChangeArrowheads="1"/>
              </p:cNvSpPr>
              <p:nvPr/>
            </p:nvSpPr>
            <p:spPr bwMode="auto">
              <a:xfrm>
                <a:off x="2256" y="3360"/>
                <a:ext cx="576" cy="576"/>
              </a:xfrm>
              <a:prstGeom prst="rect">
                <a:avLst/>
              </a:pr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1" name="Picture 28" descr="PE0123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3408"/>
                <a:ext cx="556" cy="47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276600" y="2205038"/>
              <a:ext cx="1166813" cy="957262"/>
              <a:chOff x="3504" y="3216"/>
              <a:chExt cx="637" cy="576"/>
            </a:xfrm>
          </p:grpSpPr>
          <p:sp>
            <p:nvSpPr>
              <p:cNvPr id="20508" name="Rectangle 33"/>
              <p:cNvSpPr>
                <a:spLocks noChangeArrowheads="1"/>
              </p:cNvSpPr>
              <p:nvPr/>
            </p:nvSpPr>
            <p:spPr bwMode="auto">
              <a:xfrm>
                <a:off x="3504" y="3216"/>
                <a:ext cx="576" cy="576"/>
              </a:xfrm>
              <a:prstGeom prst="rect">
                <a:avLst/>
              </a:prstGeom>
              <a:gradFill rotWithShape="0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09" name="Picture 34" descr="PE02342_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52" y="3264"/>
                <a:ext cx="589" cy="46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49565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72000" y="1844675"/>
              <a:ext cx="1758950" cy="598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5000">
                        <a:srgbClr val="F27300"/>
                      </a:gs>
                      <a:gs pos="12500">
                        <a:srgbClr val="8F0040"/>
                      </a:gs>
                      <a:gs pos="25000">
                        <a:srgbClr val="400040"/>
                      </a:gs>
                      <a:gs pos="39999">
                        <a:srgbClr val="000040"/>
                      </a:gs>
                      <a:gs pos="50000">
                        <a:srgbClr val="000000"/>
                      </a:gs>
                      <a:gs pos="60001">
                        <a:srgbClr val="000040"/>
                      </a:gs>
                      <a:gs pos="75000">
                        <a:srgbClr val="400040"/>
                      </a:gs>
                      <a:gs pos="87500">
                        <a:srgbClr val="8F0040"/>
                      </a:gs>
                      <a:gs pos="95000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85%</a:t>
              </a:r>
            </a:p>
          </p:txBody>
        </p:sp>
        <p:sp>
          <p:nvSpPr>
            <p:cNvPr id="49565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5891213" y="3508375"/>
              <a:ext cx="1757362" cy="5984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5000">
                        <a:srgbClr val="F27300"/>
                      </a:gs>
                      <a:gs pos="12500">
                        <a:srgbClr val="8F0040"/>
                      </a:gs>
                      <a:gs pos="25000">
                        <a:srgbClr val="400040"/>
                      </a:gs>
                      <a:gs pos="39999">
                        <a:srgbClr val="000040"/>
                      </a:gs>
                      <a:gs pos="50000">
                        <a:srgbClr val="000000"/>
                      </a:gs>
                      <a:gs pos="60001">
                        <a:srgbClr val="000040"/>
                      </a:gs>
                      <a:gs pos="75000">
                        <a:srgbClr val="400040"/>
                      </a:gs>
                      <a:gs pos="87500">
                        <a:srgbClr val="8F0040"/>
                      </a:gs>
                      <a:gs pos="95000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30%</a:t>
              </a:r>
            </a:p>
          </p:txBody>
        </p:sp>
        <p:sp>
          <p:nvSpPr>
            <p:cNvPr id="495653" name="Rectangle 37"/>
            <p:cNvSpPr>
              <a:spLocks noChangeArrowheads="1"/>
            </p:cNvSpPr>
            <p:nvPr/>
          </p:nvSpPr>
          <p:spPr bwMode="auto">
            <a:xfrm>
              <a:off x="0" y="239713"/>
              <a:ext cx="968375" cy="796925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95654" name="Picture 38" descr="HH01882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625" y="638175"/>
              <a:ext cx="615950" cy="350838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95655" name="Picture 39" descr="HM00374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950" y="239713"/>
              <a:ext cx="280988" cy="2984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95656" name="Picture 40" descr="BD05200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158750"/>
              <a:ext cx="401638" cy="5445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9565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900113" y="3860800"/>
              <a:ext cx="2374900" cy="7588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10001">
                        <a:srgbClr val="F27300"/>
                      </a:gs>
                      <a:gs pos="25000">
                        <a:srgbClr val="8F0040"/>
                      </a:gs>
                      <a:gs pos="50000">
                        <a:srgbClr val="400040"/>
                      </a:gs>
                      <a:gs pos="80000">
                        <a:srgbClr val="000040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в 3 раза</a:t>
              </a:r>
            </a:p>
          </p:txBody>
        </p:sp>
        <p:sp>
          <p:nvSpPr>
            <p:cNvPr id="49565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758950" y="5662613"/>
              <a:ext cx="3341688" cy="6365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5000">
                        <a:srgbClr val="F27300"/>
                      </a:gs>
                      <a:gs pos="12500">
                        <a:srgbClr val="8F0040"/>
                      </a:gs>
                      <a:gs pos="25000">
                        <a:srgbClr val="400040"/>
                      </a:gs>
                      <a:gs pos="39999">
                        <a:srgbClr val="000040"/>
                      </a:gs>
                      <a:gs pos="50000">
                        <a:srgbClr val="000000"/>
                      </a:gs>
                      <a:gs pos="60001">
                        <a:srgbClr val="000040"/>
                      </a:gs>
                      <a:gs pos="75000">
                        <a:srgbClr val="400040"/>
                      </a:gs>
                      <a:gs pos="87500">
                        <a:srgbClr val="8F0040"/>
                      </a:gs>
                      <a:gs pos="95000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на 1 месте</a:t>
              </a:r>
            </a:p>
          </p:txBody>
        </p: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984250" y="0"/>
              <a:ext cx="7835900" cy="692150"/>
              <a:chOff x="1344" y="192"/>
              <a:chExt cx="4224" cy="384"/>
            </a:xfrm>
          </p:grpSpPr>
          <p:sp>
            <p:nvSpPr>
              <p:cNvPr id="20506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44" y="192"/>
                <a:ext cx="4224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gradFill rotWithShape="1">
                      <a:gsLst>
                        <a:gs pos="0">
                          <a:srgbClr val="FFBF00"/>
                        </a:gs>
                        <a:gs pos="10001">
                          <a:srgbClr val="F27300"/>
                        </a:gs>
                        <a:gs pos="25000">
                          <a:srgbClr val="8F0040"/>
                        </a:gs>
                        <a:gs pos="50000">
                          <a:srgbClr val="400040"/>
                        </a:gs>
                        <a:gs pos="80000">
                          <a:srgbClr val="00004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effectLst>
                      <a:prstShdw prst="shdw17" dist="17961" dir="2700000">
                        <a:srgbClr val="999999"/>
                      </a:prstShdw>
                    </a:effectLst>
                    <a:latin typeface="Impact"/>
                  </a:rPr>
                  <a:t>ПО ДАННЫМ ФИЗИОЛОГО-ГИГИЕНИЧЕСКОГО МОНИТОРИНГА</a:t>
                </a:r>
              </a:p>
            </p:txBody>
          </p:sp>
          <p:sp>
            <p:nvSpPr>
              <p:cNvPr id="20507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44" y="432"/>
                <a:ext cx="4224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gradFill rotWithShape="1">
                      <a:gsLst>
                        <a:gs pos="0">
                          <a:srgbClr val="FFBF00"/>
                        </a:gs>
                        <a:gs pos="10001">
                          <a:srgbClr val="F27300"/>
                        </a:gs>
                        <a:gs pos="25000">
                          <a:srgbClr val="8F0040"/>
                        </a:gs>
                        <a:gs pos="50000">
                          <a:srgbClr val="400040"/>
                        </a:gs>
                        <a:gs pos="80000">
                          <a:srgbClr val="000040"/>
                        </a:gs>
                        <a:gs pos="100000">
                          <a:srgbClr val="000000"/>
                        </a:gs>
                      </a:gsLst>
                      <a:lin ang="5400000" scaled="1"/>
                    </a:gradFill>
                    <a:effectLst>
                      <a:prstShdw prst="shdw17" dist="17961" dir="2700000">
                        <a:srgbClr val="999999"/>
                      </a:prstShdw>
                    </a:effectLst>
                    <a:latin typeface="Impact"/>
                  </a:rPr>
                  <a:t>НИИ ГИГИЕНЫ И ПРОФИЛАКТИКИ ЗАБОЛЕВАНИЙ ДЕТЕЙ РАО,</a:t>
                </a:r>
              </a:p>
            </p:txBody>
          </p:sp>
        </p:grpSp>
        <p:sp>
          <p:nvSpPr>
            <p:cNvPr id="495663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323850" y="1341438"/>
              <a:ext cx="1255713" cy="544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FFBF00"/>
                      </a:gs>
                      <a:gs pos="5000">
                        <a:srgbClr val="F27300"/>
                      </a:gs>
                      <a:gs pos="12500">
                        <a:srgbClr val="8F0040"/>
                      </a:gs>
                      <a:gs pos="25000">
                        <a:srgbClr val="400040"/>
                      </a:gs>
                      <a:gs pos="39999">
                        <a:srgbClr val="000040"/>
                      </a:gs>
                      <a:gs pos="50000">
                        <a:srgbClr val="000000"/>
                      </a:gs>
                      <a:gs pos="60001">
                        <a:srgbClr val="000040"/>
                      </a:gs>
                      <a:gs pos="75000">
                        <a:srgbClr val="400040"/>
                      </a:gs>
                      <a:gs pos="87500">
                        <a:srgbClr val="8F0040"/>
                      </a:gs>
                      <a:gs pos="95000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10%</a:t>
              </a:r>
            </a:p>
          </p:txBody>
        </p:sp>
        <p:sp>
          <p:nvSpPr>
            <p:cNvPr id="49566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07950" y="1916113"/>
              <a:ext cx="2592388" cy="777875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4102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молодёжи имеет состояние</a:t>
              </a:r>
            </a:p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здоровья, близкое к норме</a:t>
              </a:r>
            </a:p>
          </p:txBody>
        </p:sp>
        <p:sp>
          <p:nvSpPr>
            <p:cNvPr id="49566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38113" y="1082675"/>
              <a:ext cx="730250" cy="1555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лишь</a:t>
              </a:r>
            </a:p>
          </p:txBody>
        </p:sp>
        <p:sp>
          <p:nvSpPr>
            <p:cNvPr id="495666" name="Line 50"/>
            <p:cNvSpPr>
              <a:spLocks noChangeShapeType="1"/>
            </p:cNvSpPr>
            <p:nvPr/>
          </p:nvSpPr>
          <p:spPr bwMode="auto">
            <a:xfrm>
              <a:off x="2268538" y="692150"/>
              <a:ext cx="6629400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0505" name="Picture 5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-24000"/>
            </a:blip>
            <a:srcRect l="23874" t="15218" r="6520"/>
            <a:stretch>
              <a:fillRect/>
            </a:stretch>
          </p:blipFill>
          <p:spPr bwMode="auto">
            <a:xfrm>
              <a:off x="0" y="5838825"/>
              <a:ext cx="1116013" cy="1019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25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2160" y="188640"/>
            <a:ext cx="2895600" cy="28892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ЗДОРОВЫЙ ОБРАЗ ЖИЗНИ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407920" cy="525658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        </a:t>
            </a:r>
            <a:r>
              <a:rPr lang="ru-RU" b="1" dirty="0" smtClean="0">
                <a:solidFill>
                  <a:srgbClr val="002060"/>
                </a:solidFill>
              </a:rPr>
              <a:t>Родителям </a:t>
            </a:r>
            <a:r>
              <a:rPr lang="ru-RU" b="1" dirty="0">
                <a:solidFill>
                  <a:srgbClr val="002060"/>
                </a:solidFill>
              </a:rPr>
              <a:t>необходимо знать </a:t>
            </a:r>
            <a:r>
              <a:rPr lang="ru-RU" b="1" u="sng" dirty="0">
                <a:solidFill>
                  <a:srgbClr val="002060"/>
                </a:solidFill>
              </a:rPr>
              <a:t>критерии эффективности воспитания </a:t>
            </a:r>
            <a:r>
              <a:rPr lang="ru-RU" b="1" u="sng" dirty="0" smtClean="0">
                <a:solidFill>
                  <a:srgbClr val="002060"/>
                </a:solidFill>
              </a:rPr>
              <a:t>ЗОЖ: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 положительная </a:t>
            </a:r>
            <a:r>
              <a:rPr lang="ru-RU" b="1" dirty="0">
                <a:solidFill>
                  <a:srgbClr val="002060"/>
                </a:solidFill>
              </a:rPr>
              <a:t>динамика </a:t>
            </a:r>
            <a:r>
              <a:rPr lang="ru-RU" b="1" dirty="0" smtClean="0">
                <a:solidFill>
                  <a:srgbClr val="002060"/>
                </a:solidFill>
              </a:rPr>
              <a:t>физического состояния </a:t>
            </a:r>
            <a:r>
              <a:rPr lang="ru-RU" b="1" dirty="0">
                <a:solidFill>
                  <a:srgbClr val="002060"/>
                </a:solidFill>
              </a:rPr>
              <a:t>вашего ребенка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 уменьшение </a:t>
            </a:r>
            <a:r>
              <a:rPr lang="ru-RU" b="1" dirty="0">
                <a:solidFill>
                  <a:srgbClr val="002060"/>
                </a:solidFill>
              </a:rPr>
              <a:t>заболеваемости;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 формирование </a:t>
            </a:r>
            <a:r>
              <a:rPr lang="ru-RU" b="1" dirty="0">
                <a:solidFill>
                  <a:srgbClr val="002060"/>
                </a:solidFill>
              </a:rPr>
              <a:t>у ребенка умений выстраивать отношения со сверстниками, родителями и другими </a:t>
            </a:r>
            <a:r>
              <a:rPr lang="ru-RU" b="1" dirty="0" smtClean="0">
                <a:solidFill>
                  <a:srgbClr val="002060"/>
                </a:solidFill>
              </a:rPr>
              <a:t>людьми;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 снижение </a:t>
            </a:r>
            <a:r>
              <a:rPr lang="ru-RU" b="1" dirty="0">
                <a:solidFill>
                  <a:srgbClr val="002060"/>
                </a:solidFill>
              </a:rPr>
              <a:t>уровня тревожности и агрессивности.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166"/>
            <a:ext cx="8291264" cy="61436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Задача </a:t>
            </a:r>
            <a:r>
              <a:rPr lang="ru-RU" b="1" dirty="0">
                <a:solidFill>
                  <a:srgbClr val="006600"/>
                </a:solidFill>
              </a:rPr>
              <a:t>школы и </a:t>
            </a:r>
            <a:r>
              <a:rPr lang="ru-RU" b="1" dirty="0" smtClean="0">
                <a:solidFill>
                  <a:srgbClr val="006600"/>
                </a:solidFill>
              </a:rPr>
              <a:t>родителей</a:t>
            </a:r>
            <a:r>
              <a:rPr lang="ru-RU" dirty="0" smtClean="0">
                <a:solidFill>
                  <a:srgbClr val="006600"/>
                </a:solidFill>
              </a:rPr>
              <a:t> – объяснить  </a:t>
            </a:r>
            <a:r>
              <a:rPr lang="ru-RU" dirty="0">
                <a:solidFill>
                  <a:srgbClr val="006600"/>
                </a:solidFill>
              </a:rPr>
              <a:t>подростку, что красота (а ведь каждый из них хочет быть красивым и любимым) – это красота физическая, духовная, это здоровье. К нашему большому сожалению, медицинские обследования детей, ежегодно проводимые в школе, выявляют все больше и больше заболеваний у подростков. Наши 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/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tya\Pictures\разное\12526_8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696" cy="153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Картинка 460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4812"/>
            <a:ext cx="2027337" cy="151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357290" y="714375"/>
            <a:ext cx="7500960" cy="5863144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Баня, сауна, бассейн;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Массажи;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Проветривание, влажная уборка помещений;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Создание условий для ребенка (своя комната или уголок);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Ограничение просмотра телевизора, игр на компьютере;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Семейный уют и дружеские отношения в семье;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Привитие гигиенических навыков; </a:t>
            </a:r>
          </a:p>
          <a:p>
            <a:pPr algn="just"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Походы в лес, на экскурсии, на концерты, в театр.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pic>
        <p:nvPicPr>
          <p:cNvPr id="10242" name="Picture 2" descr="Картинка 32 из 113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0"/>
            <a:ext cx="1682093" cy="15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332656"/>
            <a:ext cx="6329378" cy="607223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полу­чается,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действие, (или раздражение, если так воспитывают уже супруга или супругу).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5686436" cy="564360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Для </a:t>
            </a:r>
            <a:r>
              <a:rPr lang="ru-RU" b="1" i="1" dirty="0"/>
              <a:t>ребёнка, его развития и становления характера гораздо важнее его забота о другом, чем о нём. Хитренько свалите некоторые заботы о себе и других членах семьи на него. Вспомните ответственного некрасовского "мужичка с ноготка", на шестом году серьёзно заявлявшего: "Семья-то большая. Да два человека всего мужиков-то: отец мой да я". Отец его был явно замечательным педагогом.</a:t>
            </a:r>
            <a:endParaRPr lang="ru-RU" dirty="0"/>
          </a:p>
        </p:txBody>
      </p:sp>
      <p:pic>
        <p:nvPicPr>
          <p:cNvPr id="4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285860"/>
            <a:ext cx="1465571" cy="3857653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543560" cy="54118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сейчас закладывается фундамент пирамиды здоровья, к вершине которой человек поднимается всю жизнь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85728"/>
            <a:ext cx="5143536" cy="621510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Самая </a:t>
            </a:r>
            <a:r>
              <a:rPr lang="ru-RU" b="1" i="1" dirty="0"/>
              <a:t>большая хитрость в воспитании – отойти на второй план, но так организовать условия (среду), обстоятельства, чтобы ребёнок сам проявлял инициативу и находил нужное, необходимое для своего развития, становления. Не учить напрямую, не воспитывать " в лоб". Всё как в искусстве: мысль будится через чувство. Потому и педагогика больше искусство, чем наука.</a:t>
            </a:r>
            <a:endParaRPr lang="ru-RU" dirty="0"/>
          </a:p>
        </p:txBody>
      </p:sp>
      <p:pic>
        <p:nvPicPr>
          <p:cNvPr id="4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2882628" cy="278608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57367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b="1" dirty="0" smtClean="0">
                <a:solidFill>
                  <a:srgbClr val="0070C0"/>
                </a:solidFill>
              </a:rPr>
              <a:t>на его </a:t>
            </a:r>
            <a:r>
              <a:rPr lang="ru-RU" b="1" dirty="0">
                <a:solidFill>
                  <a:srgbClr val="0070C0"/>
                </a:solidFill>
              </a:rPr>
              <a:t>основе </a:t>
            </a:r>
            <a:r>
              <a:rPr lang="ru-RU" b="1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b="1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46636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572428" cy="379248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 </a:t>
            </a:r>
            <a:r>
              <a:rPr lang="ru-RU" sz="2800" b="1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b="1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Секрет </a:t>
            </a:r>
            <a:r>
              <a:rPr lang="ru-RU" b="1" dirty="0">
                <a:solidFill>
                  <a:srgbClr val="7030A0"/>
                </a:solidFill>
              </a:rPr>
              <a:t>этой гармонии прост — здоровый образ жизни: </a:t>
            </a:r>
          </a:p>
          <a:p>
            <a:pPr lvl="0"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1869</Words>
  <Application>Microsoft Office PowerPoint</Application>
  <PresentationFormat>Экран (4:3)</PresentationFormat>
  <Paragraphs>133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Формирование здорового образа жизни 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Полноценное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user1</cp:lastModifiedBy>
  <cp:revision>64</cp:revision>
  <dcterms:created xsi:type="dcterms:W3CDTF">2010-11-26T08:21:12Z</dcterms:created>
  <dcterms:modified xsi:type="dcterms:W3CDTF">2016-10-09T05:44:36Z</dcterms:modified>
</cp:coreProperties>
</file>