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4" r:id="rId4"/>
    <p:sldId id="265" r:id="rId5"/>
    <p:sldId id="266" r:id="rId6"/>
    <p:sldId id="298" r:id="rId7"/>
    <p:sldId id="302" r:id="rId8"/>
    <p:sldId id="267" r:id="rId9"/>
    <p:sldId id="268" r:id="rId10"/>
    <p:sldId id="277" r:id="rId11"/>
    <p:sldId id="278" r:id="rId12"/>
    <p:sldId id="297" r:id="rId13"/>
    <p:sldId id="271" r:id="rId14"/>
    <p:sldId id="279" r:id="rId15"/>
    <p:sldId id="280" r:id="rId16"/>
    <p:sldId id="281" r:id="rId17"/>
    <p:sldId id="282" r:id="rId18"/>
    <p:sldId id="299" r:id="rId19"/>
    <p:sldId id="300" r:id="rId20"/>
    <p:sldId id="301" r:id="rId21"/>
    <p:sldId id="293" r:id="rId22"/>
    <p:sldId id="294" r:id="rId23"/>
    <p:sldId id="284" r:id="rId24"/>
    <p:sldId id="292" r:id="rId25"/>
    <p:sldId id="287" r:id="rId26"/>
    <p:sldId id="288" r:id="rId27"/>
    <p:sldId id="295" r:id="rId28"/>
    <p:sldId id="296" r:id="rId29"/>
    <p:sldId id="291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2934" y="-10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CC7B5-55B6-44D2-8F18-B59EFED345E1}" type="datetimeFigureOut">
              <a:rPr lang="ru-RU" smtClean="0"/>
              <a:pPr/>
              <a:t>31.08.2016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968D5-30C3-4CDC-86E4-4DC61BB2F3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0090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CC7B5-55B6-44D2-8F18-B59EFED345E1}" type="datetimeFigureOut">
              <a:rPr lang="ru-RU" smtClean="0"/>
              <a:pPr/>
              <a:t>31.08.2016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968D5-30C3-4CDC-86E4-4DC61BB2F3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2150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CC7B5-55B6-44D2-8F18-B59EFED345E1}" type="datetimeFigureOut">
              <a:rPr lang="ru-RU" smtClean="0"/>
              <a:pPr/>
              <a:t>31.08.2016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968D5-30C3-4CDC-86E4-4DC61BB2F3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9419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CC7B5-55B6-44D2-8F18-B59EFED345E1}" type="datetimeFigureOut">
              <a:rPr lang="ru-RU" smtClean="0"/>
              <a:pPr/>
              <a:t>31.08.2016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968D5-30C3-4CDC-86E4-4DC61BB2F3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97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CC7B5-55B6-44D2-8F18-B59EFED345E1}" type="datetimeFigureOut">
              <a:rPr lang="ru-RU" smtClean="0"/>
              <a:pPr/>
              <a:t>31.08.2016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968D5-30C3-4CDC-86E4-4DC61BB2F3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859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CC7B5-55B6-44D2-8F18-B59EFED345E1}" type="datetimeFigureOut">
              <a:rPr lang="ru-RU" smtClean="0"/>
              <a:pPr/>
              <a:t>31.08.2016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968D5-30C3-4CDC-86E4-4DC61BB2F3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156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CC7B5-55B6-44D2-8F18-B59EFED345E1}" type="datetimeFigureOut">
              <a:rPr lang="ru-RU" smtClean="0"/>
              <a:pPr/>
              <a:t>31.08.2016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968D5-30C3-4CDC-86E4-4DC61BB2F3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5183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CC7B5-55B6-44D2-8F18-B59EFED345E1}" type="datetimeFigureOut">
              <a:rPr lang="ru-RU" smtClean="0"/>
              <a:pPr/>
              <a:t>31.08.2016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968D5-30C3-4CDC-86E4-4DC61BB2F3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7563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CC7B5-55B6-44D2-8F18-B59EFED345E1}" type="datetimeFigureOut">
              <a:rPr lang="ru-RU" smtClean="0"/>
              <a:pPr/>
              <a:t>31.08.2016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968D5-30C3-4CDC-86E4-4DC61BB2F3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57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CC7B5-55B6-44D2-8F18-B59EFED345E1}" type="datetimeFigureOut">
              <a:rPr lang="ru-RU" smtClean="0"/>
              <a:pPr/>
              <a:t>31.08.2016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968D5-30C3-4CDC-86E4-4DC61BB2F3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8558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CC7B5-55B6-44D2-8F18-B59EFED345E1}" type="datetimeFigureOut">
              <a:rPr lang="ru-RU" smtClean="0"/>
              <a:pPr/>
              <a:t>31.08.2016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968D5-30C3-4CDC-86E4-4DC61BB2F3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5372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1CC7B5-55B6-44D2-8F18-B59EFED345E1}" type="datetimeFigureOut">
              <a:rPr lang="ru-RU" smtClean="0"/>
              <a:pPr/>
              <a:t>31.08.2016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F968D5-30C3-4CDC-86E4-4DC61BB2F3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7580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ШКОЛА\1 сентября 2016\начало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92786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959102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224" y="-74826"/>
            <a:ext cx="9230935" cy="692320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26950" y="491312"/>
            <a:ext cx="80189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ea typeface="Cambria Math" panose="02040503050406030204" pitchFamily="18" charset="0"/>
              </a:rPr>
              <a:t>Подготовка школы к учебному году</a:t>
            </a:r>
            <a:endParaRPr lang="ru-RU" sz="2800" b="1" i="1" dirty="0" smtClean="0">
              <a:solidFill>
                <a:srgbClr val="C00000"/>
              </a:solidFill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268760"/>
            <a:ext cx="89644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i="1" dirty="0" smtClean="0">
                <a:solidFill>
                  <a:srgbClr val="C00000"/>
                </a:solidFill>
                <a:cs typeface="Times New Roman" pitchFamily="18" charset="0"/>
              </a:rPr>
              <a:t>Новое крыльцо</a:t>
            </a:r>
          </a:p>
          <a:p>
            <a:pPr algn="ctr"/>
            <a:r>
              <a:rPr lang="ru-RU" sz="2800" i="1" dirty="0" smtClean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сделано на средства спонсоров и </a:t>
            </a:r>
            <a:r>
              <a:rPr lang="ru-RU" sz="2800" i="1" dirty="0" smtClean="0">
                <a:solidFill>
                  <a:srgbClr val="FF0000"/>
                </a:solidFill>
                <a:cs typeface="Times New Roman" pitchFamily="18" charset="0"/>
              </a:rPr>
              <a:t>ваших </a:t>
            </a:r>
            <a:r>
              <a:rPr lang="ru-RU" sz="2800" i="1" dirty="0" smtClean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родителей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048" y="2438891"/>
            <a:ext cx="9212048" cy="4419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56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224" y="-74826"/>
            <a:ext cx="9230935" cy="692320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26950" y="491312"/>
            <a:ext cx="80189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ea typeface="Cambria Math" panose="02040503050406030204" pitchFamily="18" charset="0"/>
              </a:rPr>
              <a:t>Подготовка школы к учебному году</a:t>
            </a:r>
            <a:endParaRPr lang="ru-RU" sz="2800" b="1" i="1" dirty="0" smtClean="0">
              <a:solidFill>
                <a:srgbClr val="C00000"/>
              </a:solidFill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700808"/>
            <a:ext cx="544676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i="1" dirty="0" smtClean="0">
                <a:solidFill>
                  <a:srgbClr val="C00000"/>
                </a:solidFill>
                <a:cs typeface="Times New Roman" pitchFamily="18" charset="0"/>
              </a:rPr>
              <a:t>Ремонт кабинетов технологии и истории </a:t>
            </a:r>
            <a:r>
              <a:rPr lang="ru-RU" sz="2800" i="1" dirty="0" smtClean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за счет средств родительского</a:t>
            </a:r>
          </a:p>
          <a:p>
            <a:pPr algn="ctr"/>
            <a:r>
              <a:rPr lang="ru-RU" sz="2800" i="1" dirty="0" smtClean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Попечительского совета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302" y="3847967"/>
            <a:ext cx="4704567" cy="264631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281" y="1191855"/>
            <a:ext cx="2982618" cy="53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02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224" y="-74826"/>
            <a:ext cx="9230935" cy="692320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39552" y="404664"/>
            <a:ext cx="705678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>
                <a:solidFill>
                  <a:schemeClr val="accent6">
                    <a:lumMod val="50000"/>
                  </a:schemeClr>
                </a:solidFill>
                <a:ea typeface="Cambria Math" panose="02040503050406030204" pitchFamily="18" charset="0"/>
              </a:rPr>
              <a:t>Подготовка школы к учебному году</a:t>
            </a:r>
            <a:endParaRPr lang="ru-RU" sz="2800" b="1" i="1" dirty="0">
              <a:solidFill>
                <a:srgbClr val="C00000"/>
              </a:solidFill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55576" y="2780928"/>
            <a:ext cx="47525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 smtClean="0">
                <a:solidFill>
                  <a:srgbClr val="FF0000"/>
                </a:solidFill>
              </a:rPr>
              <a:t>Ремонт лестницы к актовому залу </a:t>
            </a:r>
            <a:r>
              <a:rPr lang="ru-RU" sz="2800" i="1" dirty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за счет средств родительского</a:t>
            </a:r>
          </a:p>
          <a:p>
            <a:pPr algn="ctr"/>
            <a:r>
              <a:rPr lang="ru-RU" sz="2800" i="1" dirty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Попечительского совета</a:t>
            </a:r>
          </a:p>
          <a:p>
            <a:endParaRPr lang="ru-RU" sz="2800" i="1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1226" y="1204882"/>
            <a:ext cx="2939915" cy="5274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954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224" y="-74826"/>
            <a:ext cx="9230935" cy="692320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483768" y="841701"/>
            <a:ext cx="461216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Выбор за Вами, ребята!</a:t>
            </a:r>
          </a:p>
          <a:p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71600" y="1857364"/>
            <a:ext cx="7200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i="1" dirty="0" smtClean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Для того чтобы учиться в красивой, обновляющейся школе, необходимо обязательно соблюдать школьные правила</a:t>
            </a:r>
            <a:endParaRPr lang="ru-RU" sz="2800" i="1" dirty="0">
              <a:solidFill>
                <a:schemeClr val="accent6">
                  <a:lumMod val="50000"/>
                </a:schemeClr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5532962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1520" y="491312"/>
            <a:ext cx="8640960" cy="5818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641415" y="508630"/>
            <a:ext cx="80189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</a:rPr>
              <a:t>Школьные правила</a:t>
            </a:r>
            <a:endParaRPr lang="ru-RU" sz="2800" b="1" i="1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1268760"/>
            <a:ext cx="763284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2800" i="1" dirty="0" smtClean="0">
                <a:solidFill>
                  <a:schemeClr val="accent6">
                    <a:lumMod val="50000"/>
                  </a:schemeClr>
                </a:solidFill>
              </a:rPr>
              <a:t> Соблюдать и сохранять чистоту во всех помещениях школы   и на пришкольной территории.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endParaRPr lang="ru-RU" sz="2800" i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2800" i="1" dirty="0" smtClean="0">
                <a:solidFill>
                  <a:schemeClr val="accent6">
                    <a:lumMod val="50000"/>
                  </a:schemeClr>
                </a:solidFill>
              </a:rPr>
              <a:t> Бережно относиться к техническим средствам, учебникам, школьным пособиям.</a:t>
            </a:r>
          </a:p>
          <a:p>
            <a:pPr algn="just"/>
            <a:r>
              <a:rPr lang="ru-RU" sz="2800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2800" i="1" dirty="0" smtClean="0">
                <a:solidFill>
                  <a:schemeClr val="accent6">
                    <a:lumMod val="50000"/>
                  </a:schemeClr>
                </a:solidFill>
              </a:rPr>
              <a:t>Аккуратно обращаться со  школьным  имуществом, не портить его; в случае нанесенного ущерба возмещать убытки.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72198" y="5857892"/>
            <a:ext cx="1962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/>
              <a:t>из Устава школы</a:t>
            </a:r>
            <a:endParaRPr lang="ru-RU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89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1520" y="491312"/>
            <a:ext cx="8640960" cy="5818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641415" y="508630"/>
            <a:ext cx="80189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</a:rPr>
              <a:t>Школьные правила</a:t>
            </a:r>
            <a:endParaRPr lang="ru-RU" sz="2800" b="1" i="1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1268760"/>
            <a:ext cx="763284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ü"/>
              <a:tabLst>
                <a:tab pos="92075" algn="l"/>
              </a:tabLst>
            </a:pPr>
            <a:r>
              <a:rPr lang="ru-RU" sz="2800" i="1" dirty="0" smtClean="0">
                <a:solidFill>
                  <a:srgbClr val="C00000"/>
                </a:solidFill>
              </a:rPr>
              <a:t>Добросовестно учиться</a:t>
            </a:r>
          </a:p>
          <a:p>
            <a:pPr marL="457200" indent="-457200" algn="just">
              <a:buFont typeface="Wingdings" panose="05000000000000000000" pitchFamily="2" charset="2"/>
              <a:buChar char="ü"/>
              <a:tabLst>
                <a:tab pos="92075" algn="l"/>
              </a:tabLst>
            </a:pPr>
            <a:r>
              <a:rPr lang="ru-RU" sz="2800" i="1" dirty="0" smtClean="0">
                <a:solidFill>
                  <a:srgbClr val="C00000"/>
                </a:solidFill>
              </a:rPr>
              <a:t>Быть в школьной форме</a:t>
            </a:r>
          </a:p>
          <a:p>
            <a:pPr marL="457200" indent="-457200" algn="just">
              <a:buFont typeface="Wingdings" panose="05000000000000000000" pitchFamily="2" charset="2"/>
              <a:buChar char="ü"/>
              <a:tabLst>
                <a:tab pos="92075" algn="l"/>
              </a:tabLst>
            </a:pPr>
            <a:r>
              <a:rPr lang="ru-RU" sz="2800" i="1" dirty="0" smtClean="0">
                <a:solidFill>
                  <a:srgbClr val="C00000"/>
                </a:solidFill>
              </a:rPr>
              <a:t>Добросовестно выполнять обязанности дежурного</a:t>
            </a:r>
          </a:p>
          <a:p>
            <a:pPr marL="457200" indent="-457200" algn="just">
              <a:buFont typeface="Wingdings" panose="05000000000000000000" pitchFamily="2" charset="2"/>
              <a:buChar char="ü"/>
              <a:tabLst>
                <a:tab pos="92075" algn="l"/>
              </a:tabLst>
            </a:pPr>
            <a:r>
              <a:rPr lang="ru-RU" sz="2800" i="1" dirty="0" smtClean="0">
                <a:solidFill>
                  <a:srgbClr val="C00000"/>
                </a:solidFill>
              </a:rPr>
              <a:t>Не покидать школу без разрешения администрации</a:t>
            </a:r>
          </a:p>
          <a:p>
            <a:pPr marL="457200" indent="-457200" algn="just">
              <a:buFont typeface="Wingdings" panose="05000000000000000000" pitchFamily="2" charset="2"/>
              <a:buChar char="ü"/>
              <a:tabLst>
                <a:tab pos="92075" algn="l"/>
              </a:tabLst>
            </a:pPr>
            <a:r>
              <a:rPr lang="ru-RU" sz="2800" i="1" dirty="0" smtClean="0">
                <a:solidFill>
                  <a:srgbClr val="C00000"/>
                </a:solidFill>
              </a:rPr>
              <a:t>Не курить, не употреблять алкоголь и наркотики</a:t>
            </a:r>
          </a:p>
          <a:p>
            <a:pPr marL="457200" indent="-457200" algn="just">
              <a:buFont typeface="Wingdings" panose="05000000000000000000" pitchFamily="2" charset="2"/>
              <a:buChar char="ü"/>
              <a:tabLst>
                <a:tab pos="92075" algn="l"/>
              </a:tabLst>
            </a:pPr>
            <a:r>
              <a:rPr lang="ru-RU" sz="2800" i="1" dirty="0" smtClean="0">
                <a:solidFill>
                  <a:srgbClr val="C00000"/>
                </a:solidFill>
              </a:rPr>
              <a:t>Иметь дневник единого образца</a:t>
            </a:r>
          </a:p>
          <a:p>
            <a:pPr marL="457200" indent="-457200" algn="just">
              <a:buFont typeface="Wingdings" panose="05000000000000000000" pitchFamily="2" charset="2"/>
              <a:buChar char="ü"/>
              <a:tabLst>
                <a:tab pos="92075" algn="l"/>
              </a:tabLst>
            </a:pPr>
            <a:r>
              <a:rPr lang="ru-RU" sz="2800" i="1" dirty="0" smtClean="0">
                <a:solidFill>
                  <a:srgbClr val="C00000"/>
                </a:solidFill>
              </a:rPr>
              <a:t>Выключать телефоны, смартфоны и т.п.  во время занятий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72198" y="5857892"/>
            <a:ext cx="1962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/>
              <a:t>из Устава школы</a:t>
            </a:r>
            <a:endParaRPr lang="ru-RU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459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1520" y="491312"/>
            <a:ext cx="8640960" cy="5818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641415" y="508630"/>
            <a:ext cx="80189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</a:rPr>
              <a:t>Школьные правила</a:t>
            </a:r>
            <a:endParaRPr lang="ru-RU" sz="2800" b="1" i="1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1062119"/>
            <a:ext cx="763284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mbria" panose="02040503050406030204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ru-RU" sz="2400" b="1" u="none" strike="noStrike" cap="none" normalizeH="0" baseline="0" dirty="0" smtClean="0">
                <a:ln>
                  <a:noFill/>
                </a:ln>
                <a:effectLst/>
                <a:latin typeface="Cambria" panose="02040503050406030204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Times New Roman" pitchFamily="18" charset="0"/>
              </a:rPr>
              <a:t>В случае неоднократного и грубого невыполнения Устава школы, администрация школы, классный руководитель или учитель имеет право: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kumimoji="0" lang="ru-RU" sz="2400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cs typeface="Times New Roman" pitchFamily="18" charset="0"/>
            </a:endParaRPr>
          </a:p>
          <a:p>
            <a:pPr marL="342900" lvl="0" indent="-34290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ru-RU" sz="2400" i="1" dirty="0" smtClean="0">
                <a:solidFill>
                  <a:schemeClr val="accent6">
                    <a:lumMod val="50000"/>
                  </a:schemeClr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вынести  предупреждение   (письменное   замечание);</a:t>
            </a:r>
            <a:endParaRPr kumimoji="0" lang="ru-RU" sz="2400" i="1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cs typeface="Times New Roman" pitchFamily="18" charset="0"/>
            </a:endParaRPr>
          </a:p>
          <a:p>
            <a:pPr marL="342900" lvl="0" indent="-34290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ru-RU" sz="2400" i="1" dirty="0" smtClean="0">
                <a:solidFill>
                  <a:schemeClr val="accent6">
                    <a:lumMod val="50000"/>
                  </a:schemeClr>
                </a:solidFill>
                <a:ea typeface="Times New Roman" pitchFamily="18" charset="0"/>
                <a:cs typeface="Times New Roman" pitchFamily="18" charset="0"/>
              </a:rPr>
              <a:t> п</a:t>
            </a:r>
            <a:r>
              <a:rPr kumimoji="0" lang="ru-RU" sz="2400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ригласить на Совет профилактики;</a:t>
            </a:r>
            <a:endParaRPr kumimoji="0" lang="ru-RU" sz="2400" i="1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cs typeface="Times New Roman" pitchFamily="18" charset="0"/>
            </a:endParaRPr>
          </a:p>
          <a:p>
            <a:pPr marL="342900" lvl="0" indent="-34290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ru-RU" sz="2400" i="1" dirty="0" smtClean="0">
                <a:solidFill>
                  <a:schemeClr val="accent6">
                    <a:lumMod val="50000"/>
                  </a:schemeClr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дисциплинарные нарушения отразить в характеристике;</a:t>
            </a:r>
            <a:endParaRPr kumimoji="0" lang="ru-RU" sz="2400" i="1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cs typeface="Times New Roman" pitchFamily="18" charset="0"/>
            </a:endParaRPr>
          </a:p>
          <a:p>
            <a:pPr marL="342900" lvl="0" indent="-34290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ru-RU" sz="2400" i="1" dirty="0" smtClean="0">
                <a:solidFill>
                  <a:schemeClr val="accent6">
                    <a:lumMod val="50000"/>
                  </a:schemeClr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поставить учащегося на </a:t>
            </a:r>
            <a:r>
              <a:rPr kumimoji="0" lang="ru-RU" sz="2400" i="1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внутришкольный</a:t>
            </a:r>
            <a:r>
              <a:rPr kumimoji="0" lang="ru-RU" sz="2400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 учет или учет   в Комиссию по делам несовершеннолетних</a:t>
            </a:r>
            <a:endParaRPr kumimoji="0" lang="ru-RU" sz="2400" i="1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cs typeface="Times New Roman" pitchFamily="18" charset="0"/>
            </a:endParaRPr>
          </a:p>
          <a:p>
            <a:pPr marL="342900" lvl="0" indent="-34290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kumimoji="0" lang="ru-RU" sz="2400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 обязать учащегося возместить нанесенный школе ущерб</a:t>
            </a:r>
            <a:endParaRPr kumimoji="0" lang="ru-RU" sz="2400" i="1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72198" y="5857892"/>
            <a:ext cx="1962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/>
              <a:t>из Устава школы</a:t>
            </a:r>
            <a:endParaRPr lang="ru-RU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482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1520" y="491312"/>
            <a:ext cx="8640960" cy="38737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641415" y="508630"/>
            <a:ext cx="80189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</a:rPr>
              <a:t>Школьные правила</a:t>
            </a:r>
            <a:endParaRPr lang="ru-RU" sz="2800" b="1" i="1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1268760"/>
            <a:ext cx="763284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lang="ru-RU" sz="2800" i="1" dirty="0" smtClean="0">
                <a:solidFill>
                  <a:srgbClr val="C00000"/>
                </a:solidFill>
                <a:ea typeface="Times New Roman" pitchFamily="18" charset="0"/>
                <a:cs typeface="Times New Roman" pitchFamily="18" charset="0"/>
              </a:rPr>
              <a:t>По согласованию с Советом школы Педагогический совет </a:t>
            </a:r>
            <a:r>
              <a:rPr lang="ru-RU" sz="2800" i="1" u="sng" dirty="0" smtClean="0">
                <a:solidFill>
                  <a:schemeClr val="accent6">
                    <a:lumMod val="50000"/>
                  </a:schemeClr>
                </a:solidFill>
                <a:ea typeface="Times New Roman" pitchFamily="18" charset="0"/>
                <a:cs typeface="Times New Roman" pitchFamily="18" charset="0"/>
              </a:rPr>
              <a:t>может исключить учащегося из школы</a:t>
            </a:r>
            <a:r>
              <a:rPr lang="ru-RU" sz="2800" i="1" dirty="0" smtClean="0">
                <a:solidFill>
                  <a:schemeClr val="accent6">
                    <a:lumMod val="50000"/>
                  </a:schemeClr>
                </a:solidFill>
                <a:ea typeface="Times New Roman" pitchFamily="18" charset="0"/>
                <a:cs typeface="Times New Roman" pitchFamily="18" charset="0"/>
              </a:rPr>
              <a:t> на определенный срок, или рекомендовать родителям изменить место обучения учащегося из-за постоянного несоблюдения Устава школы</a:t>
            </a:r>
            <a:endParaRPr lang="ru-RU" sz="2800" i="1" dirty="0" smtClean="0">
              <a:solidFill>
                <a:schemeClr val="accent6">
                  <a:lumMod val="50000"/>
                </a:schemeClr>
              </a:solidFill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72198" y="3761750"/>
            <a:ext cx="1962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/>
              <a:t>из Устава школы</a:t>
            </a:r>
            <a:endParaRPr lang="ru-RU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073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1 сентября в школе –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b="1" dirty="0" smtClean="0">
                <a:solidFill>
                  <a:srgbClr val="FF0000"/>
                </a:solidFill>
              </a:rPr>
              <a:t>День дорожной безопасности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316215"/>
            <a:ext cx="8640960" cy="4525963"/>
          </a:xfrm>
        </p:spPr>
        <p:txBody>
          <a:bodyPr>
            <a:normAutofit/>
          </a:bodyPr>
          <a:lstStyle/>
          <a:p>
            <a:pPr marL="457200" lvl="1" indent="-457200" algn="just"/>
            <a:r>
              <a:rPr lang="ru-RU" dirty="0" smtClean="0"/>
              <a:t>Использовать ремни </a:t>
            </a:r>
            <a:r>
              <a:rPr lang="ru-RU" dirty="0"/>
              <a:t>безопасности и </a:t>
            </a:r>
            <a:r>
              <a:rPr lang="ru-RU" dirty="0" smtClean="0"/>
              <a:t>детские удерживающие устройства </a:t>
            </a:r>
            <a:r>
              <a:rPr lang="ru-RU" dirty="0"/>
              <a:t>при перевозке </a:t>
            </a:r>
            <a:r>
              <a:rPr lang="ru-RU" dirty="0" smtClean="0"/>
              <a:t>в </a:t>
            </a:r>
            <a:r>
              <a:rPr lang="ru-RU" dirty="0"/>
              <a:t>салоне </a:t>
            </a:r>
            <a:r>
              <a:rPr lang="ru-RU" dirty="0" smtClean="0"/>
              <a:t>автомобиля</a:t>
            </a:r>
          </a:p>
          <a:p>
            <a:pPr marL="457200" lvl="1" indent="-457200" algn="just"/>
            <a:r>
              <a:rPr lang="ru-RU" dirty="0" smtClean="0"/>
              <a:t> Исключить возможность самостоятельного </a:t>
            </a:r>
            <a:r>
              <a:rPr lang="ru-RU" dirty="0"/>
              <a:t>появления ребенка до 10 лет без сопровождающего взрослого лица на проезжей </a:t>
            </a:r>
            <a:r>
              <a:rPr lang="ru-RU" dirty="0" smtClean="0"/>
              <a:t>части</a:t>
            </a:r>
          </a:p>
          <a:p>
            <a:pPr marL="457200" lvl="1" indent="-457200" algn="just"/>
            <a:r>
              <a:rPr lang="ru-RU" dirty="0" smtClean="0"/>
              <a:t>Запретить детям езду </a:t>
            </a:r>
            <a:r>
              <a:rPr lang="ru-RU" dirty="0"/>
              <a:t>на велосипедах по проезжей части дорог до достижения ими возраста 14 </a:t>
            </a:r>
            <a:r>
              <a:rPr lang="ru-RU" dirty="0" smtClean="0"/>
              <a:t>лет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254" y="1590223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Согласно законодательству РФ необходимо: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536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Основные правила движения пешеходов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772816"/>
            <a:ext cx="8229600" cy="4525963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Обязательно имей </a:t>
            </a:r>
            <a:r>
              <a:rPr lang="ru-RU" dirty="0" smtClean="0">
                <a:solidFill>
                  <a:srgbClr val="FF0000"/>
                </a:solidFill>
              </a:rPr>
              <a:t>светоотражатели </a:t>
            </a:r>
            <a:r>
              <a:rPr lang="ru-RU" dirty="0" smtClean="0"/>
              <a:t>на одежде и портфеле</a:t>
            </a:r>
          </a:p>
          <a:p>
            <a:r>
              <a:rPr lang="ru-RU" dirty="0" smtClean="0"/>
              <a:t>Переход улицы осуществляй только по светофору, пешеходному переходу, предпочтительнее группой</a:t>
            </a:r>
          </a:p>
          <a:p>
            <a:r>
              <a:rPr lang="ru-RU" dirty="0" smtClean="0"/>
              <a:t>Запрещено обходить общественный транспорт и спереди и сзади (нужно дождаться, когда вся дорога будет просматриваться)</a:t>
            </a:r>
          </a:p>
          <a:p>
            <a:r>
              <a:rPr lang="ru-RU" dirty="0" smtClean="0"/>
              <a:t>Переходить улицу можно только шагом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714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048" y="-65202"/>
            <a:ext cx="9230935" cy="692320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73187" y="548680"/>
            <a:ext cx="8748464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300" dirty="0" smtClean="0">
                <a:solidFill>
                  <a:schemeClr val="accent6">
                    <a:lumMod val="50000"/>
                  </a:schemeClr>
                </a:solidFill>
              </a:rPr>
              <a:t>Муниципальное бюджетное общеобразовательное учреждение </a:t>
            </a:r>
          </a:p>
          <a:p>
            <a:pPr algn="ctr">
              <a:spcAft>
                <a:spcPts val="0"/>
              </a:spcAft>
            </a:pPr>
            <a:r>
              <a:rPr lang="ru-RU" sz="2300" dirty="0" smtClean="0">
                <a:solidFill>
                  <a:schemeClr val="accent6">
                    <a:lumMod val="50000"/>
                  </a:schemeClr>
                </a:solidFill>
              </a:rPr>
              <a:t>средняя общеобразовательная школа </a:t>
            </a:r>
          </a:p>
          <a:p>
            <a:pPr algn="ctr">
              <a:spcAft>
                <a:spcPts val="0"/>
              </a:spcAft>
            </a:pPr>
            <a:r>
              <a:rPr lang="ru-RU" sz="2300" dirty="0" smtClean="0">
                <a:solidFill>
                  <a:schemeClr val="accent6">
                    <a:lumMod val="50000"/>
                  </a:schemeClr>
                </a:solidFill>
              </a:rPr>
              <a:t>с углубленным изучением математики № 17</a:t>
            </a:r>
            <a:endParaRPr lang="ru-RU" sz="2300" dirty="0">
              <a:solidFill>
                <a:schemeClr val="accent6">
                  <a:lumMod val="50000"/>
                </a:schemeClr>
              </a:solidFill>
              <a:ea typeface="Calibri"/>
              <a:cs typeface="Times New Roman" pitchFamily="18" charset="0"/>
            </a:endParaRPr>
          </a:p>
        </p:txBody>
      </p:sp>
      <p:pic>
        <p:nvPicPr>
          <p:cNvPr id="6146" name="Picture 2" descr="http://www.school.tver.ru/system/school_index_images/images/000/000/206/medium/1360683327.jpg?136068332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508" y="2205881"/>
            <a:ext cx="5406469" cy="244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87624" y="5229200"/>
            <a:ext cx="7740352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Наша школа существует с 1939 г.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В  2016 г. ей исполнилось 77 лет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В школе выучились более 10 тысяч ребят</a:t>
            </a:r>
            <a:endParaRPr lang="ru-RU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597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Из сводки УМВД России по г. Твери от 05 августа 2016 г.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	За 7 месяцев 2016 г. на территории города </a:t>
            </a:r>
            <a:r>
              <a:rPr lang="ru-RU" dirty="0"/>
              <a:t>Т</a:t>
            </a:r>
            <a:r>
              <a:rPr lang="ru-RU" dirty="0" smtClean="0"/>
              <a:t>вери произошло </a:t>
            </a:r>
            <a:r>
              <a:rPr lang="ru-RU" b="1" dirty="0" smtClean="0">
                <a:solidFill>
                  <a:srgbClr val="FF0000"/>
                </a:solidFill>
              </a:rPr>
              <a:t>41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FF0000"/>
                </a:solidFill>
              </a:rPr>
              <a:t>дорожно-транспортное происшествие</a:t>
            </a:r>
            <a:r>
              <a:rPr lang="ru-RU" dirty="0" smtClean="0"/>
              <a:t> с участием несовершеннолетних. Из них </a:t>
            </a:r>
            <a:r>
              <a:rPr lang="ru-RU" b="1" dirty="0" smtClean="0">
                <a:solidFill>
                  <a:srgbClr val="FF0000"/>
                </a:solidFill>
              </a:rPr>
              <a:t>29 детей – школьники</a:t>
            </a:r>
            <a:r>
              <a:rPr lang="ru-RU" dirty="0" smtClean="0"/>
              <a:t>, 17 – дошкольники. 23 ребенка пострадали в качестве пешеходов, 20 – пассажиров транспортных средств, 3 – водителями велосипедов.</a:t>
            </a:r>
          </a:p>
          <a:p>
            <a:pPr marL="0" indent="0" algn="just">
              <a:buNone/>
            </a:pPr>
            <a:r>
              <a:rPr lang="ru-RU" dirty="0" smtClean="0"/>
              <a:t>	По вине несовершеннолетних пешеходов произошло </a:t>
            </a:r>
            <a:r>
              <a:rPr lang="ru-RU" b="1" dirty="0" smtClean="0">
                <a:solidFill>
                  <a:srgbClr val="FF0000"/>
                </a:solidFill>
              </a:rPr>
              <a:t>10 ДТП</a:t>
            </a:r>
            <a:r>
              <a:rPr lang="ru-RU" dirty="0" smtClean="0"/>
              <a:t>. 2 ДТП с участием велосипедистов произошли по вине юных участников дорожного движения.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4648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1520" y="1772816"/>
            <a:ext cx="8640960" cy="12961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51519" y="2035195"/>
            <a:ext cx="862849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C00000"/>
                </a:solidFill>
              </a:rPr>
              <a:t>Новости 2016-2017 учебного года</a:t>
            </a:r>
          </a:p>
          <a:p>
            <a:pPr algn="ctr"/>
            <a:endParaRPr lang="ru-RU" sz="3200" i="1" dirty="0">
              <a:solidFill>
                <a:srgbClr val="C00000"/>
              </a:solidFill>
            </a:endParaRPr>
          </a:p>
          <a:p>
            <a:pPr algn="ctr"/>
            <a:r>
              <a:rPr lang="ru-RU" sz="3200" i="1" dirty="0" smtClean="0">
                <a:solidFill>
                  <a:srgbClr val="C00000"/>
                </a:solidFill>
              </a:rPr>
              <a:t>Год культуры, кино, экологии, особо охраняемых территорий в РФ</a:t>
            </a:r>
            <a:endParaRPr lang="ru-RU" sz="3200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84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148478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323528" y="96477"/>
            <a:ext cx="85689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chemeClr val="bg1"/>
                </a:solidFill>
              </a:rPr>
              <a:t>С этого года наша школа становится пилотной площадкой реализации проекта Российское движение школьников</a:t>
            </a:r>
            <a:endParaRPr lang="ru-RU" sz="2800" b="1" i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573325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Подробности на сайте </a:t>
            </a:r>
            <a:r>
              <a:rPr lang="ru-RU" b="1" dirty="0" err="1" smtClean="0">
                <a:solidFill>
                  <a:schemeClr val="tx2"/>
                </a:solidFill>
                <a:latin typeface="Cambria" panose="02040503050406030204" pitchFamily="18" charset="0"/>
              </a:rPr>
              <a:t>рдш.рф</a:t>
            </a:r>
            <a:endParaRPr lang="ru-RU" b="1" dirty="0"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  <p:pic>
        <p:nvPicPr>
          <p:cNvPr id="4098" name="Picture 2" descr="D:\ШКОЛА\1 сентября 2016\РДШ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988840"/>
            <a:ext cx="3517803" cy="4342967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419872" y="1960194"/>
            <a:ext cx="60486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Направления деятельности: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Личностное развитие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Гражданская активность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Военно-патриотическое направление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Информационно-</a:t>
            </a:r>
            <a:r>
              <a:rPr lang="ru-RU" sz="24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медийное</a:t>
            </a:r>
            <a:r>
              <a:rPr lang="ru-RU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направление</a:t>
            </a:r>
            <a:endParaRPr lang="ru-RU" sz="24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08319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5220072" y="5805264"/>
            <a:ext cx="3744416" cy="523220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spc="300" dirty="0" smtClean="0">
                <a:solidFill>
                  <a:schemeClr val="bg1"/>
                </a:solidFill>
                <a:latin typeface="Cambria" panose="02040503050406030204" pitchFamily="18" charset="0"/>
              </a:rPr>
              <a:t>god-kino2016.ru</a:t>
            </a:r>
            <a:endParaRPr lang="ru-RU" sz="2800" spc="30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12160" y="4290453"/>
            <a:ext cx="30243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Узнай больше о мероприятиях и участии в них: </a:t>
            </a:r>
          </a:p>
        </p:txBody>
      </p:sp>
      <p:pic>
        <p:nvPicPr>
          <p:cNvPr id="3074" name="Picture 2" descr="D:\ШКОЛА\1 сентября 2016\год кино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0688"/>
            <a:ext cx="9144000" cy="32403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923874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1520" y="491311"/>
            <a:ext cx="8640960" cy="58812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1052736"/>
            <a:ext cx="763284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endParaRPr lang="ru-RU" sz="2800" i="1" dirty="0" smtClean="0">
              <a:solidFill>
                <a:schemeClr val="accent6">
                  <a:lumMod val="50000"/>
                </a:schemeClr>
              </a:solidFill>
              <a:ea typeface="Cambria Math" panose="0204050305040603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i="1" u="sng" dirty="0" smtClean="0">
                <a:solidFill>
                  <a:schemeClr val="accent6">
                    <a:lumMod val="50000"/>
                  </a:schemeClr>
                </a:solidFill>
                <a:ea typeface="Cambria Math" panose="02040503050406030204" pitchFamily="18" charset="0"/>
              </a:rPr>
              <a:t>I</a:t>
            </a:r>
            <a:r>
              <a:rPr lang="ru-RU" sz="2800" i="1" u="sng" dirty="0" smtClean="0">
                <a:solidFill>
                  <a:schemeClr val="accent6">
                    <a:lumMod val="50000"/>
                  </a:schemeClr>
                </a:solidFill>
                <a:ea typeface="Cambria Math" panose="02040503050406030204" pitchFamily="18" charset="0"/>
              </a:rPr>
              <a:t> триместр: </a:t>
            </a:r>
            <a:r>
              <a:rPr lang="ru-RU" sz="2800" i="1" dirty="0" smtClean="0">
                <a:solidFill>
                  <a:schemeClr val="accent6">
                    <a:lumMod val="50000"/>
                  </a:schemeClr>
                </a:solidFill>
                <a:ea typeface="Cambria Math" panose="02040503050406030204" pitchFamily="18" charset="0"/>
              </a:rPr>
              <a:t>Фестиваль  </a:t>
            </a:r>
            <a:r>
              <a:rPr lang="ru-RU" sz="2800" i="1" dirty="0" smtClean="0">
                <a:solidFill>
                  <a:schemeClr val="tx2">
                    <a:lumMod val="75000"/>
                  </a:schemeClr>
                </a:solidFill>
                <a:ea typeface="Cambria Math" panose="02040503050406030204" pitchFamily="18" charset="0"/>
              </a:rPr>
              <a:t>«Многоликая Россия: путешествие Афанасия Никитина по родным просторам»</a:t>
            </a:r>
            <a:endParaRPr lang="en-US" sz="2800" i="1" dirty="0" smtClean="0">
              <a:solidFill>
                <a:schemeClr val="tx2">
                  <a:lumMod val="75000"/>
                </a:schemeClr>
              </a:solidFill>
              <a:ea typeface="Cambria Math" panose="0204050305040603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i="1" u="sng" dirty="0" smtClean="0">
                <a:solidFill>
                  <a:schemeClr val="accent6">
                    <a:lumMod val="50000"/>
                  </a:schemeClr>
                </a:solidFill>
                <a:ea typeface="Cambria Math" panose="02040503050406030204" pitchFamily="18" charset="0"/>
              </a:rPr>
              <a:t>II</a:t>
            </a:r>
            <a:r>
              <a:rPr lang="ru-RU" sz="2800" i="1" u="sng" dirty="0" smtClean="0">
                <a:solidFill>
                  <a:schemeClr val="accent6">
                    <a:lumMod val="50000"/>
                  </a:schemeClr>
                </a:solidFill>
                <a:ea typeface="Cambria Math" panose="02040503050406030204" pitchFamily="18" charset="0"/>
              </a:rPr>
              <a:t> триместр: </a:t>
            </a:r>
            <a:r>
              <a:rPr lang="ru-RU" sz="2800" i="1" dirty="0" smtClean="0">
                <a:solidFill>
                  <a:schemeClr val="tx2">
                    <a:lumMod val="75000"/>
                  </a:schemeClr>
                </a:solidFill>
                <a:ea typeface="Cambria Math" panose="02040503050406030204" pitchFamily="18" charset="0"/>
              </a:rPr>
              <a:t>«Новый Год шагает по планете»</a:t>
            </a:r>
          </a:p>
          <a:p>
            <a:pPr algn="just">
              <a:lnSpc>
                <a:spcPct val="150000"/>
              </a:lnSpc>
            </a:pPr>
            <a:r>
              <a:rPr lang="ru-RU" sz="2400" i="1" dirty="0" smtClean="0">
                <a:solidFill>
                  <a:schemeClr val="accent6">
                    <a:lumMod val="50000"/>
                  </a:schemeClr>
                </a:solidFill>
                <a:ea typeface="Cambria Math" panose="02040503050406030204" pitchFamily="18" charset="0"/>
              </a:rPr>
              <a:t>(конкурс новогодней игрушки)</a:t>
            </a:r>
            <a:endParaRPr lang="en-US" sz="3200" i="1" dirty="0" smtClean="0">
              <a:solidFill>
                <a:schemeClr val="accent6">
                  <a:lumMod val="50000"/>
                </a:schemeClr>
              </a:solidFill>
              <a:ea typeface="Cambria Math" panose="0204050305040603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i="1" u="sng" dirty="0" smtClean="0">
                <a:solidFill>
                  <a:schemeClr val="accent6">
                    <a:lumMod val="50000"/>
                  </a:schemeClr>
                </a:solidFill>
                <a:ea typeface="Cambria Math" panose="02040503050406030204" pitchFamily="18" charset="0"/>
              </a:rPr>
              <a:t>III</a:t>
            </a:r>
            <a:r>
              <a:rPr lang="ru-RU" sz="2800" i="1" u="sng" dirty="0" smtClean="0">
                <a:solidFill>
                  <a:schemeClr val="accent6">
                    <a:lumMod val="50000"/>
                  </a:schemeClr>
                </a:solidFill>
                <a:ea typeface="Cambria Math" panose="02040503050406030204" pitchFamily="18" charset="0"/>
              </a:rPr>
              <a:t> триместр:</a:t>
            </a:r>
            <a:r>
              <a:rPr lang="ru-RU" sz="2800" i="1" dirty="0" smtClean="0">
                <a:solidFill>
                  <a:schemeClr val="accent6">
                    <a:lumMod val="50000"/>
                  </a:schemeClr>
                </a:solidFill>
                <a:ea typeface="Cambria Math" panose="02040503050406030204" pitchFamily="18" charset="0"/>
              </a:rPr>
              <a:t> </a:t>
            </a:r>
            <a:r>
              <a:rPr lang="ru-RU" sz="2800" i="1" dirty="0" smtClean="0">
                <a:solidFill>
                  <a:schemeClr val="tx2">
                    <a:lumMod val="75000"/>
                  </a:schemeClr>
                </a:solidFill>
                <a:ea typeface="Cambria Math" panose="02040503050406030204" pitchFamily="18" charset="0"/>
              </a:rPr>
              <a:t>Конкурсы и игра «Салют, Победа!»</a:t>
            </a:r>
          </a:p>
          <a:p>
            <a:pPr>
              <a:lnSpc>
                <a:spcPct val="150000"/>
              </a:lnSpc>
            </a:pPr>
            <a:r>
              <a:rPr lang="ru-RU" sz="2400" i="1" dirty="0" smtClean="0">
                <a:solidFill>
                  <a:schemeClr val="accent6">
                    <a:lumMod val="50000"/>
                  </a:schemeClr>
                </a:solidFill>
                <a:ea typeface="Cambria Math" panose="02040503050406030204" pitchFamily="18" charset="0"/>
              </a:rPr>
              <a:t>(конкурс «История страны в песне», конкурс строя и песни, спортивно-интеллектуальная игра)</a:t>
            </a:r>
            <a:endParaRPr lang="ru-RU" sz="2400" i="1" dirty="0">
              <a:solidFill>
                <a:schemeClr val="accent6">
                  <a:lumMod val="50000"/>
                </a:schemeClr>
              </a:solidFill>
              <a:ea typeface="Cambria Math" panose="0204050305040603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491311"/>
            <a:ext cx="88924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>
                <a:solidFill>
                  <a:srgbClr val="FF0000"/>
                </a:solidFill>
                <a:ea typeface="Cambria Math" panose="02040503050406030204" pitchFamily="18" charset="0"/>
              </a:rPr>
              <a:t>Основные мероприятия </a:t>
            </a:r>
            <a:endParaRPr lang="ru-RU" sz="2800" i="1" dirty="0" smtClean="0">
              <a:solidFill>
                <a:srgbClr val="FF0000"/>
              </a:solidFill>
              <a:ea typeface="Cambria Math" panose="02040503050406030204" pitchFamily="18" charset="0"/>
            </a:endParaRPr>
          </a:p>
          <a:p>
            <a:pPr algn="ctr"/>
            <a:r>
              <a:rPr lang="ru-RU" sz="2800" i="1" dirty="0" smtClean="0">
                <a:solidFill>
                  <a:srgbClr val="FF0000"/>
                </a:solidFill>
                <a:ea typeface="Cambria Math" panose="02040503050406030204" pitchFamily="18" charset="0"/>
              </a:rPr>
              <a:t>2016-2017 </a:t>
            </a:r>
            <a:r>
              <a:rPr lang="ru-RU" sz="2800" i="1" dirty="0">
                <a:solidFill>
                  <a:srgbClr val="FF0000"/>
                </a:solidFill>
                <a:ea typeface="Cambria Math" panose="02040503050406030204" pitchFamily="18" charset="0"/>
              </a:rPr>
              <a:t> </a:t>
            </a:r>
            <a:r>
              <a:rPr lang="ru-RU" sz="2800" i="1" dirty="0" smtClean="0">
                <a:solidFill>
                  <a:srgbClr val="FF0000"/>
                </a:solidFill>
                <a:ea typeface="Cambria Math" panose="02040503050406030204" pitchFamily="18" charset="0"/>
              </a:rPr>
              <a:t>учебного </a:t>
            </a:r>
            <a:r>
              <a:rPr lang="ru-RU" sz="2800" i="1" dirty="0">
                <a:solidFill>
                  <a:srgbClr val="FF0000"/>
                </a:solidFill>
                <a:ea typeface="Cambria Math" panose="02040503050406030204" pitchFamily="18" charset="0"/>
              </a:rPr>
              <a:t>года  </a:t>
            </a:r>
            <a:r>
              <a:rPr lang="ru-RU" sz="2800" i="1" dirty="0" smtClean="0">
                <a:solidFill>
                  <a:srgbClr val="FF0000"/>
                </a:solidFill>
                <a:ea typeface="Cambria Math" panose="02040503050406030204" pitchFamily="18" charset="0"/>
              </a:rPr>
              <a:t>в школе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176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clipartmania.ru/uploads/gallery/main/452/pigeon-12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2" t="9106" r="23096" b="16558"/>
          <a:stretch/>
        </p:blipFill>
        <p:spPr bwMode="auto">
          <a:xfrm>
            <a:off x="5133623" y="32972"/>
            <a:ext cx="4012496" cy="4712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5378" y="1124744"/>
            <a:ext cx="561276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1 сентября – День Мира, так как именно в этот день началась Вторая Мировая война.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b="1" i="1" dirty="0" smtClean="0">
              <a:solidFill>
                <a:schemeClr val="accent6">
                  <a:lumMod val="50000"/>
                </a:schemeClr>
              </a:solidFill>
              <a:cs typeface="Times New Roman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По социологическим данным за последние 70 лет только один месяц на всей планете был мирным.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b="1" i="1" dirty="0">
              <a:solidFill>
                <a:schemeClr val="accent6">
                  <a:lumMod val="50000"/>
                </a:schemeClr>
              </a:solidFill>
              <a:cs typeface="Times New Roman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Все концепции, осуждающие войну и насилие, носят название ПАЦИФИЗМ, главные идеи которого – воцарение мира на Земле и всеобщее разоружение.   </a:t>
            </a:r>
            <a:endParaRPr lang="ru-RU" sz="2400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0046" y="332656"/>
            <a:ext cx="54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chemeClr val="accent6">
                    <a:lumMod val="50000"/>
                  </a:schemeClr>
                </a:solidFill>
              </a:rPr>
              <a:t>1 сентября – ДЕНЬ МИРА</a:t>
            </a:r>
            <a:endParaRPr lang="ru-RU" sz="32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0347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75970" cy="4149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4149080"/>
            <a:ext cx="9175970" cy="27089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539552" y="476672"/>
            <a:ext cx="799288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400" b="1" i="1" dirty="0" smtClean="0">
                <a:solidFill>
                  <a:schemeClr val="bg1"/>
                </a:solidFill>
                <a:ea typeface="Cambria Math" panose="02040503050406030204" pitchFamily="18" charset="0"/>
              </a:rPr>
              <a:t>В школы страны продолжает внедряться программа</a:t>
            </a:r>
          </a:p>
          <a:p>
            <a:r>
              <a:rPr lang="ru-RU" sz="2400" b="1" i="1" dirty="0" smtClean="0">
                <a:solidFill>
                  <a:schemeClr val="bg1"/>
                </a:solidFill>
                <a:ea typeface="Cambria Math" panose="02040503050406030204" pitchFamily="18" charset="0"/>
              </a:rPr>
              <a:t>физкультурной подготовки «Готов к труду и обороне»</a:t>
            </a:r>
            <a:r>
              <a:rPr lang="en-US" sz="2400" b="1" i="1" dirty="0" smtClean="0">
                <a:solidFill>
                  <a:schemeClr val="bg1"/>
                </a:solidFill>
                <a:ea typeface="Cambria Math" panose="02040503050406030204" pitchFamily="18" charset="0"/>
              </a:rPr>
              <a:t> (</a:t>
            </a:r>
            <a:r>
              <a:rPr lang="ru-RU" sz="2400" b="1" i="1" dirty="0" smtClean="0">
                <a:solidFill>
                  <a:schemeClr val="bg1"/>
                </a:solidFill>
                <a:ea typeface="Cambria Math" panose="02040503050406030204" pitchFamily="18" charset="0"/>
              </a:rPr>
              <a:t>ГТО)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b="1" i="1" dirty="0">
              <a:solidFill>
                <a:schemeClr val="bg1"/>
              </a:solidFill>
              <a:ea typeface="Cambria Math" panose="020405030504060302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i="1" dirty="0" smtClean="0">
                <a:solidFill>
                  <a:schemeClr val="bg1"/>
                </a:solidFill>
                <a:ea typeface="Cambria Math" panose="02040503050406030204" pitchFamily="18" charset="0"/>
              </a:rPr>
              <a:t>Эта программа существовала в СССР</a:t>
            </a:r>
          </a:p>
          <a:p>
            <a:r>
              <a:rPr lang="ru-RU" sz="2400" b="1" i="1" dirty="0" smtClean="0">
                <a:solidFill>
                  <a:schemeClr val="bg1"/>
                </a:solidFill>
                <a:ea typeface="Cambria Math" panose="02040503050406030204" pitchFamily="18" charset="0"/>
              </a:rPr>
              <a:t>с 1931 по 1991 год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b="1" i="1" dirty="0">
              <a:solidFill>
                <a:schemeClr val="bg1"/>
              </a:solidFill>
              <a:ea typeface="Cambria Math" panose="020405030504060302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i="1" dirty="0" smtClean="0">
                <a:solidFill>
                  <a:schemeClr val="bg1"/>
                </a:solidFill>
                <a:ea typeface="Cambria Math" panose="02040503050406030204" pitchFamily="18" charset="0"/>
              </a:rPr>
              <a:t>Введение этой программы способствовало оздоровлению населения</a:t>
            </a:r>
            <a:endParaRPr lang="ru-RU" sz="2400" b="1" i="1" dirty="0">
              <a:solidFill>
                <a:schemeClr val="bg1"/>
              </a:solidFill>
              <a:ea typeface="Cambria Math" panose="02040503050406030204" pitchFamily="18" charset="0"/>
            </a:endParaRPr>
          </a:p>
        </p:txBody>
      </p:sp>
      <p:pic>
        <p:nvPicPr>
          <p:cNvPr id="3074" name="Picture 2" descr="C:\Users\Дарья\Desktop\sportivnaya_disciplina_sochi201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13434"/>
            <a:ext cx="9175970" cy="2180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812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75970" cy="14127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971600" y="188640"/>
            <a:ext cx="7200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Всероссийский урок </a:t>
            </a:r>
          </a:p>
          <a:p>
            <a:pPr algn="ctr"/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«Арктика – фасад России»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 descr="D:\ШКОЛА\1 сентября 2016\арктик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628800"/>
            <a:ext cx="7222048" cy="165618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3717032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dirty="0" smtClean="0">
                <a:solidFill>
                  <a:schemeClr val="tx2"/>
                </a:solidFill>
              </a:rPr>
              <a:t>Изучение и освоение Арктики – всегда было одной из важнейших задач учёных, путешественников и исследователей нашей страны.</a:t>
            </a:r>
          </a:p>
          <a:p>
            <a:pPr algn="ctr">
              <a:lnSpc>
                <a:spcPct val="150000"/>
              </a:lnSpc>
            </a:pPr>
            <a:r>
              <a:rPr lang="ru-RU" sz="2400" dirty="0" smtClean="0">
                <a:solidFill>
                  <a:schemeClr val="tx2"/>
                </a:solidFill>
              </a:rPr>
              <a:t>Изучение Арктики продолжается в настоящее время, а с 2000 года были начаты комплексные экспедиции по определению внешней границы континентального шельфа России.</a:t>
            </a:r>
            <a:endParaRPr lang="ru-RU" sz="2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75970" cy="19168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323528" y="188640"/>
            <a:ext cx="856895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Наша школа работает в рамках Концепции государственной семейной политики в России на период до 2025 г.</a:t>
            </a:r>
          </a:p>
          <a:p>
            <a:endParaRPr lang="ru-RU" sz="2000" dirty="0"/>
          </a:p>
        </p:txBody>
      </p:sp>
      <p:pic>
        <p:nvPicPr>
          <p:cNvPr id="6146" name="Picture 2" descr="D:\ШКОЛА\1 сентября 2016\семь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204864"/>
            <a:ext cx="7620000" cy="431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396"/>
            <a:ext cx="9128359" cy="684626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339752" y="1916832"/>
            <a:ext cx="4176464" cy="30243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2879811" y="2136338"/>
            <a:ext cx="309634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Успехов в новом учебном году! </a:t>
            </a:r>
          </a:p>
          <a:p>
            <a:endParaRPr lang="ru-RU" dirty="0"/>
          </a:p>
        </p:txBody>
      </p:sp>
      <p:pic>
        <p:nvPicPr>
          <p:cNvPr id="7170" name="Picture 2" descr="C:\Users\Дарья\Desktop\School\Школа\968575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921822"/>
            <a:ext cx="2383622" cy="2383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1254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048" y="-65202"/>
            <a:ext cx="9230935" cy="692320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99592" y="1052736"/>
            <a:ext cx="76589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ea typeface="Cambria Math" panose="02040503050406030204" pitchFamily="18" charset="0"/>
              </a:rPr>
              <a:t>Администрация</a:t>
            </a:r>
            <a:r>
              <a:rPr lang="ru-RU" sz="2800" i="1" dirty="0" smtClean="0">
                <a:solidFill>
                  <a:schemeClr val="accent6">
                    <a:lumMod val="50000"/>
                  </a:schemeClr>
                </a:solidFill>
                <a:ea typeface="Cambria Math" panose="02040503050406030204" pitchFamily="18" charset="0"/>
              </a:rPr>
              <a:t>: </a:t>
            </a:r>
          </a:p>
          <a:p>
            <a:r>
              <a:rPr lang="ru-RU" sz="3200" b="1" i="1" dirty="0" smtClean="0">
                <a:solidFill>
                  <a:srgbClr val="C00000"/>
                </a:solidFill>
                <a:cs typeface="Times New Roman" pitchFamily="18" charset="0"/>
              </a:rPr>
              <a:t>Директор школы</a:t>
            </a:r>
            <a:endParaRPr lang="ru-RU" sz="2800" b="1" i="1" dirty="0" smtClean="0">
              <a:solidFill>
                <a:srgbClr val="C00000"/>
              </a:solidFill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27984" y="2204864"/>
            <a:ext cx="392681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b="1" i="1" dirty="0" smtClean="0">
              <a:solidFill>
                <a:srgbClr val="FF0000"/>
              </a:solidFill>
            </a:endParaRP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rgbClr val="C00000"/>
                </a:solidFill>
                <a:cs typeface="Times New Roman" pitchFamily="18" charset="0"/>
              </a:rPr>
              <a:t>Кучина</a:t>
            </a:r>
            <a:r>
              <a:rPr lang="ru-RU" sz="2800" b="1" i="1" dirty="0" smtClean="0">
                <a:solidFill>
                  <a:srgbClr val="C00000"/>
                </a:solidFill>
                <a:cs typeface="Times New Roman" pitchFamily="18" charset="0"/>
              </a:rPr>
              <a:t>  </a:t>
            </a:r>
          </a:p>
          <a:p>
            <a:pPr algn="ctr"/>
            <a:r>
              <a:rPr lang="ru-RU" sz="2800" b="1" i="1" dirty="0" smtClean="0">
                <a:solidFill>
                  <a:srgbClr val="C00000"/>
                </a:solidFill>
                <a:cs typeface="Times New Roman" pitchFamily="18" charset="0"/>
              </a:rPr>
              <a:t>Елена   Анатольевна</a:t>
            </a:r>
          </a:p>
          <a:p>
            <a:pPr algn="ctr"/>
            <a:endParaRPr lang="ru-RU" sz="2000" i="1" dirty="0" smtClean="0">
              <a:solidFill>
                <a:schemeClr val="accent6">
                  <a:lumMod val="50000"/>
                </a:schemeClr>
              </a:solidFill>
              <a:cs typeface="Times New Roman" pitchFamily="18" charset="0"/>
            </a:endParaRPr>
          </a:p>
          <a:p>
            <a:pPr algn="ctr"/>
            <a:r>
              <a:rPr lang="ru-RU" sz="2000" i="1" dirty="0" smtClean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 выпускница нашей школы,  преподаватель математики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16"/>
          <a:stretch/>
        </p:blipFill>
        <p:spPr>
          <a:xfrm>
            <a:off x="611560" y="2077527"/>
            <a:ext cx="3596872" cy="429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316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204"/>
            <a:ext cx="9137239" cy="685292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26950" y="491312"/>
            <a:ext cx="80189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ea typeface="Cambria Math" panose="02040503050406030204" pitchFamily="18" charset="0"/>
              </a:rPr>
              <a:t>Администрация</a:t>
            </a:r>
            <a:r>
              <a:rPr lang="ru-RU" sz="2800" i="1" dirty="0" smtClean="0">
                <a:solidFill>
                  <a:schemeClr val="accent6">
                    <a:lumMod val="50000"/>
                  </a:schemeClr>
                </a:solidFill>
                <a:ea typeface="Cambria Math" panose="02040503050406030204" pitchFamily="18" charset="0"/>
              </a:rPr>
              <a:t>: </a:t>
            </a:r>
          </a:p>
          <a:p>
            <a:pPr algn="ctr"/>
            <a:r>
              <a:rPr lang="ru-RU" sz="3200" b="1" i="1" dirty="0" smtClean="0">
                <a:solidFill>
                  <a:srgbClr val="C00000"/>
                </a:solidFill>
                <a:cs typeface="Times New Roman" pitchFamily="18" charset="0"/>
              </a:rPr>
              <a:t>Заместители директора</a:t>
            </a:r>
            <a:endParaRPr lang="ru-RU" sz="2800" b="1" i="1" dirty="0" smtClean="0">
              <a:solidFill>
                <a:srgbClr val="C00000"/>
              </a:solidFill>
              <a:cs typeface="Times New Roman" pitchFamily="18" charset="0"/>
            </a:endParaRPr>
          </a:p>
        </p:txBody>
      </p:sp>
      <p:pic>
        <p:nvPicPr>
          <p:cNvPr id="6" name="Рисунок 5" descr="Layer 51.jpg"/>
          <p:cNvPicPr>
            <a:picLocks noChangeAspect="1"/>
          </p:cNvPicPr>
          <p:nvPr/>
        </p:nvPicPr>
        <p:blipFill rotWithShape="1">
          <a:blip r:embed="rId3" cstate="print"/>
          <a:srcRect l="3536" t="-1" b="26959"/>
          <a:stretch/>
        </p:blipFill>
        <p:spPr>
          <a:xfrm>
            <a:off x="1763714" y="1643328"/>
            <a:ext cx="1624095" cy="1725463"/>
          </a:xfrm>
          <a:prstGeom prst="rect">
            <a:avLst/>
          </a:prstGeom>
          <a:ln>
            <a:noFill/>
          </a:ln>
        </p:spPr>
      </p:pic>
      <p:pic>
        <p:nvPicPr>
          <p:cNvPr id="8" name="Рисунок 7" descr="Layer 31.jpg"/>
          <p:cNvPicPr>
            <a:picLocks noChangeAspect="1"/>
          </p:cNvPicPr>
          <p:nvPr/>
        </p:nvPicPr>
        <p:blipFill rotWithShape="1">
          <a:blip r:embed="rId4" cstate="print"/>
          <a:srcRect t="3424" r="881" b="29030"/>
          <a:stretch/>
        </p:blipFill>
        <p:spPr>
          <a:xfrm>
            <a:off x="5649291" y="1548793"/>
            <a:ext cx="1696104" cy="1765645"/>
          </a:xfrm>
          <a:prstGeom prst="rect">
            <a:avLst/>
          </a:prstGeom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4636446" y="3368791"/>
            <a:ext cx="41046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i="1" dirty="0" err="1" smtClean="0">
                <a:ea typeface="Cambria Math" panose="02040503050406030204" pitchFamily="18" charset="0"/>
                <a:cs typeface="Times New Roman" pitchFamily="18" charset="0"/>
              </a:rPr>
              <a:t>Фаламина</a:t>
            </a:r>
            <a:r>
              <a:rPr lang="ru-RU" sz="2000" i="1" dirty="0" smtClean="0">
                <a:ea typeface="Cambria Math" panose="02040503050406030204" pitchFamily="18" charset="0"/>
                <a:cs typeface="Times New Roman" pitchFamily="18" charset="0"/>
              </a:rPr>
              <a:t> Надежда Валентиновна</a:t>
            </a:r>
          </a:p>
        </p:txBody>
      </p:sp>
      <p:pic>
        <p:nvPicPr>
          <p:cNvPr id="12" name="Рисунок 11" descr="Layer 66.jpg"/>
          <p:cNvPicPr>
            <a:picLocks noChangeAspect="1"/>
          </p:cNvPicPr>
          <p:nvPr/>
        </p:nvPicPr>
        <p:blipFill rotWithShape="1">
          <a:blip r:embed="rId5" cstate="print"/>
          <a:srcRect r="6531" b="23449"/>
          <a:stretch/>
        </p:blipFill>
        <p:spPr>
          <a:xfrm>
            <a:off x="1763714" y="3846604"/>
            <a:ext cx="1600219" cy="1750860"/>
          </a:xfrm>
          <a:prstGeom prst="rect">
            <a:avLst/>
          </a:prstGeom>
          <a:ln>
            <a:noFill/>
          </a:ln>
        </p:spPr>
      </p:pic>
      <p:sp>
        <p:nvSpPr>
          <p:cNvPr id="13" name="TextBox 12"/>
          <p:cNvSpPr txBox="1"/>
          <p:nvPr/>
        </p:nvSpPr>
        <p:spPr>
          <a:xfrm>
            <a:off x="1174235" y="5945940"/>
            <a:ext cx="28030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>
                <a:ea typeface="Cambria Math" panose="02040503050406030204" pitchFamily="18" charset="0"/>
                <a:cs typeface="Times New Roman" pitchFamily="18" charset="0"/>
              </a:rPr>
              <a:t>Бурова Ирина Юрьевна</a:t>
            </a:r>
          </a:p>
        </p:txBody>
      </p:sp>
      <p:pic>
        <p:nvPicPr>
          <p:cNvPr id="14" name="Рисунок 13" descr="Layer 15.jpg"/>
          <p:cNvPicPr>
            <a:picLocks noChangeAspect="1"/>
          </p:cNvPicPr>
          <p:nvPr/>
        </p:nvPicPr>
        <p:blipFill rotWithShape="1">
          <a:blip r:embed="rId6" cstate="print"/>
          <a:srcRect l="6201" r="3885" b="28152"/>
          <a:stretch/>
        </p:blipFill>
        <p:spPr>
          <a:xfrm>
            <a:off x="5685283" y="3919216"/>
            <a:ext cx="1624121" cy="1678248"/>
          </a:xfrm>
          <a:prstGeom prst="rect">
            <a:avLst/>
          </a:prstGeom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763957" y="3377490"/>
            <a:ext cx="37859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 err="1">
                <a:ea typeface="Cambria Math" panose="02040503050406030204" pitchFamily="18" charset="0"/>
                <a:cs typeface="Times New Roman" pitchFamily="18" charset="0"/>
              </a:rPr>
              <a:t>Блинова</a:t>
            </a:r>
            <a:r>
              <a:rPr lang="ru-RU" sz="2000" i="1" dirty="0">
                <a:ea typeface="Cambria Math" panose="02040503050406030204" pitchFamily="18" charset="0"/>
                <a:cs typeface="Times New Roman" pitchFamily="18" charset="0"/>
              </a:rPr>
              <a:t> Людмила Петровна</a:t>
            </a:r>
            <a:endParaRPr lang="ru-RU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4800096" y="5745885"/>
            <a:ext cx="35850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Сычева Ирина Викторовна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914447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048" y="-65202"/>
            <a:ext cx="9230935" cy="692320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26950" y="491312"/>
            <a:ext cx="80189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ea typeface="Cambria Math" panose="02040503050406030204" pitchFamily="18" charset="0"/>
              </a:rPr>
              <a:t>Администрация</a:t>
            </a:r>
            <a:r>
              <a:rPr lang="ru-RU" sz="2800" i="1" dirty="0" smtClean="0">
                <a:solidFill>
                  <a:schemeClr val="accent6">
                    <a:lumMod val="50000"/>
                  </a:schemeClr>
                </a:solidFill>
                <a:ea typeface="Cambria Math" panose="02040503050406030204" pitchFamily="18" charset="0"/>
              </a:rPr>
              <a:t>: </a:t>
            </a:r>
          </a:p>
          <a:p>
            <a:pPr algn="ctr"/>
            <a:r>
              <a:rPr lang="ru-RU" sz="3200" b="1" i="1" dirty="0" smtClean="0">
                <a:solidFill>
                  <a:srgbClr val="C00000"/>
                </a:solidFill>
                <a:cs typeface="Times New Roman" pitchFamily="18" charset="0"/>
              </a:rPr>
              <a:t>Заместители директора</a:t>
            </a:r>
            <a:endParaRPr lang="ru-RU" sz="2800" b="1" i="1" dirty="0" smtClean="0">
              <a:solidFill>
                <a:srgbClr val="C00000"/>
              </a:solidFill>
              <a:cs typeface="Times New Roman" pitchFamily="18" charset="0"/>
            </a:endParaRPr>
          </a:p>
        </p:txBody>
      </p:sp>
      <p:pic>
        <p:nvPicPr>
          <p:cNvPr id="14" name="Рисунок 13" descr="Layer 16.jpg"/>
          <p:cNvPicPr>
            <a:picLocks noChangeAspect="1"/>
          </p:cNvPicPr>
          <p:nvPr/>
        </p:nvPicPr>
        <p:blipFill>
          <a:blip r:embed="rId3" cstate="print"/>
          <a:srcRect b="25543"/>
          <a:stretch>
            <a:fillRect/>
          </a:stretch>
        </p:blipFill>
        <p:spPr>
          <a:xfrm>
            <a:off x="5580112" y="3865331"/>
            <a:ext cx="1656184" cy="1760438"/>
          </a:xfrm>
          <a:prstGeom prst="rect">
            <a:avLst/>
          </a:prstGeom>
          <a:ln>
            <a:noFill/>
          </a:ln>
        </p:spPr>
      </p:pic>
      <p:pic>
        <p:nvPicPr>
          <p:cNvPr id="15" name="Рисунок 14" descr="138590334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1506974"/>
            <a:ext cx="1512168" cy="1924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 descr="F:\петрова оксана владимировна кл 11-3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69" b="11710"/>
          <a:stretch/>
        </p:blipFill>
        <p:spPr bwMode="auto">
          <a:xfrm>
            <a:off x="1763688" y="3933056"/>
            <a:ext cx="1656184" cy="164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4261761" y="3400316"/>
            <a:ext cx="46529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err="1" smtClean="0">
                <a:ea typeface="Cambria Math" panose="02040503050406030204" pitchFamily="18" charset="0"/>
                <a:cs typeface="Times New Roman" pitchFamily="18" charset="0"/>
              </a:rPr>
              <a:t>Жигалина</a:t>
            </a:r>
            <a:r>
              <a:rPr lang="ru-RU" sz="2000" i="1" dirty="0" smtClean="0">
                <a:ea typeface="Cambria Math" panose="02040503050406030204" pitchFamily="18" charset="0"/>
                <a:cs typeface="Times New Roman" pitchFamily="18" charset="0"/>
              </a:rPr>
              <a:t> Маргарита Владимировна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684868" y="5805264"/>
            <a:ext cx="37755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>
                <a:ea typeface="Cambria Math" panose="02040503050406030204" pitchFamily="18" charset="0"/>
                <a:cs typeface="Times New Roman" pitchFamily="18" charset="0"/>
              </a:rPr>
              <a:t>Тимкина Виктория Викторовна</a:t>
            </a:r>
            <a:endParaRPr lang="ru-RU" sz="2000" i="1" dirty="0" smtClean="0">
              <a:ea typeface="Cambria Math" panose="02040503050406030204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05787" y="5788848"/>
            <a:ext cx="3979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>
                <a:ea typeface="Cambria Math" panose="02040503050406030204" pitchFamily="18" charset="0"/>
                <a:cs typeface="Times New Roman" pitchFamily="18" charset="0"/>
              </a:rPr>
              <a:t>Петрова Оксана Владимировна</a:t>
            </a:r>
          </a:p>
        </p:txBody>
      </p:sp>
      <p:pic>
        <p:nvPicPr>
          <p:cNvPr id="12" name="Рисунок 11" descr="Layer 13.jpg"/>
          <p:cNvPicPr>
            <a:picLocks noChangeAspect="1"/>
          </p:cNvPicPr>
          <p:nvPr/>
        </p:nvPicPr>
        <p:blipFill>
          <a:blip r:embed="rId6" cstate="print"/>
          <a:srcRect l="11570" r="-271" b="30717"/>
          <a:stretch>
            <a:fillRect/>
          </a:stretch>
        </p:blipFill>
        <p:spPr>
          <a:xfrm>
            <a:off x="1736246" y="1629094"/>
            <a:ext cx="1672227" cy="1783709"/>
          </a:xfrm>
          <a:prstGeom prst="rect">
            <a:avLst/>
          </a:prstGeom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912122" y="3431094"/>
            <a:ext cx="35158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>
                <a:ea typeface="Cambria Math" panose="02040503050406030204" pitchFamily="18" charset="0"/>
                <a:cs typeface="Times New Roman" pitchFamily="18" charset="0"/>
              </a:rPr>
              <a:t>Пичугина Элина Рашидовна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797383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048" y="-65202"/>
            <a:ext cx="9230935" cy="692320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67544" y="404664"/>
            <a:ext cx="7992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ea typeface="Cambria Math" panose="02040503050406030204" pitchFamily="18" charset="0"/>
              </a:rPr>
              <a:t>Педагоги дополнительного образования</a:t>
            </a:r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3491880" y="3260711"/>
            <a:ext cx="51845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Руководитель студии художественного слова «Отражение»</a:t>
            </a:r>
          </a:p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Минаева </a:t>
            </a:r>
            <a:r>
              <a:rPr lang="ru-RU" sz="2000" b="1" dirty="0" err="1" smtClean="0">
                <a:solidFill>
                  <a:schemeClr val="accent1">
                    <a:lumMod val="75000"/>
                  </a:schemeClr>
                </a:solidFill>
              </a:rPr>
              <a:t>Велта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 Юрьевна</a:t>
            </a: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91880" y="5305626"/>
            <a:ext cx="46654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Руководитель танцевальной студии </a:t>
            </a:r>
            <a:r>
              <a:rPr lang="ru-RU" sz="2000" dirty="0">
                <a:solidFill>
                  <a:srgbClr val="FF0000"/>
                </a:solidFill>
              </a:rPr>
              <a:t>«Фиеста»</a:t>
            </a:r>
            <a:endParaRPr lang="ru-RU" sz="2000" dirty="0" smtClean="0">
              <a:solidFill>
                <a:srgbClr val="FF0000"/>
              </a:solidFill>
            </a:endParaRPr>
          </a:p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Зиновьева Елена Михайловна</a:t>
            </a: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76802" y="1207808"/>
            <a:ext cx="46805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Заведующий школьным музеем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 smtClean="0">
                <a:solidFill>
                  <a:srgbClr val="FF0000"/>
                </a:solidFill>
              </a:rPr>
              <a:t>им. </a:t>
            </a:r>
          </a:p>
          <a:p>
            <a:r>
              <a:rPr lang="ru-RU" sz="2000" dirty="0" smtClean="0">
                <a:solidFill>
                  <a:srgbClr val="FF0000"/>
                </a:solidFill>
              </a:rPr>
              <a:t>А. Севастьянова,  руководитель </a:t>
            </a:r>
            <a:r>
              <a:rPr lang="ru-RU" sz="2000" dirty="0" err="1" smtClean="0">
                <a:solidFill>
                  <a:srgbClr val="FF0000"/>
                </a:solidFill>
              </a:rPr>
              <a:t>турклуба</a:t>
            </a:r>
            <a:r>
              <a:rPr lang="ru-RU" sz="2000" dirty="0" smtClean="0">
                <a:solidFill>
                  <a:srgbClr val="FF0000"/>
                </a:solidFill>
              </a:rPr>
              <a:t> «Непоседы»</a:t>
            </a:r>
          </a:p>
          <a:p>
            <a:r>
              <a:rPr lang="ru-RU" sz="2000" b="1" dirty="0" err="1" smtClean="0">
                <a:solidFill>
                  <a:schemeClr val="accent1">
                    <a:lumMod val="75000"/>
                  </a:schemeClr>
                </a:solidFill>
              </a:rPr>
              <a:t>Горевой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1">
                    <a:lumMod val="75000"/>
                  </a:schemeClr>
                </a:solidFill>
              </a:rPr>
              <a:t>Гарий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 Семенович</a:t>
            </a: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848" y="2832349"/>
            <a:ext cx="1314083" cy="187238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720" y="946431"/>
            <a:ext cx="1332337" cy="153841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71" r="25504"/>
          <a:stretch/>
        </p:blipFill>
        <p:spPr>
          <a:xfrm>
            <a:off x="1103086" y="5057964"/>
            <a:ext cx="1481845" cy="1520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383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048" y="-65202"/>
            <a:ext cx="9230935" cy="692320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95536" y="487760"/>
            <a:ext cx="655272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</a:rPr>
              <a:t>Педагоги</a:t>
            </a: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516965" y="3653192"/>
            <a:ext cx="4176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Школьный психолог</a:t>
            </a:r>
          </a:p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Авдеева Ольга Владимировна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08953" y="5356629"/>
            <a:ext cx="4392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Организатор</a:t>
            </a:r>
          </a:p>
          <a:p>
            <a:r>
              <a:rPr lang="ru-RU" sz="2000" b="1" dirty="0" err="1" smtClean="0">
                <a:solidFill>
                  <a:schemeClr val="accent1">
                    <a:lumMod val="75000"/>
                  </a:schemeClr>
                </a:solidFill>
              </a:rPr>
              <a:t>Пудинова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 Алина Валерьевна</a:t>
            </a: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08953" y="1528258"/>
            <a:ext cx="52565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Руководитель лаборатории исследователя</a:t>
            </a:r>
          </a:p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Ершов Вячеслав Алексеевич</a:t>
            </a: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50" r="30006"/>
          <a:stretch/>
        </p:blipFill>
        <p:spPr>
          <a:xfrm>
            <a:off x="1456056" y="4869160"/>
            <a:ext cx="1358348" cy="16558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754" y="897249"/>
            <a:ext cx="1337987" cy="196990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6" r="44858"/>
          <a:stretch/>
        </p:blipFill>
        <p:spPr>
          <a:xfrm>
            <a:off x="1456056" y="2996952"/>
            <a:ext cx="1451385" cy="1701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250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048" y="-65202"/>
            <a:ext cx="9230935" cy="692320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26950" y="491312"/>
            <a:ext cx="80189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ea typeface="Cambria Math" panose="02040503050406030204" pitchFamily="18" charset="0"/>
              </a:rPr>
              <a:t>Сотрудники школы</a:t>
            </a:r>
            <a:endParaRPr lang="ru-RU" sz="2800" b="1" i="1" dirty="0" smtClean="0">
              <a:solidFill>
                <a:srgbClr val="C00000"/>
              </a:solidFill>
              <a:cs typeface="Times New Roman" pitchFamily="18" charset="0"/>
            </a:endParaRPr>
          </a:p>
        </p:txBody>
      </p:sp>
      <p:pic>
        <p:nvPicPr>
          <p:cNvPr id="12" name="Рисунок 11" descr="Казакова Лилия Ивановна, медицинский работник школы.jpg"/>
          <p:cNvPicPr>
            <a:picLocks noChangeAspect="1"/>
          </p:cNvPicPr>
          <p:nvPr/>
        </p:nvPicPr>
        <p:blipFill rotWithShape="1">
          <a:blip r:embed="rId3" cstate="print"/>
          <a:srcRect l="2286" t="12903" r="9808" b="16129"/>
          <a:stretch/>
        </p:blipFill>
        <p:spPr>
          <a:xfrm>
            <a:off x="1907704" y="1202225"/>
            <a:ext cx="1187556" cy="1582538"/>
          </a:xfrm>
          <a:prstGeom prst="rect">
            <a:avLst/>
          </a:prstGeom>
          <a:ln>
            <a:noFill/>
          </a:ln>
        </p:spPr>
      </p:pic>
      <p:pic>
        <p:nvPicPr>
          <p:cNvPr id="13" name="Picture 2" descr="C:\Users\Дарья\Desktop\Новая папка (3)\DSC0107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892" y="2852936"/>
            <a:ext cx="1186497" cy="1582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 descr="C:\Users\Дарья\Desktop\DSC0120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833" y="4585422"/>
            <a:ext cx="1187556" cy="1582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3420679" y="1423472"/>
            <a:ext cx="3527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>
                <a:solidFill>
                  <a:srgbClr val="C00000"/>
                </a:solidFill>
                <a:cs typeface="Times New Roman" pitchFamily="18" charset="0"/>
              </a:rPr>
              <a:t>Медицинская </a:t>
            </a:r>
            <a:r>
              <a:rPr lang="ru-RU" sz="2000" i="1" dirty="0">
                <a:solidFill>
                  <a:srgbClr val="C00000"/>
                </a:solidFill>
                <a:cs typeface="Times New Roman" pitchFamily="18" charset="0"/>
              </a:rPr>
              <a:t>сестра</a:t>
            </a:r>
          </a:p>
          <a:p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Казакова Лилия Ивановна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498615" y="3140968"/>
            <a:ext cx="31616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>
                <a:solidFill>
                  <a:srgbClr val="C00000"/>
                </a:solidFill>
                <a:cs typeface="Times New Roman" pitchFamily="18" charset="0"/>
              </a:rPr>
              <a:t>Библиотекарь</a:t>
            </a:r>
            <a:endParaRPr lang="ru-RU" sz="2000" i="1" dirty="0">
              <a:solidFill>
                <a:srgbClr val="C00000"/>
              </a:solidFill>
              <a:cs typeface="Times New Roman" pitchFamily="18" charset="0"/>
            </a:endParaRPr>
          </a:p>
          <a:p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Кисель Нина Николаевна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498615" y="4598782"/>
            <a:ext cx="33123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>
                <a:solidFill>
                  <a:srgbClr val="C00000"/>
                </a:solidFill>
                <a:cs typeface="Times New Roman" pitchFamily="18" charset="0"/>
              </a:rPr>
              <a:t>Секретарь</a:t>
            </a:r>
            <a:endParaRPr lang="ru-RU" sz="2000" i="1" dirty="0">
              <a:solidFill>
                <a:srgbClr val="C00000"/>
              </a:solidFill>
              <a:cs typeface="Times New Roman" pitchFamily="18" charset="0"/>
            </a:endParaRPr>
          </a:p>
          <a:p>
            <a:r>
              <a:rPr lang="ru-RU" sz="2000" b="1" i="1" dirty="0" err="1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Дроздовская</a:t>
            </a: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 </a:t>
            </a:r>
          </a:p>
          <a:p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Александра Александровна</a:t>
            </a:r>
          </a:p>
        </p:txBody>
      </p:sp>
    </p:spTree>
    <p:extLst>
      <p:ext uri="{BB962C8B-B14F-4D97-AF65-F5344CB8AC3E}">
        <p14:creationId xmlns:p14="http://schemas.microsoft.com/office/powerpoint/2010/main" val="3833323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048" y="-65202"/>
            <a:ext cx="9230935" cy="692320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26950" y="491312"/>
            <a:ext cx="80189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ea typeface="Cambria Math" panose="02040503050406030204" pitchFamily="18" charset="0"/>
              </a:rPr>
              <a:t>Подготовка школы к учебному году</a:t>
            </a:r>
            <a:endParaRPr lang="ru-RU" sz="2800" b="1" i="1" dirty="0" smtClean="0">
              <a:solidFill>
                <a:srgbClr val="C00000"/>
              </a:solidFill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1268760"/>
            <a:ext cx="7890366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Tx/>
              <a:buChar char="-"/>
            </a:pPr>
            <a:r>
              <a:rPr lang="ru-RU" sz="2800" i="1" dirty="0" smtClean="0">
                <a:solidFill>
                  <a:srgbClr val="C00000"/>
                </a:solidFill>
                <a:cs typeface="Times New Roman" pitchFamily="18" charset="0"/>
              </a:rPr>
              <a:t> Сооружено новое крыльцо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ru-RU" sz="2800" i="1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ru-RU" sz="2800" i="1" dirty="0" smtClean="0">
                <a:solidFill>
                  <a:srgbClr val="C00000"/>
                </a:solidFill>
                <a:cs typeface="Times New Roman" pitchFamily="18" charset="0"/>
              </a:rPr>
              <a:t>Поставлены пластиковые окна в здании школы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ru-RU" sz="2800" i="1" dirty="0">
                <a:solidFill>
                  <a:srgbClr val="C00000"/>
                </a:solidFill>
                <a:cs typeface="Times New Roman" pitchFamily="18" charset="0"/>
              </a:rPr>
              <a:t> Произведен ремонт в </a:t>
            </a:r>
            <a:r>
              <a:rPr lang="ru-RU" sz="2800" i="1" dirty="0" smtClean="0">
                <a:solidFill>
                  <a:srgbClr val="C00000"/>
                </a:solidFill>
                <a:cs typeface="Times New Roman" pitchFamily="18" charset="0"/>
              </a:rPr>
              <a:t>кабинетах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ru-RU" sz="2800" i="1" dirty="0" smtClean="0">
                <a:solidFill>
                  <a:srgbClr val="C00000"/>
                </a:solidFill>
                <a:cs typeface="Times New Roman" pitchFamily="18" charset="0"/>
              </a:rPr>
              <a:t> Отремонтирована лестница к актовому залу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ru-RU" sz="2800" i="1" dirty="0" smtClean="0">
                <a:solidFill>
                  <a:srgbClr val="C00000"/>
                </a:solidFill>
                <a:cs typeface="Times New Roman" pitchFamily="18" charset="0"/>
              </a:rPr>
              <a:t>  Установлено  повсеместное  видеонаблюдение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ru-RU" sz="2800" i="1" dirty="0" smtClean="0">
                <a:solidFill>
                  <a:srgbClr val="C00000"/>
                </a:solidFill>
                <a:cs typeface="Times New Roman" pitchFamily="18" charset="0"/>
              </a:rPr>
              <a:t>  Покрыт  лаком  пол в   коридорах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ru-RU" sz="2800" i="1" dirty="0" smtClean="0">
                <a:solidFill>
                  <a:srgbClr val="C00000"/>
                </a:solidFill>
                <a:cs typeface="Times New Roman" pitchFamily="18" charset="0"/>
              </a:rPr>
              <a:t>  Покрашены туалеты</a:t>
            </a:r>
          </a:p>
          <a:p>
            <a:pPr>
              <a:buFontTx/>
              <a:buChar char="-"/>
            </a:pPr>
            <a:endParaRPr lang="ru-RU" sz="2800" i="1" dirty="0" smtClean="0">
              <a:solidFill>
                <a:srgbClr val="C000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313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435</TotalTime>
  <Words>708</Words>
  <Application>Microsoft Office PowerPoint</Application>
  <PresentationFormat>Экран (4:3)</PresentationFormat>
  <Paragraphs>147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1 сентября в школе –  День дорожной безопасности</vt:lpstr>
      <vt:lpstr>Основные правила движения пешеходов</vt:lpstr>
      <vt:lpstr>Из сводки УМВД России по г. Твери от 05 августа 2016 г.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Тюренкова</dc:creator>
  <cp:lastModifiedBy>Home</cp:lastModifiedBy>
  <cp:revision>46</cp:revision>
  <dcterms:created xsi:type="dcterms:W3CDTF">2015-08-31T18:31:12Z</dcterms:created>
  <dcterms:modified xsi:type="dcterms:W3CDTF">2016-08-31T09:28:51Z</dcterms:modified>
</cp:coreProperties>
</file>