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  <p:sldMasterId id="2147483733" r:id="rId4"/>
  </p:sldMasterIdLst>
  <p:notesMasterIdLst>
    <p:notesMasterId r:id="rId33"/>
  </p:notesMasterIdLst>
  <p:sldIdLst>
    <p:sldId id="256" r:id="rId5"/>
    <p:sldId id="260" r:id="rId6"/>
    <p:sldId id="258" r:id="rId7"/>
    <p:sldId id="257" r:id="rId8"/>
    <p:sldId id="261" r:id="rId9"/>
    <p:sldId id="262" r:id="rId10"/>
    <p:sldId id="271" r:id="rId11"/>
    <p:sldId id="272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8E1E-2F07-4D7F-AC9E-90EF1AA200BE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EE03D-AC25-49BD-8DE2-83DA78DAA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5904-9695-4BCA-BBB1-4D254820BA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8A90-40B6-48B0-9ED5-0911ED105B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7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6974-511F-4533-9172-9AF1244255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3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41A2-1798-473E-AA1C-350C70170C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8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B5DFD-23F8-4E85-B96E-3EB19FB5CE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2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A0F7-8892-47FC-9690-1E3E0DD94E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9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65CE-CA2C-4D0E-BB0E-518E52570D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886B-4DFB-4C3F-B41F-F294542273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C0D72-403E-439C-A288-F6844C9421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9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E861-0131-4A18-BB50-C0FF0ED792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67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13D9-D8BE-424E-AD44-79C394E9D5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5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78F3-6DB3-41F6-B481-C5BA47B14F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47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6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51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1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81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4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88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55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49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2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95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33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3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1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13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3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32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9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08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0430-E8E6-486C-A661-8DCA7D4B020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8908-2FF7-484C-80AA-D4729B22FB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095B0-D1F9-4E25-A43C-D950A2B3BC5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7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ru.wikipedia.org/wiki/%D0%98%D0%BD%D1%84%D0%BE%D1%80%D0%BC%D0%B0%D1%86%D0%B8%D0%BE%D0%BD%D0%BD%D1%8B%D0%B5_%D1%82%D0%B5%D1%85%D0%BD%D0%BE%D0%BB%D0%BE%D0%B3%D0%B8%D0%B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12" Type="http://schemas.openxmlformats.org/officeDocument/2006/relationships/image" Target="../media/image10.png"/><Relationship Id="rId17" Type="http://schemas.openxmlformats.org/officeDocument/2006/relationships/slide" Target="slide12.xml"/><Relationship Id="rId2" Type="http://schemas.openxmlformats.org/officeDocument/2006/relationships/slide" Target="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20.xml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 новых профессий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6840760" cy="2016224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Подготовила Лаврентьева Доминика</a:t>
            </a:r>
            <a:b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ученица 3 в класса</a:t>
            </a:r>
            <a:b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МОУ СОШ №43</a:t>
            </a:r>
            <a:b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Руководительница: Лаврентьева Д.В.</a:t>
            </a:r>
            <a:endParaRPr lang="en-US" b="1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4593676"/>
            <a:ext cx="8496943" cy="20756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495" y="46207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ru-RU" sz="5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специалисты</a:t>
            </a:r>
            <a:endParaRPr lang="ru-RU" sz="5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71" y="554407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Профессии, связанные 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компьютерными технологиями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059"/>
            <a:ext cx="8496944" cy="4443617"/>
          </a:xfrm>
        </p:spPr>
      </p:pic>
    </p:spTree>
    <p:extLst>
      <p:ext uri="{BB962C8B-B14F-4D97-AF65-F5344CB8AC3E}">
        <p14:creationId xmlns:p14="http://schemas.microsoft.com/office/powerpoint/2010/main" val="32420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43941" y="332656"/>
            <a:ext cx="534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ru-RU" sz="4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специалисты</a:t>
            </a:r>
            <a:endParaRPr lang="ru-RU" sz="4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09" y="1174974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архитектор;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информационным системам;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аналитик;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системному администрированию;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r="18649"/>
          <a:stretch/>
        </p:blipFill>
        <p:spPr>
          <a:xfrm>
            <a:off x="5652340" y="332656"/>
            <a:ext cx="3491660" cy="3259027"/>
          </a:xfrm>
        </p:spPr>
      </p:pic>
      <p:sp>
        <p:nvSpPr>
          <p:cNvPr id="14" name="Rectangle 2"/>
          <p:cNvSpPr/>
          <p:nvPr/>
        </p:nvSpPr>
        <p:spPr>
          <a:xfrm>
            <a:off x="19314" y="3852630"/>
            <a:ext cx="94492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Менеджер информационных технологий;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продажам решений и сложных технических систем;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информационным ресурсам;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данных;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маркетингу 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рекламе;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Евангелисты (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специалист, профессионально занимающийся пропагандой в сфере 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 tooltip="Информационные технологии"/>
              </a:rPr>
              <a:t>информационных технологий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78639" y="172588"/>
            <a:ext cx="7610621" cy="111601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специальностей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58023" y="1245294"/>
            <a:ext cx="5064369" cy="523150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Работа интересная, возможности для самореализации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Можно много заработать;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Безработица не грозит;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Можно работать практически в любой стране;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Вы будете по настоящему нужным человеком.</a:t>
            </a:r>
          </a:p>
        </p:txBody>
      </p:sp>
      <p:sp>
        <p:nvSpPr>
          <p:cNvPr id="17412" name="AutoShape 4" descr="Картинки по запросу специалист I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50438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241425"/>
            <a:ext cx="8605838" cy="5427663"/>
          </a:xfrm>
        </p:spPr>
        <p:txBody>
          <a:bodyPr/>
          <a:lstStyle/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Актуарий </a:t>
            </a:r>
            <a:r>
              <a:rPr lang="ru-RU" altLang="ru-RU" sz="2400" b="1"/>
              <a:t>– специалист по страхованию.</a:t>
            </a:r>
          </a:p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Аудитор веб-сайтов</a:t>
            </a:r>
            <a:r>
              <a:rPr lang="ru-RU" altLang="ru-RU" sz="2400" b="1"/>
              <a:t> – это экспертиза сайтов с точки зрения их организации и соответствия заявленным целям, общей привлекательности для посетителей.</a:t>
            </a:r>
          </a:p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Аквизитор</a:t>
            </a:r>
            <a:r>
              <a:rPr lang="ru-RU" altLang="ru-RU" sz="2400" b="1"/>
              <a:t> – страховой работник, занимается заключением новых и возобновлением досрочно прекративших своё действие договоров добровольного страхования; агент.</a:t>
            </a:r>
          </a:p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Аналитик </a:t>
            </a:r>
            <a:r>
              <a:rPr lang="ru-RU" altLang="ru-RU" sz="2400" b="1"/>
              <a:t>– производит сбор, систематизацию, интерпретацию и анализ коньюктурной информации, составление обзоров и прогнозов в различных сферах трудовой деятельности транспортной организации, занимается привлечением новых грузов грузоотправителей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496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normalizeH="1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A060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Профессии 21 века</a:t>
            </a:r>
            <a:endParaRPr lang="ru-RU" sz="3600" b="1" kern="10" normalizeH="1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AA060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5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9" y="1268760"/>
            <a:ext cx="8229600" cy="475252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Андеррайтер</a:t>
            </a:r>
            <a:r>
              <a:rPr lang="ru-RU" altLang="ru-RU" sz="2400" b="1" dirty="0"/>
              <a:t> – поручитель, берущий на себя обязательства разместить определённое количество вновь выпущенных акций, облигаций, ценных бумаг путём их покупки для последующей их продаже инвесторам.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Ассистент</a:t>
            </a:r>
            <a:r>
              <a:rPr lang="ru-RU" altLang="ru-RU" sz="2400" b="1" dirty="0"/>
              <a:t> – (от англ.) помощник, человек, который ведёт напрямую переговоры от имени лица, которое представляет. Организует работу руководителя фирмы.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Аниматор </a:t>
            </a:r>
            <a:r>
              <a:rPr lang="ru-RU" altLang="ru-RU" sz="2400" b="1" dirty="0"/>
              <a:t>– сотрудник, занимающийся развлечением публики во время отдыха в отелях, различных клубах, аквапарках  и т.д.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Аудитор</a:t>
            </a:r>
            <a:r>
              <a:rPr lang="ru-RU" altLang="ru-RU" sz="2400" b="1" dirty="0"/>
              <a:t> – специалист, осуществляющий проверку финансово-хозяйственной деятельности организаций.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60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58005" y="1218996"/>
            <a:ext cx="864076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Байер</a:t>
            </a:r>
            <a:r>
              <a:rPr lang="ru-RU" altLang="ru-RU" sz="2800" b="1" dirty="0"/>
              <a:t> – закупщик.</a:t>
            </a:r>
          </a:p>
          <a:p>
            <a:r>
              <a:rPr lang="ru-RU" altLang="ru-RU" sz="2800" b="1" dirty="0">
                <a:solidFill>
                  <a:srgbClr val="3333FF"/>
                </a:solidFill>
              </a:rPr>
              <a:t>Брокер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/>
              <a:t>– специалист, оказывающий услуги при заключении сделок на бирже.</a:t>
            </a:r>
          </a:p>
          <a:p>
            <a:r>
              <a:rPr lang="ru-RU" altLang="ru-RU" sz="2800" b="1" dirty="0" err="1">
                <a:solidFill>
                  <a:srgbClr val="3333FF"/>
                </a:solidFill>
              </a:rPr>
              <a:t>Вальвеолог</a:t>
            </a:r>
            <a:r>
              <a:rPr lang="ru-RU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/>
              <a:t>– специалист, занимающийся вопросами сохранения жизни человека, работает в области охраны труда.</a:t>
            </a:r>
          </a:p>
          <a:p>
            <a:r>
              <a:rPr lang="ru-RU" altLang="ru-RU" sz="2800" b="1" dirty="0">
                <a:solidFill>
                  <a:srgbClr val="3333FF"/>
                </a:solidFill>
              </a:rPr>
              <a:t>Верстальщик</a:t>
            </a:r>
            <a:r>
              <a:rPr lang="ru-RU" altLang="ru-RU" sz="2800" b="1" dirty="0"/>
              <a:t> – специалист, работающий в рекламных или издательских фирмах, занимается компьютерной вёрсткой рекламных или издательских материалов.</a:t>
            </a:r>
          </a:p>
          <a:p>
            <a:r>
              <a:rPr lang="ru-RU" altLang="ru-RU" sz="2800" b="1" dirty="0">
                <a:solidFill>
                  <a:srgbClr val="3333FF"/>
                </a:solidFill>
              </a:rPr>
              <a:t>Витражист</a:t>
            </a:r>
            <a:r>
              <a:rPr lang="ru-RU" altLang="ru-RU" sz="2800" b="1" dirty="0"/>
              <a:t> – занимается оформлением витрин и выставок, разрабатывает дизайн, оборудует витрины и другие элементы выставочных комплексов.</a:t>
            </a:r>
          </a:p>
          <a:p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626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0818" y="980728"/>
            <a:ext cx="8785225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333FF"/>
                </a:solidFill>
              </a:rPr>
              <a:t>Веб-дизайнер</a:t>
            </a:r>
            <a:r>
              <a:rPr lang="ru-RU" altLang="ru-RU" sz="2400" b="1" dirty="0"/>
              <a:t> – специалист, занимающийся созданием, поддержкой и дизайнерским оформлением  интернет-сайтов. </a:t>
            </a:r>
            <a:r>
              <a:rPr lang="ru-RU" altLang="ru-RU" sz="2400" b="1" i="1" dirty="0">
                <a:solidFill>
                  <a:srgbClr val="3333FF"/>
                </a:solidFill>
              </a:rPr>
              <a:t>Веб –</a:t>
            </a:r>
            <a:r>
              <a:rPr lang="ru-RU" altLang="ru-RU" sz="2400" b="1" dirty="0"/>
              <a:t> (с англ.) «паутина».</a:t>
            </a:r>
          </a:p>
          <a:p>
            <a:r>
              <a:rPr lang="ru-RU" altLang="ru-RU" sz="2400" b="1" dirty="0">
                <a:solidFill>
                  <a:srgbClr val="3333FF"/>
                </a:solidFill>
              </a:rPr>
              <a:t>Верстальщик </a:t>
            </a:r>
            <a:r>
              <a:rPr lang="ru-RU" altLang="ru-RU" sz="2400" b="1" dirty="0"/>
              <a:t>– работник по допечатной подготовке изданий, делающий с помощью компьютера макеты будущей печатной продукции.</a:t>
            </a:r>
          </a:p>
          <a:p>
            <a:r>
              <a:rPr lang="ru-RU" altLang="ru-RU" sz="2400" b="1" dirty="0">
                <a:solidFill>
                  <a:srgbClr val="3333FF"/>
                </a:solidFill>
              </a:rPr>
              <a:t>Визажист </a:t>
            </a:r>
            <a:r>
              <a:rPr lang="ru-RU" altLang="ru-RU" sz="2400" b="1" dirty="0"/>
              <a:t>– специалист по макияжу, главная задача которого не только создать определённый образ, но и подчеркнуть достоинства лица человека и скрыть недостатки.</a:t>
            </a:r>
          </a:p>
          <a:p>
            <a:r>
              <a:rPr lang="ru-RU" altLang="ru-RU" sz="2400" b="1" dirty="0">
                <a:solidFill>
                  <a:srgbClr val="3333FF"/>
                </a:solidFill>
              </a:rPr>
              <a:t>Гувернёр</a:t>
            </a:r>
            <a:r>
              <a:rPr lang="ru-RU" altLang="ru-RU" sz="2400" b="1" dirty="0"/>
              <a:t> – обучает и воспитывает детей в семьях с высоким уровнем достатка.</a:t>
            </a:r>
          </a:p>
          <a:p>
            <a:r>
              <a:rPr lang="ru-RU" altLang="ru-RU" sz="2400" b="1" dirty="0">
                <a:solidFill>
                  <a:srgbClr val="3333FF"/>
                </a:solidFill>
              </a:rPr>
              <a:t>Декларант</a:t>
            </a:r>
            <a:r>
              <a:rPr lang="ru-RU" altLang="ru-RU" sz="2400" b="1" dirty="0"/>
              <a:t> – специалист по работе на таможне, отслеживает оформление документации и движение грузов.</a:t>
            </a:r>
          </a:p>
          <a:p>
            <a:pPr>
              <a:spcBef>
                <a:spcPct val="20000"/>
              </a:spcBef>
            </a:pPr>
            <a:r>
              <a:rPr lang="ru-RU" altLang="ru-RU" sz="2400" b="1" dirty="0" err="1">
                <a:solidFill>
                  <a:srgbClr val="3333FF"/>
                </a:solidFill>
              </a:rPr>
              <a:t>Диджей</a:t>
            </a:r>
            <a:r>
              <a:rPr lang="ru-RU" altLang="ru-RU" sz="2400" b="1" dirty="0"/>
              <a:t> – работник, отвечающий за подбор и воспроизведение музыкальных композиций.</a:t>
            </a:r>
          </a:p>
          <a:p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055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268760"/>
            <a:ext cx="8569325" cy="4896842"/>
          </a:xfrm>
        </p:spPr>
        <p:txBody>
          <a:bodyPr/>
          <a:lstStyle/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Дефектолог </a:t>
            </a:r>
            <a:r>
              <a:rPr lang="ru-RU" altLang="ru-RU" sz="2400" b="1" dirty="0"/>
              <a:t>– специалист, занимающийся педагогической работой с детьми с различными отклонениями в развитии </a:t>
            </a:r>
            <a:r>
              <a:rPr lang="ru-RU" altLang="ru-RU" sz="2400" b="1" i="1" dirty="0">
                <a:solidFill>
                  <a:srgbClr val="3333FF"/>
                </a:solidFill>
              </a:rPr>
              <a:t>(сурдопедагог, </a:t>
            </a:r>
            <a:r>
              <a:rPr lang="ru-RU" altLang="ru-RU" sz="2400" b="1" i="1" dirty="0" err="1">
                <a:solidFill>
                  <a:srgbClr val="3333FF"/>
                </a:solidFill>
              </a:rPr>
              <a:t>олигофренопедагог</a:t>
            </a:r>
            <a:r>
              <a:rPr lang="ru-RU" altLang="ru-RU" sz="2400" b="1" i="1" dirty="0">
                <a:solidFill>
                  <a:srgbClr val="3333FF"/>
                </a:solidFill>
              </a:rPr>
              <a:t>, тифлопедагог, логопед)</a:t>
            </a:r>
          </a:p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Дизайнер</a:t>
            </a:r>
            <a:r>
              <a:rPr lang="ru-RU" altLang="ru-RU" sz="2400" b="1" dirty="0"/>
              <a:t> – создаёт оригинальные эскизы и модели различных предметов, полиграфической продукции, интерьеров и т.д.</a:t>
            </a:r>
          </a:p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Делатель рынка</a:t>
            </a:r>
            <a:r>
              <a:rPr lang="ru-RU" altLang="ru-RU" sz="2400" b="1" dirty="0"/>
              <a:t> – участник  финансового рынка, который постоянно котирует цены продавца и покупателя и вступает в сделки по одному или нескольким финансовым инструментам за свой счёт.</a:t>
            </a:r>
          </a:p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Джоббер</a:t>
            </a:r>
            <a:r>
              <a:rPr lang="ru-RU" altLang="ru-RU" sz="2400" b="1" dirty="0"/>
              <a:t> – посредник на фондовой бирже. Продает и покупает акции за свой счёт. Доход его составляет разницу между ценами покупаемых и продаваемых ценных бумаг.</a:t>
            </a:r>
          </a:p>
          <a:p>
            <a:pPr algn="l"/>
            <a:endParaRPr lang="ru-RU" altLang="ru-RU" sz="2400" b="1" dirty="0"/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478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91" y="1196752"/>
            <a:ext cx="8507413" cy="518430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Дилер </a:t>
            </a:r>
            <a:r>
              <a:rPr lang="ru-RU" altLang="ru-RU" sz="2400" b="1" dirty="0"/>
              <a:t>-  лицо (фирма), осуществляющее биржевое или торговое посредничество за свой счёт и / или от своего имени.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Дистрибьютор</a:t>
            </a:r>
            <a:r>
              <a:rPr lang="ru-RU" altLang="ru-RU" sz="2400" b="1" dirty="0"/>
              <a:t> – лицо (фирма), осуществляющее прямые продажи, обычно фирма реализует свой товар через цепь дистрибьюторов.</a:t>
            </a:r>
          </a:p>
          <a:p>
            <a:pPr>
              <a:buFontTx/>
              <a:buNone/>
            </a:pPr>
            <a:r>
              <a:rPr lang="ru-RU" altLang="ru-RU" sz="2400" b="1" dirty="0" err="1">
                <a:solidFill>
                  <a:srgbClr val="3333FF"/>
                </a:solidFill>
              </a:rPr>
              <a:t>Евродизайнер</a:t>
            </a:r>
            <a:r>
              <a:rPr lang="ru-RU" altLang="ru-RU" sz="2400" b="1" dirty="0">
                <a:solidFill>
                  <a:srgbClr val="3333FF"/>
                </a:solidFill>
              </a:rPr>
              <a:t> интерьера</a:t>
            </a:r>
            <a:r>
              <a:rPr lang="ru-RU" altLang="ru-RU" sz="2400" b="1" dirty="0"/>
              <a:t> – специалист, занимающий-</a:t>
            </a:r>
            <a:r>
              <a:rPr lang="ru-RU" altLang="ru-RU" sz="2400" b="1" dirty="0" err="1"/>
              <a:t>ся</a:t>
            </a:r>
            <a:r>
              <a:rPr lang="ru-RU" altLang="ru-RU" sz="2400" b="1" dirty="0"/>
              <a:t> отделкой жилых и офисных помещений по европейским стандартам.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Индент-агент</a:t>
            </a:r>
            <a:r>
              <a:rPr lang="ru-RU" altLang="ru-RU" sz="2400" b="1" dirty="0"/>
              <a:t> – агент по сбыту, ведёт за границей  на комиссионной основе операции по продаже товаров, поступающих от иностранных поставщиков.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Интервьюер</a:t>
            </a:r>
            <a:r>
              <a:rPr lang="ru-RU" altLang="ru-RU" sz="2400" b="1" dirty="0"/>
              <a:t> – лицо, которое берёт интервью, проводит опрос. 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04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2311" y="1124744"/>
            <a:ext cx="8785225" cy="550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600" b="1" dirty="0">
                <a:solidFill>
                  <a:srgbClr val="3333FF"/>
                </a:solidFill>
              </a:rPr>
              <a:t>Имиджмейкер</a:t>
            </a:r>
            <a:r>
              <a:rPr lang="ru-RU" altLang="ru-RU" sz="2600" b="1" dirty="0"/>
              <a:t> – его задача – направить воображение человека в нужную сторону, сформировать у аудитории представление о человеке.</a:t>
            </a:r>
          </a:p>
          <a:p>
            <a:r>
              <a:rPr lang="ru-RU" altLang="ru-RU" sz="2600" b="1" dirty="0">
                <a:solidFill>
                  <a:srgbClr val="3333FF"/>
                </a:solidFill>
              </a:rPr>
              <a:t>Инструктор фитнес-центра</a:t>
            </a:r>
            <a:r>
              <a:rPr lang="ru-RU" altLang="ru-RU" sz="2600" b="1" dirty="0"/>
              <a:t> – специалист, организующий проведение физкультурных занятий оздоровительной направленности и других мероприятий по при общению к здоровому образу жизни. </a:t>
            </a:r>
            <a:r>
              <a:rPr lang="ru-RU" altLang="ru-RU" sz="2600" b="1" i="1" dirty="0">
                <a:solidFill>
                  <a:srgbClr val="3333FF"/>
                </a:solidFill>
              </a:rPr>
              <a:t>«Фитнес»</a:t>
            </a:r>
            <a:r>
              <a:rPr lang="ru-RU" altLang="ru-RU" sz="2600" b="1" dirty="0"/>
              <a:t> - (с англ.) «пригодность, готовность, соответствие».</a:t>
            </a:r>
          </a:p>
          <a:p>
            <a:r>
              <a:rPr lang="ru-RU" altLang="ru-RU" sz="2600" b="1" dirty="0">
                <a:solidFill>
                  <a:srgbClr val="3333FF"/>
                </a:solidFill>
              </a:rPr>
              <a:t>Казначей</a:t>
            </a:r>
            <a:r>
              <a:rPr lang="ru-RU" altLang="ru-RU" sz="2600" b="1" dirty="0"/>
              <a:t> – кассир, хранитель денег и ценностей учреждения, организации.</a:t>
            </a:r>
          </a:p>
          <a:p>
            <a:pPr>
              <a:spcBef>
                <a:spcPct val="20000"/>
              </a:spcBef>
            </a:pPr>
            <a:r>
              <a:rPr lang="ru-RU" altLang="ru-RU" sz="2400" b="1" dirty="0">
                <a:solidFill>
                  <a:srgbClr val="3333FF"/>
                </a:solidFill>
              </a:rPr>
              <a:t>Копирайтер </a:t>
            </a:r>
            <a:r>
              <a:rPr lang="ru-RU" altLang="ru-RU" sz="2400" b="1" dirty="0"/>
              <a:t>– занимается трансформацией рекламных идей, созданием эффектных рекламных текстов, слоганов.</a:t>
            </a:r>
          </a:p>
          <a:p>
            <a:pPr>
              <a:spcBef>
                <a:spcPct val="50000"/>
              </a:spcBef>
            </a:pPr>
            <a:endParaRPr lang="ru-RU" alt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0314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профессий огромен!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2897"/>
            <a:ext cx="9021215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835" y="1268760"/>
            <a:ext cx="8569325" cy="4824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Кинолог </a:t>
            </a:r>
            <a:r>
              <a:rPr lang="ru-RU" altLang="ru-RU" sz="2200" b="1" dirty="0"/>
              <a:t>– специалист по собакам: их породам, дрессировке и уходу за ними. </a:t>
            </a:r>
            <a:r>
              <a:rPr lang="ru-RU" altLang="ru-RU" sz="2200" b="1" i="1" dirty="0">
                <a:solidFill>
                  <a:srgbClr val="3333FF"/>
                </a:solidFill>
              </a:rPr>
              <a:t>Кинолог</a:t>
            </a:r>
            <a:r>
              <a:rPr lang="ru-RU" altLang="ru-RU" sz="2200" b="1" i="1" dirty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(с греч.) «кино - собака, логос - учение.»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Корректор</a:t>
            </a:r>
            <a:r>
              <a:rPr lang="ru-RU" altLang="ru-RU" sz="2200" b="1" dirty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работник, устраняющий грамматические ошибки, опечатки и другие неточности в готовящихся к печати текстах.</a:t>
            </a:r>
          </a:p>
          <a:p>
            <a:pPr marL="0" indent="0"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Косметолог</a:t>
            </a:r>
            <a:r>
              <a:rPr lang="ru-RU" altLang="ru-RU" sz="2200" b="1" dirty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специалист, ухаживающий за лицом и телом клиента с целью придания им </a:t>
            </a:r>
            <a:r>
              <a:rPr lang="ru-RU" altLang="ru-RU" sz="2200" b="1" dirty="0" err="1"/>
              <a:t>бо</a:t>
            </a:r>
            <a:r>
              <a:rPr lang="ru-RU" altLang="ru-RU" sz="2200" b="1" dirty="0" err="1">
                <a:cs typeface="Arial" charset="0"/>
              </a:rPr>
              <a:t></a:t>
            </a:r>
            <a:r>
              <a:rPr lang="ru-RU" altLang="ru-RU" sz="2200" b="1" dirty="0" err="1"/>
              <a:t>льшей</a:t>
            </a:r>
            <a:r>
              <a:rPr lang="ru-RU" altLang="ru-RU" sz="2200" b="1" dirty="0"/>
              <a:t> привлекательности, свежести</a:t>
            </a:r>
            <a:r>
              <a:rPr lang="ru-RU" altLang="ru-RU" sz="2200" b="1" dirty="0" smtClean="0"/>
              <a:t>.</a:t>
            </a:r>
            <a:r>
              <a:rPr lang="ru-RU" altLang="ru-RU" sz="2200" b="1" dirty="0">
                <a:solidFill>
                  <a:srgbClr val="3333FF"/>
                </a:solidFill>
              </a:rPr>
              <a:t> </a:t>
            </a:r>
            <a:endParaRPr lang="ru-RU" altLang="ru-RU" sz="22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ru-RU" altLang="ru-RU" sz="2200" b="1" dirty="0" smtClean="0">
                <a:solidFill>
                  <a:srgbClr val="3333FF"/>
                </a:solidFill>
              </a:rPr>
              <a:t>Крупье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игровой обслуживающий персонал казино. </a:t>
            </a:r>
            <a:r>
              <a:rPr lang="ru-RU" altLang="ru-RU" sz="2200" b="1" i="1" dirty="0">
                <a:solidFill>
                  <a:srgbClr val="3333FF"/>
                </a:solidFill>
              </a:rPr>
              <a:t>Крупье </a:t>
            </a:r>
            <a:r>
              <a:rPr lang="ru-RU" altLang="ru-RU" sz="2200" b="1" dirty="0"/>
              <a:t>– (с </a:t>
            </a:r>
            <a:r>
              <a:rPr lang="ru-RU" altLang="ru-RU" sz="2200" b="1" dirty="0" err="1"/>
              <a:t>фран</a:t>
            </a:r>
            <a:r>
              <a:rPr lang="ru-RU" altLang="ru-RU" sz="2200" b="1" dirty="0"/>
              <a:t>.) «банкомёт, </a:t>
            </a:r>
            <a:r>
              <a:rPr lang="ru-RU" altLang="ru-RU" sz="2200" b="1" dirty="0" err="1"/>
              <a:t>банкодержатель</a:t>
            </a:r>
            <a:r>
              <a:rPr lang="ru-RU" altLang="ru-RU" sz="2200" b="1" dirty="0"/>
              <a:t>». </a:t>
            </a:r>
            <a:r>
              <a:rPr lang="ru-RU" altLang="ru-RU" sz="2200" b="1" i="1" dirty="0" err="1">
                <a:solidFill>
                  <a:srgbClr val="3333FF"/>
                </a:solidFill>
              </a:rPr>
              <a:t>Чипер</a:t>
            </a:r>
            <a:r>
              <a:rPr lang="ru-RU" altLang="ru-RU" sz="2200" b="1" i="1" dirty="0">
                <a:solidFill>
                  <a:srgbClr val="3333FF"/>
                </a:solidFill>
              </a:rPr>
              <a:t>-крупье</a:t>
            </a:r>
            <a:r>
              <a:rPr lang="ru-RU" altLang="ru-RU" sz="2200" b="1" dirty="0"/>
              <a:t> оказывает помощь при сборке и сортировке фишек</a:t>
            </a:r>
            <a:r>
              <a:rPr lang="ru-RU" altLang="ru-RU" sz="2200" b="1" dirty="0" smtClean="0"/>
              <a:t>.</a:t>
            </a:r>
          </a:p>
          <a:p>
            <a:pPr marL="0" indent="0">
              <a:buNone/>
            </a:pPr>
            <a:r>
              <a:rPr lang="ru-RU" altLang="ru-RU" sz="2200" b="1" i="1" dirty="0" smtClean="0">
                <a:solidFill>
                  <a:srgbClr val="3333FF"/>
                </a:solidFill>
              </a:rPr>
              <a:t>Дилер</a:t>
            </a:r>
            <a:r>
              <a:rPr lang="ru-RU" alt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тот, кто непосредственно ведет игру за карточным столом. </a:t>
            </a:r>
            <a:endParaRPr lang="ru-RU" altLang="ru-RU" sz="2200" b="1" dirty="0" smtClean="0"/>
          </a:p>
          <a:p>
            <a:pPr marL="0" indent="0">
              <a:buNone/>
            </a:pPr>
            <a:r>
              <a:rPr lang="ru-RU" altLang="ru-RU" sz="2200" b="1" i="1" dirty="0" smtClean="0">
                <a:solidFill>
                  <a:srgbClr val="3333FF"/>
                </a:solidFill>
              </a:rPr>
              <a:t>Инспектор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следит, чтобы игроки и крупье не нарушали правила. </a:t>
            </a:r>
            <a:endParaRPr lang="ru-RU" altLang="ru-RU" sz="2200" b="1" dirty="0" smtClean="0"/>
          </a:p>
          <a:p>
            <a:pPr marL="0" indent="0">
              <a:buNone/>
            </a:pPr>
            <a:r>
              <a:rPr lang="ru-RU" altLang="ru-RU" sz="2200" b="1" dirty="0" smtClean="0">
                <a:solidFill>
                  <a:srgbClr val="3333FF"/>
                </a:solidFill>
              </a:rPr>
              <a:t>Курьер </a:t>
            </a:r>
            <a:r>
              <a:rPr lang="ru-RU" altLang="ru-RU" sz="2200" b="1" dirty="0"/>
              <a:t>– работник, доставляющий по указанным адресам документы, корреспонденцию, различную продукцию.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2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41625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447088" cy="4608239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Клипмейкер </a:t>
            </a:r>
            <a:r>
              <a:rPr lang="ru-RU" altLang="ru-RU" sz="2400" b="1" dirty="0"/>
              <a:t>– специалист по работе с видео и звуком, трансформирует рекламные идеи в короткие видео сообщения, создаёт и осуществляет монтаж видеоклипов и заставок, участвует в планировании рекламной кампании.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Коммивояжер</a:t>
            </a:r>
            <a:r>
              <a:rPr lang="ru-RU" altLang="ru-RU" sz="2400" b="1" dirty="0"/>
              <a:t> – разъездной агент торговой фирмы, предлагающий покупателям товары по имеющимся у него образцам, каталогам.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Логистик </a:t>
            </a:r>
            <a:r>
              <a:rPr lang="ru-RU" altLang="ru-RU" sz="2400" b="1" dirty="0"/>
              <a:t>– специалист, который координирует движение товаров на пути от производства до точек реализации. </a:t>
            </a:r>
            <a:r>
              <a:rPr lang="ru-RU" altLang="ru-RU" sz="2400" b="1" i="1" dirty="0">
                <a:solidFill>
                  <a:srgbClr val="3333FF"/>
                </a:solidFill>
              </a:rPr>
              <a:t>Логистик </a:t>
            </a:r>
            <a:r>
              <a:rPr lang="ru-RU" altLang="ru-RU" sz="2400" b="1" dirty="0"/>
              <a:t>– (от англ.) «снабжение, материально-техническое обеспечение</a:t>
            </a:r>
            <a:r>
              <a:rPr lang="ru-RU" altLang="ru-RU" sz="2400" b="1" dirty="0" smtClean="0"/>
              <a:t>».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endParaRPr lang="ru-RU" altLang="ru-RU" sz="2400" b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altLang="ru-RU" sz="2400" b="1" dirty="0" err="1" smtClean="0">
                <a:solidFill>
                  <a:srgbClr val="3333FF"/>
                </a:solidFill>
              </a:rPr>
              <a:t>Манимейкер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– желание и умение делать деньги без трудовых затрат и денежных ресурсов.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231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0213" y="1047056"/>
            <a:ext cx="8713787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500" b="1" dirty="0">
                <a:solidFill>
                  <a:srgbClr val="3333FF"/>
                </a:solidFill>
              </a:rPr>
              <a:t>Маклер </a:t>
            </a:r>
            <a:r>
              <a:rPr lang="ru-RU" altLang="ru-RU" sz="2500" b="1" dirty="0"/>
              <a:t>– оказывает посреднические услуги при заключении сделки, консультирует клиентов, согласует цены и порядок оформления документов</a:t>
            </a:r>
          </a:p>
          <a:p>
            <a:r>
              <a:rPr lang="ru-RU" altLang="ru-RU" sz="2500" b="1" dirty="0">
                <a:solidFill>
                  <a:srgbClr val="3333FF"/>
                </a:solidFill>
              </a:rPr>
              <a:t>Маркетолог</a:t>
            </a:r>
            <a:r>
              <a:rPr lang="ru-RU" altLang="ru-RU" sz="2500" b="1" dirty="0">
                <a:solidFill>
                  <a:srgbClr val="FF0000"/>
                </a:solidFill>
              </a:rPr>
              <a:t> </a:t>
            </a:r>
            <a:r>
              <a:rPr lang="ru-RU" altLang="ru-RU" sz="2500" b="1" dirty="0"/>
              <a:t>– специалист по изучению спроса и предложения на товары и услуги, а также планированию на основе полученной информации мероприятий, помогающих повысить доходность бизнеса. </a:t>
            </a:r>
            <a:r>
              <a:rPr lang="ru-RU" altLang="ru-RU" sz="2500" b="1" i="1" dirty="0">
                <a:solidFill>
                  <a:srgbClr val="3333FF"/>
                </a:solidFill>
              </a:rPr>
              <a:t>Маркетолог –</a:t>
            </a:r>
            <a:r>
              <a:rPr lang="ru-RU" altLang="ru-RU" sz="2500" b="1" dirty="0"/>
              <a:t> (с англ.) «изучающий рынок».</a:t>
            </a:r>
          </a:p>
          <a:p>
            <a:r>
              <a:rPr lang="ru-RU" altLang="ru-RU" sz="2500" b="1" dirty="0">
                <a:solidFill>
                  <a:srgbClr val="3333FF"/>
                </a:solidFill>
              </a:rPr>
              <a:t>Менеджер </a:t>
            </a:r>
            <a:r>
              <a:rPr lang="ru-RU" altLang="ru-RU" sz="2500" b="1" dirty="0"/>
              <a:t>– это работник, исполняющий управленческие функции в какой-либо организации.</a:t>
            </a:r>
          </a:p>
          <a:p>
            <a:r>
              <a:rPr lang="ru-RU" altLang="ru-RU" sz="2500" b="1" i="1" dirty="0">
                <a:solidFill>
                  <a:srgbClr val="3333FF"/>
                </a:solidFill>
              </a:rPr>
              <a:t>Менеджер по персоналу</a:t>
            </a:r>
            <a:r>
              <a:rPr lang="ru-RU" altLang="ru-RU" sz="2500" b="1" dirty="0"/>
              <a:t>  обеспечивает подбор работников на вакантные должности</a:t>
            </a:r>
          </a:p>
          <a:p>
            <a:pPr>
              <a:spcBef>
                <a:spcPct val="20000"/>
              </a:spcBef>
            </a:pPr>
            <a:r>
              <a:rPr lang="ru-RU" altLang="ru-RU" sz="2500" b="1" i="1" dirty="0">
                <a:solidFill>
                  <a:srgbClr val="3333FF"/>
                </a:solidFill>
              </a:rPr>
              <a:t>Менеджер по продажам</a:t>
            </a:r>
            <a:r>
              <a:rPr lang="ru-RU" altLang="ru-RU" sz="2500" b="1" dirty="0"/>
              <a:t> – посредник между производителями и потребителями товаров, услуг</a:t>
            </a:r>
            <a:r>
              <a:rPr lang="ru-RU" altLang="ru-RU" sz="2500" b="1" dirty="0" smtClean="0"/>
              <a:t>.</a:t>
            </a:r>
            <a:endParaRPr lang="ru-RU" alt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5928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8264" y="1196752"/>
            <a:ext cx="87852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b="1" i="1" dirty="0">
                <a:solidFill>
                  <a:srgbClr val="3333FF"/>
                </a:solidFill>
              </a:rPr>
              <a:t>PR</a:t>
            </a:r>
            <a:r>
              <a:rPr lang="ru-RU" altLang="ru-RU" sz="2000" b="1" i="1" dirty="0">
                <a:solidFill>
                  <a:srgbClr val="3333FF"/>
                </a:solidFill>
              </a:rPr>
              <a:t>-менеджер</a:t>
            </a:r>
            <a:r>
              <a:rPr lang="ru-RU" altLang="ru-RU" sz="2000" b="1" dirty="0"/>
              <a:t> – специалисты, создающие положительный имидж клиента или компании, их благоприятный образ в глазах зрителей, избирателей, партнёров по бизнесу. Они формируют общественное мнение и влияют на него.</a:t>
            </a:r>
          </a:p>
          <a:p>
            <a:r>
              <a:rPr lang="ru-RU" altLang="ru-RU" sz="2000" b="1" i="1" dirty="0">
                <a:solidFill>
                  <a:srgbClr val="3333FF"/>
                </a:solidFill>
              </a:rPr>
              <a:t>Менеджер по туризму</a:t>
            </a:r>
            <a:r>
              <a:rPr lang="ru-RU" altLang="ru-RU" sz="2000" b="1" dirty="0"/>
              <a:t>  </a:t>
            </a:r>
            <a:r>
              <a:rPr lang="ru-RU" altLang="ru-RU" sz="2000" b="1" i="1" dirty="0">
                <a:solidFill>
                  <a:srgbClr val="3333FF"/>
                </a:solidFill>
              </a:rPr>
              <a:t>(туроператор)–</a:t>
            </a:r>
            <a:r>
              <a:rPr lang="ru-RU" altLang="ru-RU" sz="2000" b="1" dirty="0"/>
              <a:t> специалист, обеспечивающий туристические поездки клиентов, координирующий работу задействованных при этом людей и организаций.</a:t>
            </a:r>
          </a:p>
          <a:p>
            <a:r>
              <a:rPr lang="ru-RU" altLang="ru-RU" sz="2000" b="1" i="1" dirty="0">
                <a:solidFill>
                  <a:srgbClr val="3333FF"/>
                </a:solidFill>
              </a:rPr>
              <a:t>Офис-менеджер </a:t>
            </a:r>
            <a:r>
              <a:rPr lang="ru-RU" altLang="ru-RU" sz="2000" b="1" dirty="0"/>
              <a:t>– сотрудник, обеспечивающий текущую работу организации или её подразделения с документами, посетителями, различной информацией.</a:t>
            </a:r>
          </a:p>
          <a:p>
            <a:r>
              <a:rPr lang="ru-RU" altLang="ru-RU" sz="2000" b="1" i="1" dirty="0">
                <a:solidFill>
                  <a:srgbClr val="3333FF"/>
                </a:solidFill>
              </a:rPr>
              <a:t>Топ-менеджер </a:t>
            </a:r>
            <a:r>
              <a:rPr lang="ru-RU" altLang="ru-RU" sz="2000" b="1" dirty="0"/>
              <a:t>– управляющий, менеджер высшего звена.</a:t>
            </a:r>
          </a:p>
          <a:p>
            <a:r>
              <a:rPr lang="ru-RU" altLang="ru-RU" sz="2000" b="1" i="1" dirty="0">
                <a:solidFill>
                  <a:srgbClr val="3333FF"/>
                </a:solidFill>
              </a:rPr>
              <a:t>Бренд-менеджер</a:t>
            </a:r>
            <a:r>
              <a:rPr lang="ru-RU" altLang="ru-RU" sz="2000" b="1" dirty="0"/>
              <a:t> – работник, цель деятельности которого – создание торговых марок, их продвижение на рынке, управление формированием представления о них в сознании потребителя. </a:t>
            </a:r>
            <a:r>
              <a:rPr lang="ru-RU" altLang="ru-RU" sz="2000" b="1" i="1" dirty="0">
                <a:solidFill>
                  <a:srgbClr val="3333FF"/>
                </a:solidFill>
              </a:rPr>
              <a:t>Бренд</a:t>
            </a:r>
            <a:r>
              <a:rPr lang="ru-RU" altLang="ru-RU" sz="2000" b="1" i="1" dirty="0"/>
              <a:t> </a:t>
            </a:r>
            <a:r>
              <a:rPr lang="ru-RU" altLang="ru-RU" sz="2000" b="1" dirty="0"/>
              <a:t>– торговая марка.</a:t>
            </a:r>
          </a:p>
          <a:p>
            <a:r>
              <a:rPr lang="ru-RU" altLang="ru-RU" sz="2000" b="1" dirty="0" err="1">
                <a:solidFill>
                  <a:srgbClr val="3333FF"/>
                </a:solidFill>
              </a:rPr>
              <a:t>Мерчандайзер</a:t>
            </a:r>
            <a:r>
              <a:rPr lang="ru-RU" altLang="ru-RU" sz="2000" b="1" dirty="0"/>
              <a:t> – специалист по размещению товаров в торговом пространстве. </a:t>
            </a:r>
            <a:r>
              <a:rPr lang="ru-RU" altLang="ru-RU" sz="2000" b="1" i="1" dirty="0" err="1">
                <a:solidFill>
                  <a:srgbClr val="3333FF"/>
                </a:solidFill>
              </a:rPr>
              <a:t>Мерчандайзер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/>
              <a:t>– (от англ.) «товары».</a:t>
            </a:r>
          </a:p>
        </p:txBody>
      </p:sp>
    </p:spTree>
    <p:extLst>
      <p:ext uri="{BB962C8B-B14F-4D97-AF65-F5344CB8AC3E}">
        <p14:creationId xmlns:p14="http://schemas.microsoft.com/office/powerpoint/2010/main" val="22534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229600" cy="561635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Метрдотель </a:t>
            </a:r>
            <a:r>
              <a:rPr lang="ru-RU" altLang="ru-RU" sz="2200" b="1" dirty="0"/>
              <a:t>– специалист-управляющий, осуществляет контроль и управление персоналом низшего звена (официанты и др.)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Омбудсмен </a:t>
            </a:r>
            <a:r>
              <a:rPr lang="ru-RU" altLang="ru-RU" sz="2200" b="1" dirty="0"/>
              <a:t>– юрист, разрешающий правовые вопросы, касающиеся детей.</a:t>
            </a:r>
            <a:endParaRPr lang="ru-RU" altLang="ru-RU" sz="2200" b="1" dirty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Парфюмер </a:t>
            </a:r>
            <a:r>
              <a:rPr lang="ru-RU" altLang="ru-RU" sz="2200" b="1" dirty="0"/>
              <a:t>– специалист, умеющий разбираться в ароматах, строить из них композиции, иметь память на запахи.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Постижер </a:t>
            </a:r>
            <a:r>
              <a:rPr lang="ru-RU" altLang="ru-RU" sz="2200" b="1" dirty="0"/>
              <a:t>– специалист по изготовлению париков, бород и </a:t>
            </a:r>
            <a:r>
              <a:rPr lang="ru-RU" altLang="ru-RU" sz="2200" b="1" dirty="0" err="1"/>
              <a:t>бакенбардов</a:t>
            </a:r>
            <a:r>
              <a:rPr lang="ru-RU" altLang="ru-RU" sz="2200" b="1" dirty="0"/>
              <a:t> из натуральных и искусственных волос.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Пит-босс </a:t>
            </a:r>
            <a:r>
              <a:rPr lang="ru-RU" altLang="ru-RU" sz="2200" b="1" dirty="0"/>
              <a:t>– руководитель среднего звена в казино, следит за всем, что происходит в зале.</a:t>
            </a:r>
          </a:p>
          <a:p>
            <a:pPr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Промоутер</a:t>
            </a:r>
            <a:r>
              <a:rPr lang="ru-RU" altLang="ru-RU" sz="2200" b="1" dirty="0"/>
              <a:t> – это люди, которые рекламируют товары разными способами, делая их популярными</a:t>
            </a:r>
            <a:r>
              <a:rPr lang="ru-RU" altLang="ru-RU" sz="2200" b="1" dirty="0" smtClean="0"/>
              <a:t>.</a:t>
            </a:r>
            <a:r>
              <a:rPr lang="ru-RU" altLang="ru-RU" sz="2200" b="1" dirty="0">
                <a:solidFill>
                  <a:srgbClr val="3333FF"/>
                </a:solidFill>
              </a:rPr>
              <a:t> </a:t>
            </a:r>
            <a:endParaRPr lang="ru-RU" altLang="ru-RU" sz="2200" b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altLang="ru-RU" sz="2200" b="1" dirty="0" smtClean="0">
                <a:solidFill>
                  <a:srgbClr val="3333FF"/>
                </a:solidFill>
              </a:rPr>
              <a:t>Референт </a:t>
            </a:r>
            <a:r>
              <a:rPr lang="ru-RU" altLang="ru-RU" sz="2200" b="1" dirty="0"/>
              <a:t>– делопроизводитель, советник, помощник руководителя, собирает и обобщает информацию, на основании которой готовит доклады, выступает от имени руководства, доводит сведения до работников.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303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49" y="1196752"/>
            <a:ext cx="8640639" cy="57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dirty="0" err="1">
                <a:solidFill>
                  <a:srgbClr val="3333FF"/>
                </a:solidFill>
              </a:rPr>
              <a:t>Риелтер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/>
              <a:t>– специалист, занимающийся операциями купли-продажи или аренды недвижимости, в первую очередь – жилья. </a:t>
            </a:r>
            <a:r>
              <a:rPr lang="ru-RU" altLang="ru-RU" sz="2400" b="1" i="1" dirty="0" err="1">
                <a:solidFill>
                  <a:srgbClr val="3333FF"/>
                </a:solidFill>
              </a:rPr>
              <a:t>Риелтер</a:t>
            </a:r>
            <a:r>
              <a:rPr lang="ru-RU" altLang="ru-RU" sz="2400" b="1" i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/>
              <a:t>– (от англ.) «недвижимость».</a:t>
            </a:r>
          </a:p>
          <a:p>
            <a:pPr>
              <a:spcBef>
                <a:spcPct val="20000"/>
              </a:spcBef>
            </a:pPr>
            <a:r>
              <a:rPr lang="ru-RU" altLang="ru-RU" sz="2400" b="1" dirty="0">
                <a:solidFill>
                  <a:srgbClr val="3333FF"/>
                </a:solidFill>
              </a:rPr>
              <a:t>Спичрайтер</a:t>
            </a:r>
            <a:r>
              <a:rPr lang="ru-RU" altLang="ru-RU" sz="2400" b="1" dirty="0"/>
              <a:t> – работает в рекламных агентствах, редакциях журналов, отделов маркетинга крупных фирм.</a:t>
            </a:r>
          </a:p>
          <a:p>
            <a:pPr>
              <a:spcBef>
                <a:spcPct val="20000"/>
              </a:spcBef>
            </a:pPr>
            <a:r>
              <a:rPr lang="ru-RU" altLang="ru-RU" sz="2400" b="1" dirty="0">
                <a:solidFill>
                  <a:srgbClr val="3333FF"/>
                </a:solidFill>
              </a:rPr>
              <a:t>Системный администратор</a:t>
            </a:r>
            <a:r>
              <a:rPr lang="ru-RU" altLang="ru-RU" sz="2400" b="1" dirty="0"/>
              <a:t> – сотрудник, отвечающий за работоспособность и техническое обслуживание парка компьютеров, находящихся в организации.</a:t>
            </a:r>
          </a:p>
          <a:p>
            <a:r>
              <a:rPr lang="ru-RU" altLang="ru-RU" sz="2400" b="1" dirty="0" err="1">
                <a:solidFill>
                  <a:srgbClr val="3333FF"/>
                </a:solidFill>
              </a:rPr>
              <a:t>Сомелье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/>
              <a:t>– работник, отвечающий за ассортимент вин и крепких алкогольных напитков в ресторане, их закупку, хранение и подачу клиентам.</a:t>
            </a:r>
          </a:p>
          <a:p>
            <a:r>
              <a:rPr lang="ru-RU" altLang="ru-RU" sz="2400" b="1" dirty="0">
                <a:solidFill>
                  <a:srgbClr val="3333FF"/>
                </a:solidFill>
              </a:rPr>
              <a:t>Стрингер</a:t>
            </a:r>
            <a:r>
              <a:rPr lang="ru-RU" altLang="ru-RU" sz="2400" b="1" dirty="0"/>
              <a:t> – внештатный корреспондент, который работает в экстремальных условиях: зоны военных действий, стихийных бедствий и массовых беспорядков.</a:t>
            </a:r>
          </a:p>
          <a:p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979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585" y="1124744"/>
            <a:ext cx="8507412" cy="558924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Специалист по адаптивной физической культуре –</a:t>
            </a:r>
            <a:r>
              <a:rPr lang="ru-RU" altLang="ru-RU" sz="2400" b="1" dirty="0"/>
              <a:t> работник, специализирующийся на использовании средств физической культуры для адаптации инвалидов и людей с временными функциональными нарушениями в организме.</a:t>
            </a:r>
          </a:p>
          <a:p>
            <a:pPr>
              <a:buFontTx/>
              <a:buNone/>
            </a:pPr>
            <a:r>
              <a:rPr lang="ru-RU" altLang="ru-RU" sz="2400" b="1" dirty="0" err="1">
                <a:solidFill>
                  <a:srgbClr val="3333FF"/>
                </a:solidFill>
              </a:rPr>
              <a:t>Саунддизайнеры</a:t>
            </a:r>
            <a:r>
              <a:rPr lang="ru-RU" altLang="ru-RU" sz="2400" b="1" dirty="0"/>
              <a:t> – это дизайнеры, которые создают звуковые образы.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Таксидермист</a:t>
            </a:r>
            <a:r>
              <a:rPr lang="ru-RU" altLang="ru-RU" sz="2400" b="1" dirty="0"/>
              <a:t> – человек, который делает чучела животных.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Титестер </a:t>
            </a:r>
            <a:r>
              <a:rPr lang="ru-RU" altLang="ru-RU" sz="2400" b="1" dirty="0"/>
              <a:t>– дегустатор чая.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Трейдер </a:t>
            </a:r>
            <a:r>
              <a:rPr lang="ru-RU" altLang="ru-RU" sz="2400" b="1" dirty="0"/>
              <a:t>– человек, покупающий и продающий валюту либо ценные бумаги с целью получения прибыли от изменения их цены.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Флорист  </a:t>
            </a:r>
            <a:r>
              <a:rPr lang="ru-RU" altLang="ru-RU" sz="2400" b="1" dirty="0"/>
              <a:t>создаёт цветочные композиции для праздников, свадеб, различных ритуалов, продажи в цветочных салонах, украшения интерьеров, витрин.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73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5" cy="5616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Выбор профессии – один из самых серьёзнейших шагов, стоящих перед</a:t>
            </a:r>
            <a:r>
              <a:rPr lang="ru-RU" altLang="ru-RU" sz="2600" b="1" dirty="0"/>
              <a:t>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молодыми людьми!</a:t>
            </a:r>
            <a:r>
              <a:rPr lang="ru-RU" altLang="ru-RU" sz="26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600" b="1" dirty="0" smtClean="0"/>
              <a:t> </a:t>
            </a:r>
            <a:r>
              <a:rPr lang="ru-RU" altLang="ru-RU" sz="2600" b="1" dirty="0"/>
              <a:t>В принятии решений о том, на кого пойти учиться и какую работу искать, нужно ориентироваться на «Три «В»: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altLang="ru-RU" sz="2600" b="1" dirty="0" smtClean="0"/>
              <a:t>Влечение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ru-RU" altLang="ru-RU" sz="2600" b="1" dirty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altLang="ru-RU" sz="2600" b="1" dirty="0" smtClean="0"/>
              <a:t>Возможность</a:t>
            </a:r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 marL="0" indent="0" algn="r">
              <a:lnSpc>
                <a:spcPct val="90000"/>
              </a:lnSpc>
              <a:buClr>
                <a:schemeClr val="tx1"/>
              </a:buClr>
              <a:buNone/>
            </a:pPr>
            <a:endParaRPr lang="ru-RU" altLang="ru-RU" sz="2600" b="1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altLang="ru-RU" sz="2600" b="1" dirty="0"/>
              <a:t>Востребованность.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слову сказать…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024336" cy="2248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12" y="2259777"/>
            <a:ext cx="3270210" cy="2176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54" y="3726009"/>
            <a:ext cx="2174488" cy="2859601"/>
          </a:xfrm>
          <a:prstGeom prst="rect">
            <a:avLst/>
          </a:prstGeom>
        </p:spPr>
      </p:pic>
      <p:sp>
        <p:nvSpPr>
          <p:cNvPr id="6" name="Стрелка углом 5"/>
          <p:cNvSpPr/>
          <p:nvPr/>
        </p:nvSpPr>
        <p:spPr>
          <a:xfrm>
            <a:off x="2267744" y="2492896"/>
            <a:ext cx="3412998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0800000">
            <a:off x="5787612" y="4436307"/>
            <a:ext cx="800612" cy="194502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98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  <a:buNone/>
            </a:pPr>
            <a:r>
              <a:rPr lang="ru-RU" altLang="ru-RU" sz="2600" b="1" dirty="0">
                <a:solidFill>
                  <a:prstClr val="black"/>
                </a:solidFill>
              </a:rPr>
              <a:t>Избранная профессия должна быть, прежде всего, интересна её обладателю, вызывать увлечённость, искреннее желание заниматься такой работой.</a:t>
            </a:r>
          </a:p>
          <a:p>
            <a:pPr lvl="0" algn="ctr">
              <a:buClr>
                <a:prstClr val="black"/>
              </a:buClr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Для успешной карьеры это главное, </a:t>
            </a:r>
          </a:p>
          <a:p>
            <a:pPr lvl="0" algn="ctr">
              <a:buClr>
                <a:prstClr val="black"/>
              </a:buClr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без этого никуда!!!</a:t>
            </a:r>
          </a:p>
          <a:p>
            <a:endParaRPr lang="ru-RU" dirty="0"/>
          </a:p>
        </p:txBody>
      </p:sp>
      <p:pic>
        <p:nvPicPr>
          <p:cNvPr id="5" name="Picture 4" descr="45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23" y="4556873"/>
            <a:ext cx="201295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3922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48065" y="2027364"/>
            <a:ext cx="3995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Кем вы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мечтали стать в детстве?</a:t>
            </a:r>
            <a:endParaRPr lang="ru-RU" sz="4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ВСЕ ДЛЯ ПРЕЗЕНТАЦИИ\126 фоны для презентаций\notebook_b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0946"/>
            <a:ext cx="6120680" cy="293833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детстве мы мечтаем стать как ближайшие нам взрослые или герои кино и мультфильмов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924944"/>
            <a:ext cx="5544616" cy="37586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Врач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Актриса/актер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Принцесса/супергерой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т.д.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316912" cy="28082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Профессий и специальностей более 6000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051050" y="1412875"/>
            <a:ext cx="52276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dirty="0" smtClean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КАКУЮ ЖЕ ВЫБРАТЬ???</a:t>
            </a:r>
          </a:p>
        </p:txBody>
      </p:sp>
      <p:pic>
        <p:nvPicPr>
          <p:cNvPr id="2052" name="Picture 10">
            <a:hlinkClick r:id="rId2" action="ppaction://hlinksldjump" tooltip="УСПЕШНОЕ ПЛАНИРОВАНИЕ КАРЬЕРЫ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151288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>
            <a:hlinkClick r:id="rId2" action="ppaction://hlinksldjump" tooltip="ТИПЫ ПРОФЕССИЙ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14874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>
            <a:hlinkClick r:id="rId5" action="ppaction://hlinksldjump" tooltip="ПРОФЕССИИ ХХI ВЕКА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157788"/>
            <a:ext cx="12620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>
            <a:hlinkClick r:id="rId7" action="ppaction://hlinksldjump" tooltip="ТЕОРИЯ ГОЛЛАНДА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57788"/>
            <a:ext cx="14652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>
            <a:hlinkClick r:id="rId9" action="ppaction://hlinksldjump" tooltip="10 САМЫХ ПОПУЛЯРНЫХ ПРОФЕССИЙ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73463"/>
            <a:ext cx="14208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>
            <a:hlinkClick r:id="rId11" action="ppaction://hlinksldjump" tooltip="МЕТОД БИРКМЕНА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3325"/>
            <a:ext cx="13589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>
            <a:hlinkClick r:id="rId13" action="ppaction://hlinksldjump" tooltip="КЛАССЫ ПРОФЕССИЙ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205038"/>
            <a:ext cx="1104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1">
            <a:hlinkClick r:id="rId15" action="ppaction://hlinksldjump" tooltip="ГЛАВНЫЙ ПРИНЦИП ВЫБОРА ПРОФЕССИИ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1571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>
            <a:hlinkClick r:id="rId17" action="ppaction://hlinksldjump" tooltip="СТРУКТУРА ОБРАЗОВАНИЯ В РФ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16557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ВСЕ ДЛЯ ПРЕЗЕНТАЦИИ\126 фоны для презентаций\notebook_b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959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42" y="863670"/>
            <a:ext cx="2916239" cy="2192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268760"/>
            <a:ext cx="4642338" cy="547233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Деньги,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Склонности,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Родители,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Престижность профессии, 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Интересы,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Успехи в школе, 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Способности,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Связи,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Давление сверстников,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СМИ,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Семейные традиции,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Перспективы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623" y="155783"/>
            <a:ext cx="716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Что влияет на выбор профессии?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26626" name="AutoShape 2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628" name="AutoShape 4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6630" name="Picture 6" descr="Картинки по запросу выбор профе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13176"/>
            <a:ext cx="1763244" cy="19027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6632" name="AutoShape 8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634" name="AutoShape 10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3"/>
            <a:ext cx="3148692" cy="202788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59832" y="764704"/>
            <a:ext cx="5143501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Престижные и доходные профессии сегодня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3728" y="2276872"/>
            <a:ext cx="53920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Юрист, нотариус, прокурор, судья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Врач, фармацевт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Банкир, служащий банка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Экономист, финансист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Бизнесмен, предприниматель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Министр, депутат, государственный служащий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фирмы. Программист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Бухгалтер, аудитор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шоу-бизнеса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98" y="1340264"/>
            <a:ext cx="3121194" cy="208251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00249" y="188640"/>
            <a:ext cx="5143501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Престижные и доходные профессии в будущем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23728" y="1416477"/>
            <a:ext cx="5295340" cy="458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Строители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Инженеры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Менеджеры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Переводчики и лингвисты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Нанотехнологи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Специалисты в области биотехнологий и биоинженерии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Маркетинг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Сервис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403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выбор професс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424418"/>
            <a:ext cx="1941342" cy="1941343"/>
          </a:xfrm>
          <a:prstGeom prst="rect">
            <a:avLst/>
          </a:prstGeom>
          <a:noFill/>
        </p:spPr>
      </p:pic>
      <p:sp>
        <p:nvSpPr>
          <p:cNvPr id="21508" name="AutoShape 4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785" y="449218"/>
            <a:ext cx="73929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 будущего</a:t>
            </a:r>
            <a:endParaRPr lang="ru-RU" sz="60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510" name="AutoShape 6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2" name="AutoShape 8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4" name="Picture 10" descr="http://pu50.bakal1.ru/images/img0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5637"/>
            <a:ext cx="3258669" cy="2302363"/>
          </a:xfrm>
          <a:prstGeom prst="rect">
            <a:avLst/>
          </a:prstGeom>
          <a:noFill/>
        </p:spPr>
      </p:pic>
      <p:pic>
        <p:nvPicPr>
          <p:cNvPr id="10" name="Picture 10" descr="http://pu50.bakal1.ru/images/img0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9446" y="4555637"/>
            <a:ext cx="3258669" cy="2302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2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1670</Words>
  <Application>Microsoft Office PowerPoint</Application>
  <PresentationFormat>Экран (4:3)</PresentationFormat>
  <Paragraphs>153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Оформление по умолчанию</vt:lpstr>
      <vt:lpstr>Office Theme</vt:lpstr>
      <vt:lpstr>1_Office Theme</vt:lpstr>
      <vt:lpstr>Мир новых профессий</vt:lpstr>
      <vt:lpstr>Мир профессий огромен!</vt:lpstr>
      <vt:lpstr>Презентация PowerPoint</vt:lpstr>
      <vt:lpstr>В детстве мы мечтаем стать как ближайшие нам взрослые или герои кино и мультфильмов</vt:lpstr>
      <vt:lpstr>Презентация PowerPoint</vt:lpstr>
      <vt:lpstr> 1. Деньги,  2. Склонности,  3. Родители,  4. Престижность профессии,   5. Интересы,  6. Успехи в школе,   7. Способности,  8. Связи,  9. Давление сверстников,  10. СМИ,  11. Семейные традиции,  12. Перспективы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IT специальностей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 9 Tver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Максим</cp:lastModifiedBy>
  <cp:revision>14</cp:revision>
  <dcterms:created xsi:type="dcterms:W3CDTF">2016-04-04T12:56:04Z</dcterms:created>
  <dcterms:modified xsi:type="dcterms:W3CDTF">2016-04-04T16:58:10Z</dcterms:modified>
</cp:coreProperties>
</file>