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2" r:id="rId7"/>
    <p:sldId id="265" r:id="rId8"/>
    <p:sldId id="263" r:id="rId9"/>
    <p:sldId id="264" r:id="rId10"/>
    <p:sldId id="261"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8" d="100"/>
          <a:sy n="68" d="100"/>
        </p:scale>
        <p:origin x="-24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1D50F0D-C7E7-4D43-A549-8DDC17BD5872}" type="datetimeFigureOut">
              <a:rPr lang="ru-RU" smtClean="0"/>
              <a:pPr/>
              <a:t>02.04.2016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E63126E8-ECB3-400D-9A8F-D14765E4A9BE}"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3126E8-ECB3-400D-9A8F-D14765E4A9BE}"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3126E8-ECB3-400D-9A8F-D14765E4A9BE}"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3126E8-ECB3-400D-9A8F-D14765E4A9BE}"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63126E8-ECB3-400D-9A8F-D14765E4A9BE}" type="slidenum">
              <a:rPr lang="ru-RU" smtClean="0"/>
              <a:pPr/>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3126E8-ECB3-400D-9A8F-D14765E4A9BE}"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63126E8-ECB3-400D-9A8F-D14765E4A9B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63126E8-ECB3-400D-9A8F-D14765E4A9BE}"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1D50F0D-C7E7-4D43-A549-8DDC17BD5872}" type="datetimeFigureOut">
              <a:rPr lang="ru-RU" smtClean="0"/>
              <a:pPr/>
              <a:t>02.04.2016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63126E8-ECB3-400D-9A8F-D14765E4A9BE}"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01D50F0D-C7E7-4D43-A549-8DDC17BD5872}" type="datetimeFigureOut">
              <a:rPr lang="ru-RU" smtClean="0"/>
              <a:pPr/>
              <a:t>02.04.2016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63126E8-ECB3-400D-9A8F-D14765E4A9B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1D50F0D-C7E7-4D43-A549-8DDC17BD5872}" type="datetimeFigureOut">
              <a:rPr lang="ru-RU" smtClean="0"/>
              <a:pPr/>
              <a:t>02.04.2016</a:t>
            </a:fld>
            <a:endParaRPr lang="ru-RU"/>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E63126E8-ECB3-400D-9A8F-D14765E4A9BE}" type="slidenum">
              <a:rPr lang="ru-RU" smtClean="0"/>
              <a:pPr/>
              <a:t>‹#›</a:t>
            </a:fld>
            <a:endParaRPr lang="ru-RU"/>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1D50F0D-C7E7-4D43-A549-8DDC17BD5872}" type="datetimeFigureOut">
              <a:rPr lang="ru-RU" smtClean="0"/>
              <a:pPr/>
              <a:t>02.04.2016</a:t>
            </a:fld>
            <a:endParaRPr lang="ru-RU"/>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63126E8-ECB3-400D-9A8F-D14765E4A9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ata3.whicdn.com/images/119188288/original.jpg"/>
          <p:cNvPicPr>
            <a:picLocks noChangeAspect="1" noChangeArrowheads="1"/>
          </p:cNvPicPr>
          <p:nvPr/>
        </p:nvPicPr>
        <p:blipFill>
          <a:blip r:embed="rId2" cstate="print"/>
          <a:srcRect/>
          <a:stretch>
            <a:fillRect/>
          </a:stretch>
        </p:blipFill>
        <p:spPr bwMode="auto">
          <a:xfrm>
            <a:off x="8750935" y="1364568"/>
            <a:ext cx="2878244" cy="3594295"/>
          </a:xfrm>
          <a:prstGeom prst="rect">
            <a:avLst/>
          </a:prstGeom>
          <a:noFill/>
        </p:spPr>
      </p:pic>
      <p:sp>
        <p:nvSpPr>
          <p:cNvPr id="2" name="Заголовок 1"/>
          <p:cNvSpPr>
            <a:spLocks noGrp="1"/>
          </p:cNvSpPr>
          <p:nvPr>
            <p:ph type="ctrTitle"/>
          </p:nvPr>
        </p:nvSpPr>
        <p:spPr>
          <a:xfrm>
            <a:off x="1264272" y="325026"/>
            <a:ext cx="9144000" cy="828525"/>
          </a:xfrm>
        </p:spPr>
        <p:txBody>
          <a:bodyPr/>
          <a:lstStyle/>
          <a:p>
            <a:r>
              <a:rPr lang="ru-RU" dirty="0" smtClean="0">
                <a:solidFill>
                  <a:schemeClr val="tx1"/>
                </a:solidFill>
                <a:latin typeface="Times New Roman" pitchFamily="18" charset="0"/>
                <a:cs typeface="Times New Roman" pitchFamily="18" charset="0"/>
              </a:rPr>
              <a:t>МБОУ СШ №47 г. Твери</a:t>
            </a:r>
            <a:endParaRPr lang="ru-RU"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61514" y="5542671"/>
            <a:ext cx="10165134" cy="1315329"/>
          </a:xfrm>
        </p:spPr>
        <p:style>
          <a:lnRef idx="2">
            <a:schemeClr val="accent2"/>
          </a:lnRef>
          <a:fillRef idx="1">
            <a:schemeClr val="lt1"/>
          </a:fillRef>
          <a:effectRef idx="0">
            <a:schemeClr val="accent2"/>
          </a:effectRef>
          <a:fontRef idx="minor">
            <a:schemeClr val="dk1"/>
          </a:fontRef>
        </p:style>
        <p:txBody>
          <a:bodyPr>
            <a:normAutofit fontScale="8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Подготовили проект : </a:t>
            </a: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учащиеся 8а </a:t>
            </a:r>
            <a:r>
              <a:rPr lang="ru-RU" cap="all" dirty="0" err="1"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кл</a:t>
            </a: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 – Денисова Оксана, </a:t>
            </a:r>
            <a:r>
              <a:rPr lang="ru-RU" cap="all" dirty="0" err="1"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Погонина</a:t>
            </a: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 </a:t>
            </a: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Ксения</a:t>
            </a:r>
          </a:p>
          <a:p>
            <a:pPr algn="ct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Руководитель: </a:t>
            </a:r>
            <a:r>
              <a:rPr lang="ru-RU" cap="all" dirty="0" err="1"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Делакова</a:t>
            </a:r>
            <a:r>
              <a:rPr lang="ru-RU" cap="all" dirty="0" smtClean="0">
                <a:ln w="0"/>
                <a:solidFill>
                  <a:schemeClr val="tx1"/>
                </a:solidFill>
                <a:effectLst>
                  <a:reflection blurRad="12700" stA="50000" endPos="50000" dist="5000" dir="5400000" sy="-100000" rotWithShape="0"/>
                </a:effectLst>
                <a:latin typeface="Times New Roman" pitchFamily="18" charset="0"/>
                <a:cs typeface="Times New Roman" pitchFamily="18" charset="0"/>
              </a:rPr>
              <a:t> Арина Андреевна, учитель географии</a:t>
            </a:r>
            <a:endParaRPr lang="ru-RU" cap="all" dirty="0">
              <a:ln w="0"/>
              <a:solidFill>
                <a:schemeClr val="tx1"/>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Прямоугольник 3"/>
          <p:cNvSpPr/>
          <p:nvPr/>
        </p:nvSpPr>
        <p:spPr>
          <a:xfrm>
            <a:off x="3084219" y="1813783"/>
            <a:ext cx="6242659" cy="2123658"/>
          </a:xfrm>
          <a:prstGeom prst="rect">
            <a:avLst/>
          </a:prstGeom>
          <a:noFill/>
        </p:spPr>
        <p:txBody>
          <a:bodyPr wrap="square" lIns="91440" tIns="45720" rIns="91440" bIns="45720">
            <a:spAutoFit/>
          </a:bodyPr>
          <a:lstStyle/>
          <a:p>
            <a:pPr algn="ctr"/>
            <a:r>
              <a:rPr lang="ru-RU"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«Линия вкуса»</a:t>
            </a:r>
            <a:endParaRPr lang="ru-RU"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148" name="Picture 4" descr="http://cs629414.vk.me/v629414664/3eb88/LwO1UmH_PGg.jpg"/>
          <p:cNvPicPr>
            <a:picLocks noChangeAspect="1" noChangeArrowheads="1"/>
          </p:cNvPicPr>
          <p:nvPr/>
        </p:nvPicPr>
        <p:blipFill>
          <a:blip r:embed="rId3"/>
          <a:srcRect/>
          <a:stretch>
            <a:fillRect/>
          </a:stretch>
        </p:blipFill>
        <p:spPr bwMode="auto">
          <a:xfrm>
            <a:off x="338031" y="1645920"/>
            <a:ext cx="4098388" cy="30737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136675290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01009" y="1952042"/>
            <a:ext cx="6309049" cy="473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323335"/>
            <a:ext cx="12238928" cy="1569660"/>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По окончанию </a:t>
            </a:r>
            <a:r>
              <a:rPr lang="ru-RU" sz="2400" dirty="0" err="1" smtClean="0">
                <a:latin typeface="Times New Roman" pitchFamily="18" charset="0"/>
                <a:cs typeface="Times New Roman" pitchFamily="18" charset="0"/>
              </a:rPr>
              <a:t>квеста</a:t>
            </a:r>
            <a:r>
              <a:rPr lang="ru-RU" sz="2400" dirty="0" smtClean="0">
                <a:latin typeface="Times New Roman" pitchFamily="18" charset="0"/>
                <a:cs typeface="Times New Roman" pitchFamily="18" charset="0"/>
              </a:rPr>
              <a:t> мы узнали много нового о профессиях,</a:t>
            </a:r>
          </a:p>
          <a:p>
            <a:pPr algn="ctr"/>
            <a:r>
              <a:rPr lang="ru-RU" sz="2400" dirty="0" smtClean="0">
                <a:latin typeface="Times New Roman" pitchFamily="18" charset="0"/>
                <a:cs typeface="Times New Roman" pitchFamily="18" charset="0"/>
              </a:rPr>
              <a:t> мы убедились, что быть поваром совсем не просто! Нам понравилось экспериментировать,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создавать прекрасные вкусности из еды!</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Возможно наши одноклассники выберут эти профессии для дальнейшей работы!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9298559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Вкусной Вам жизни!</a:t>
            </a:r>
            <a:endParaRPr lang="ru-RU" dirty="0"/>
          </a:p>
        </p:txBody>
      </p:sp>
      <p:sp>
        <p:nvSpPr>
          <p:cNvPr id="3" name="Заголовок 2"/>
          <p:cNvSpPr>
            <a:spLocks noGrp="1"/>
          </p:cNvSpPr>
          <p:nvPr>
            <p:ph type="title"/>
          </p:nvPr>
        </p:nvSpPr>
        <p:spPr/>
        <p:txBody>
          <a:bodyPr>
            <a:normAutofit/>
          </a:bodyPr>
          <a:lstStyle/>
          <a:p>
            <a:r>
              <a:rPr lang="ru-RU" sz="6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за внимание!</a:t>
            </a:r>
            <a:endParaRPr lang="ru-RU"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5842" name="Picture 2" descr="http://data.whicdn.com/images/195923257/large.jpg"/>
          <p:cNvPicPr>
            <a:picLocks noChangeAspect="1" noChangeArrowheads="1"/>
          </p:cNvPicPr>
          <p:nvPr/>
        </p:nvPicPr>
        <p:blipFill>
          <a:blip r:embed="rId2"/>
          <a:srcRect/>
          <a:stretch>
            <a:fillRect/>
          </a:stretch>
        </p:blipFill>
        <p:spPr bwMode="auto">
          <a:xfrm>
            <a:off x="5262147" y="1554480"/>
            <a:ext cx="4762500" cy="4762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ook.com.ua/download.php?file=201308/1920x1080/look.com.ua-75112.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Объект 2"/>
          <p:cNvSpPr>
            <a:spLocks noGrp="1"/>
          </p:cNvSpPr>
          <p:nvPr>
            <p:ph idx="1"/>
          </p:nvPr>
        </p:nvSpPr>
        <p:spPr>
          <a:xfrm>
            <a:off x="908539" y="1938167"/>
            <a:ext cx="10515600" cy="4351338"/>
          </a:xfrm>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pPr algn="just">
              <a:buNone/>
            </a:pPr>
            <a:r>
              <a:rPr lang="ru-RU" i="1" dirty="0" smtClean="0">
                <a:latin typeface="Times New Roman" pitchFamily="18" charset="0"/>
                <a:cs typeface="Times New Roman" pitchFamily="18" charset="0"/>
              </a:rPr>
              <a:t>«27.10.2015</a:t>
            </a:r>
            <a:r>
              <a:rPr lang="ru-RU" i="1" dirty="0" smtClean="0">
                <a:latin typeface="Times New Roman" pitchFamily="18" charset="0"/>
                <a:cs typeface="Times New Roman" pitchFamily="18" charset="0"/>
              </a:rPr>
              <a:t>, в колледже, обучающиеся школ города Твери стали участниками удивительного профессионального путешествия – приключения «Линия вкуса». Три команды школьников СОШ № 14, 15 и 47 побывали в роли поваров, пекарей, кондитеров, барменов. Выполнили задания шефов – студентов Тверского колледжа сервиса и туризма, Тверского торгово-экономического колледжа, </a:t>
            </a:r>
            <a:r>
              <a:rPr lang="ru-RU" i="1" dirty="0" err="1" smtClean="0">
                <a:latin typeface="Times New Roman" pitchFamily="18" charset="0"/>
                <a:cs typeface="Times New Roman" pitchFamily="18" charset="0"/>
              </a:rPr>
              <a:t>Вышневолоцкого</a:t>
            </a:r>
            <a:r>
              <a:rPr lang="ru-RU" i="1" dirty="0" smtClean="0">
                <a:latin typeface="Times New Roman" pitchFamily="18" charset="0"/>
                <a:cs typeface="Times New Roman" pitchFamily="18" charset="0"/>
              </a:rPr>
              <a:t> колледжа, познакомились с предприятиями города Твери ЗАО «ХЛЕБ», рестораном «</a:t>
            </a:r>
            <a:r>
              <a:rPr lang="ru-RU" i="1" dirty="0" err="1" smtClean="0">
                <a:latin typeface="Times New Roman" pitchFamily="18" charset="0"/>
                <a:cs typeface="Times New Roman" pitchFamily="18" charset="0"/>
              </a:rPr>
              <a:t>Иль-Патио</a:t>
            </a:r>
            <a:r>
              <a:rPr lang="ru-RU" i="1" dirty="0" smtClean="0">
                <a:latin typeface="Times New Roman" pitchFamily="18" charset="0"/>
                <a:cs typeface="Times New Roman" pitchFamily="18" charset="0"/>
              </a:rPr>
              <a:t>». На трех площадках: «Кулинарный цех»,  «Пекарня и  кондитерский цех», «Бар» школьники готовили суши, выпекали блины, делали </a:t>
            </a:r>
            <a:r>
              <a:rPr lang="ru-RU" i="1" dirty="0" err="1" smtClean="0">
                <a:latin typeface="Times New Roman" pitchFamily="18" charset="0"/>
                <a:cs typeface="Times New Roman" pitchFamily="18" charset="0"/>
              </a:rPr>
              <a:t>фуршетные</a:t>
            </a:r>
            <a:r>
              <a:rPr lang="ru-RU" i="1" dirty="0" smtClean="0">
                <a:latin typeface="Times New Roman" pitchFamily="18" charset="0"/>
                <a:cs typeface="Times New Roman" pitchFamily="18" charset="0"/>
              </a:rPr>
              <a:t> закуски, готовили и оформляли кондитерские изделия, делали коктейли, варили кофе и даже пробовали себя во </a:t>
            </a:r>
            <a:r>
              <a:rPr lang="ru-RU" i="1" dirty="0" err="1" smtClean="0">
                <a:latin typeface="Times New Roman" pitchFamily="18" charset="0"/>
                <a:cs typeface="Times New Roman" pitchFamily="18" charset="0"/>
              </a:rPr>
              <a:t>флейринге</a:t>
            </a:r>
            <a:r>
              <a:rPr lang="ru-RU"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   (с) ГБПОУ </a:t>
            </a:r>
            <a:r>
              <a:rPr lang="ru-RU" i="1" dirty="0" smtClean="0">
                <a:latin typeface="Times New Roman" pitchFamily="18" charset="0"/>
                <a:cs typeface="Times New Roman" pitchFamily="18" charset="0"/>
              </a:rPr>
              <a:t>"Тверской колледж сервиса и туризма"</a:t>
            </a:r>
          </a:p>
          <a:p>
            <a:pPr algn="just">
              <a:buNone/>
            </a:pPr>
            <a:endParaRPr lang="ru-RU" i="1" dirty="0">
              <a:latin typeface="Times New Roman" pitchFamily="18" charset="0"/>
              <a:cs typeface="Times New Roman" pitchFamily="18" charset="0"/>
            </a:endParaRPr>
          </a:p>
        </p:txBody>
      </p:sp>
      <p:sp>
        <p:nvSpPr>
          <p:cNvPr id="2" name="Заголовок 1"/>
          <p:cNvSpPr>
            <a:spLocks noGrp="1"/>
          </p:cNvSpPr>
          <p:nvPr>
            <p:ph type="title"/>
          </p:nvPr>
        </p:nvSpPr>
        <p:spPr>
          <a:xfrm>
            <a:off x="609600" y="1"/>
            <a:ext cx="10972800" cy="177252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ru-RU" dirty="0" smtClean="0">
                <a:latin typeface="Times New Roman" pitchFamily="18" charset="0"/>
                <a:cs typeface="Times New Roman" pitchFamily="18" charset="0"/>
              </a:rPr>
              <a:t>Цель проекта – познакомиться с профессиями нашего города на </a:t>
            </a:r>
            <a:r>
              <a:rPr lang="ru-RU" dirty="0" err="1" smtClean="0">
                <a:latin typeface="Times New Roman" pitchFamily="18" charset="0"/>
                <a:cs typeface="Times New Roman" pitchFamily="18" charset="0"/>
              </a:rPr>
              <a:t>квест</a:t>
            </a:r>
            <a:r>
              <a:rPr lang="ru-RU" dirty="0" smtClean="0">
                <a:latin typeface="Times New Roman" pitchFamily="18" charset="0"/>
                <a:cs typeface="Times New Roman" pitchFamily="18" charset="0"/>
              </a:rPr>
              <a:t> игре от 48 лицея –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«Линия вкуса»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314661481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pPr algn="ctr"/>
            <a:r>
              <a:rPr lang="ru-RU" dirty="0" smtClean="0"/>
              <a:t>Кондитер</a:t>
            </a:r>
            <a:endParaRPr lang="ru-RU" dirty="0"/>
          </a:p>
        </p:txBody>
      </p:sp>
      <p:pic>
        <p:nvPicPr>
          <p:cNvPr id="3074" name="Picture 2" descr="http://glazovportal.net/sites/default/files/40-9ryw1pwg.jpg.crop_display.jpg"/>
          <p:cNvPicPr>
            <a:picLocks noChangeAspect="1" noChangeArrowheads="1"/>
          </p:cNvPicPr>
          <p:nvPr/>
        </p:nvPicPr>
        <p:blipFill>
          <a:blip r:embed="rId2"/>
          <a:srcRect/>
          <a:stretch>
            <a:fillRect/>
          </a:stretch>
        </p:blipFill>
        <p:spPr bwMode="auto">
          <a:xfrm>
            <a:off x="2715064" y="1466252"/>
            <a:ext cx="6921306" cy="4618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1625008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2819" y="1734548"/>
            <a:ext cx="10972800" cy="4525963"/>
          </a:xfrm>
        </p:spPr>
        <p:txBody>
          <a:bodyPr>
            <a:normAutofit fontScale="77500" lnSpcReduction="20000"/>
          </a:bodyPr>
          <a:lstStyle/>
          <a:p>
            <a:pPr>
              <a:buNone/>
            </a:pPr>
            <a:r>
              <a:rPr lang="ru-RU" dirty="0" smtClean="0">
                <a:latin typeface="Times New Roman" pitchFamily="18" charset="0"/>
                <a:cs typeface="Times New Roman" pitchFamily="18" charset="0"/>
              </a:rPr>
              <a:t>Любой </a:t>
            </a:r>
            <a:r>
              <a:rPr lang="ru-RU" dirty="0" smtClean="0">
                <a:latin typeface="Times New Roman" pitchFamily="18" charset="0"/>
                <a:cs typeface="Times New Roman" pitchFamily="18" charset="0"/>
              </a:rPr>
              <a:t>кондитер должен уметь:</a:t>
            </a:r>
          </a:p>
          <a:p>
            <a:pPr>
              <a:buFont typeface="Wingdings" pitchFamily="2" charset="2"/>
              <a:buChar char="Ø"/>
            </a:pPr>
            <a:r>
              <a:rPr lang="ru-RU" dirty="0" smtClean="0">
                <a:latin typeface="Times New Roman" pitchFamily="18" charset="0"/>
                <a:cs typeface="Times New Roman" pitchFamily="18" charset="0"/>
              </a:rPr>
              <a:t>Готовить по рецепту различные виды теста, разнообразные крема и начинки.</a:t>
            </a:r>
          </a:p>
          <a:p>
            <a:pPr>
              <a:buFont typeface="Wingdings" pitchFamily="2" charset="2"/>
              <a:buChar char="Ø"/>
            </a:pPr>
            <a:r>
              <a:rPr lang="ru-RU" dirty="0" smtClean="0">
                <a:latin typeface="Times New Roman" pitchFamily="18" charset="0"/>
                <a:cs typeface="Times New Roman" pitchFamily="18" charset="0"/>
              </a:rPr>
              <a:t>Замесить, взбить, раскатать, придать необходимую форму тесту, что затем и станет кулинарным изделием (торт, печенье или пирожное).</a:t>
            </a:r>
          </a:p>
          <a:p>
            <a:pPr>
              <a:buFont typeface="Wingdings" pitchFamily="2" charset="2"/>
              <a:buChar char="Ø"/>
            </a:pPr>
            <a:r>
              <a:rPr lang="ru-RU" dirty="0" smtClean="0">
                <a:latin typeface="Times New Roman" pitchFamily="18" charset="0"/>
                <a:cs typeface="Times New Roman" pitchFamily="18" charset="0"/>
              </a:rPr>
              <a:t>Наполнить пирожное или торт кремом, шоколадным, сливочным и другими видами.</a:t>
            </a:r>
          </a:p>
          <a:p>
            <a:pPr>
              <a:buFont typeface="Wingdings" pitchFamily="2" charset="2"/>
              <a:buChar char="Ø"/>
            </a:pPr>
            <a:r>
              <a:rPr lang="ru-RU" dirty="0" smtClean="0">
                <a:latin typeface="Times New Roman" pitchFamily="18" charset="0"/>
                <a:cs typeface="Times New Roman" pitchFamily="18" charset="0"/>
              </a:rPr>
              <a:t>В обязательном порядке, после приготовления любого кондитерского изделия, необходимо проверить вес готового изделия, что поможет определить, все ли соблюдалось, согласно рецептуре. </a:t>
            </a:r>
          </a:p>
          <a:p>
            <a:pPr>
              <a:buFont typeface="Wingdings" pitchFamily="2" charset="2"/>
              <a:buChar char="Ø"/>
            </a:pPr>
            <a:r>
              <a:rPr lang="ru-RU" dirty="0" smtClean="0">
                <a:latin typeface="Times New Roman" pitchFamily="18" charset="0"/>
                <a:cs typeface="Times New Roman" pitchFamily="18" charset="0"/>
              </a:rPr>
              <a:t>Вместе с этим, кондитер должен прекрасно разбираться во всех продуктах, знать их состав, вкусовые качества, знать все секреты в работе с оборудованием.</a:t>
            </a:r>
          </a:p>
          <a:p>
            <a:pPr>
              <a:buFont typeface="Wingdings" pitchFamily="2" charset="2"/>
              <a:buChar char="Ø"/>
            </a:pPr>
            <a:r>
              <a:rPr lang="ru-RU" dirty="0" smtClean="0">
                <a:latin typeface="Times New Roman" pitchFamily="18" charset="0"/>
                <a:cs typeface="Times New Roman" pitchFamily="18" charset="0"/>
              </a:rPr>
              <a:t>Немаловажным моментом выступает «глазомер». Кондитер должен уметь разрезать и сделать из торта или из целого пласта пирожные, заранее определить их форму, размер. А наличие творческого воображения поможет как можно лучше сделать украшение на торте или придумать и воплотить в жизнь сказочных героев. А можно и весь торт сделать сказочным государством. Ведь такие творения сравнивают с произведениями искусства.</a:t>
            </a:r>
          </a:p>
          <a:p>
            <a:pPr>
              <a:buFont typeface="Wingdings" pitchFamily="2" charset="2"/>
              <a:buChar char="Ø"/>
            </a:pP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609600" y="541924"/>
            <a:ext cx="109728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Кондитер профессия, которая подразумевает знание определенных тонкостей в приготовлении сладостей и их </a:t>
            </a:r>
            <a:r>
              <a:rPr lang="ru-RU"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рецептуру</a:t>
            </a:r>
            <a:r>
              <a:rPr lang="ru-RU"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r>
            <a:br>
              <a:rPr lang="ru-RU"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63334108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3329" y="510658"/>
            <a:ext cx="10972800" cy="4525963"/>
          </a:xfrm>
        </p:spPr>
        <p:txBody>
          <a:bodyPr/>
          <a:lstStyle/>
          <a:p>
            <a:r>
              <a:rPr lang="ru-RU" dirty="0" smtClean="0"/>
              <a:t>Мы тоже попробовали себя в качестве кондитеров! Перемазавшись в креме, рассыпав сахарную пудру мы создали свой личный шедевр.</a:t>
            </a:r>
            <a:endParaRPr lang="ru-RU" dirty="0"/>
          </a:p>
        </p:txBody>
      </p:sp>
      <p:pic>
        <p:nvPicPr>
          <p:cNvPr id="4097" name="Picture 1" descr="F:\IMG_0009.JPG"/>
          <p:cNvPicPr>
            <a:picLocks noChangeAspect="1" noChangeArrowheads="1"/>
          </p:cNvPicPr>
          <p:nvPr/>
        </p:nvPicPr>
        <p:blipFill>
          <a:blip r:embed="rId2"/>
          <a:srcRect/>
          <a:stretch>
            <a:fillRect/>
          </a:stretch>
        </p:blipFill>
        <p:spPr bwMode="auto">
          <a:xfrm>
            <a:off x="5683349" y="1565031"/>
            <a:ext cx="5988148" cy="4491111"/>
          </a:xfrm>
          <a:prstGeom prst="ellipse">
            <a:avLst/>
          </a:prstGeom>
          <a:ln>
            <a:noFill/>
          </a:ln>
          <a:effectLst>
            <a:softEdge rad="112500"/>
          </a:effectLst>
        </p:spPr>
      </p:pic>
      <p:pic>
        <p:nvPicPr>
          <p:cNvPr id="4099" name="Picture 3" descr="http://svistanet.com/wp-content/uploads/2014/07/konditer-david-cakes-13.jpg"/>
          <p:cNvPicPr>
            <a:picLocks noChangeAspect="1" noChangeArrowheads="1"/>
          </p:cNvPicPr>
          <p:nvPr/>
        </p:nvPicPr>
        <p:blipFill>
          <a:blip r:embed="rId3"/>
          <a:srcRect/>
          <a:stretch>
            <a:fillRect/>
          </a:stretch>
        </p:blipFill>
        <p:spPr bwMode="auto">
          <a:xfrm>
            <a:off x="647943" y="3291841"/>
            <a:ext cx="4369769" cy="2463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15852330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0.70"/>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097"/>
                                        </p:tgtEl>
                                        <p:attrNameLst>
                                          <p:attrName>style.visibility</p:attrName>
                                        </p:attrNameLst>
                                      </p:cBhvr>
                                      <p:to>
                                        <p:strVal val="visible"/>
                                      </p:to>
                                    </p:set>
                                    <p:anim calcmode="lin" valueType="num">
                                      <p:cBhvr>
                                        <p:cTn id="13" dur="1000" fill="hold"/>
                                        <p:tgtEl>
                                          <p:spTgt spid="4097"/>
                                        </p:tgtEl>
                                        <p:attrNameLst>
                                          <p:attrName>ppt_w</p:attrName>
                                        </p:attrNameLst>
                                      </p:cBhvr>
                                      <p:tavLst>
                                        <p:tav tm="0">
                                          <p:val>
                                            <p:strVal val="#ppt_w*0.70"/>
                                          </p:val>
                                        </p:tav>
                                        <p:tav tm="100000">
                                          <p:val>
                                            <p:strVal val="#ppt_w"/>
                                          </p:val>
                                        </p:tav>
                                      </p:tavLst>
                                    </p:anim>
                                    <p:anim calcmode="lin" valueType="num">
                                      <p:cBhvr>
                                        <p:cTn id="14" dur="1000" fill="hold"/>
                                        <p:tgtEl>
                                          <p:spTgt spid="4097"/>
                                        </p:tgtEl>
                                        <p:attrNameLst>
                                          <p:attrName>ppt_h</p:attrName>
                                        </p:attrNameLst>
                                      </p:cBhvr>
                                      <p:tavLst>
                                        <p:tav tm="0">
                                          <p:val>
                                            <p:strVal val="#ppt_h"/>
                                          </p:val>
                                        </p:tav>
                                        <p:tav tm="100000">
                                          <p:val>
                                            <p:strVal val="#ppt_h"/>
                                          </p:val>
                                        </p:tav>
                                      </p:tavLst>
                                    </p:anim>
                                    <p:animEffect transition="in" filter="fade">
                                      <p:cBhvr>
                                        <p:cTn id="15"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427742" y="1516136"/>
            <a:ext cx="4291817" cy="4351338"/>
          </a:xfrm>
        </p:spPr>
        <p:txBody>
          <a:bodyPr>
            <a:normAutofit fontScale="92500"/>
          </a:bodyPr>
          <a:lstStyle/>
          <a:p>
            <a:pPr algn="just"/>
            <a:r>
              <a:rPr lang="ru-RU" b="1" dirty="0" smtClean="0">
                <a:latin typeface="Times New Roman" pitchFamily="18" charset="0"/>
                <a:cs typeface="Times New Roman" pitchFamily="18" charset="0"/>
              </a:rPr>
              <a:t>Профессия повара - одна из древнейших в мире, сложно даже представить, с каких времен она существует. В далеком каменно веке, когда племя уходило на охоту в большой пещере оставался человек, который поддерживал огонь и готовил пищу.</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ru-RU" dirty="0" smtClean="0"/>
              <a:t>Повар</a:t>
            </a:r>
            <a:endParaRPr lang="ru-RU" dirty="0"/>
          </a:p>
        </p:txBody>
      </p:sp>
      <p:pic>
        <p:nvPicPr>
          <p:cNvPr id="19458" name="Picture 2" descr="http://blog.silverline.com/wp-content/uploads/2015/07/yemek-pisirirken-2.jpg"/>
          <p:cNvPicPr>
            <a:picLocks noChangeAspect="1" noChangeArrowheads="1"/>
          </p:cNvPicPr>
          <p:nvPr/>
        </p:nvPicPr>
        <p:blipFill>
          <a:blip r:embed="rId2" cstate="print"/>
          <a:srcRect/>
          <a:stretch>
            <a:fillRect/>
          </a:stretch>
        </p:blipFill>
        <p:spPr bwMode="auto">
          <a:xfrm>
            <a:off x="829993" y="1978325"/>
            <a:ext cx="6276090" cy="35308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9898" y="168813"/>
            <a:ext cx="9979856" cy="4351338"/>
          </a:xfrm>
        </p:spPr>
        <p:txBody>
          <a:bodyPr>
            <a:normAutofit fontScale="70000" lnSpcReduction="20000"/>
          </a:bodyPr>
          <a:lstStyle/>
          <a:p>
            <a:r>
              <a:rPr lang="ru-RU" b="1" dirty="0" smtClean="0">
                <a:latin typeface="Times New Roman" pitchFamily="18" charset="0"/>
                <a:cs typeface="Times New Roman" pitchFamily="18" charset="0"/>
              </a:rPr>
              <a:t>Приготовление пищи</a:t>
            </a:r>
            <a:r>
              <a:rPr lang="ru-RU" dirty="0" smtClean="0">
                <a:latin typeface="Times New Roman" pitchFamily="18" charset="0"/>
                <a:cs typeface="Times New Roman" pitchFamily="18" charset="0"/>
              </a:rPr>
              <a:t> –  огромная наука, которая постоянно пополняется новыми открытиями. Кухня любого народа – это часть его культуры, как традиции, как язык на котором говорят, как народные костюмы. Как правило чем богаче культура того или иного народа, тем ярче, разнообразнее, вкуснее и сложнее в приготовлении блюда его  кухня. Например японская, русская, китайская кухни. Эти страны с богатыми культурными традициями и историей, разнообразие блюд и вкусов поражает </a:t>
            </a:r>
            <a:r>
              <a:rPr lang="ru-RU" dirty="0" err="1" smtClean="0">
                <a:latin typeface="Times New Roman" pitchFamily="18" charset="0"/>
                <a:cs typeface="Times New Roman" pitchFamily="18" charset="0"/>
              </a:rPr>
              <a:t>воображение.А</a:t>
            </a:r>
            <a:r>
              <a:rPr lang="ru-RU" dirty="0" smtClean="0">
                <a:latin typeface="Times New Roman" pitchFamily="18" charset="0"/>
                <a:cs typeface="Times New Roman" pitchFamily="18" charset="0"/>
              </a:rPr>
              <a:t> в кухне   США,  относительно молодого государства, соответственно и блюд немного. Самые распространенные - </a:t>
            </a:r>
            <a:r>
              <a:rPr lang="ru-RU" dirty="0" err="1" smtClean="0">
                <a:latin typeface="Times New Roman" pitchFamily="18" charset="0"/>
                <a:cs typeface="Times New Roman" pitchFamily="18" charset="0"/>
              </a:rPr>
              <a:t>биг</a:t>
            </a:r>
            <a:r>
              <a:rPr lang="ru-RU" dirty="0" smtClean="0">
                <a:latin typeface="Times New Roman" pitchFamily="18" charset="0"/>
                <a:cs typeface="Times New Roman" pitchFamily="18" charset="0"/>
              </a:rPr>
              <a:t> мак и хот дог.</a:t>
            </a:r>
          </a:p>
          <a:p>
            <a:pPr>
              <a:buNone/>
            </a:pPr>
            <a:r>
              <a:rPr lang="ru-RU" b="1" dirty="0" smtClean="0">
                <a:latin typeface="Times New Roman" pitchFamily="18" charset="0"/>
                <a:cs typeface="Times New Roman" pitchFamily="18" charset="0"/>
              </a:rPr>
              <a:t>Каким  должен быть современный повар?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Чтобы стать хорошим поваром, надо иметь ряд важных для этой профессии  качеств.  Это фантазия и изобретательность - творить новые блюда, придумывать новые сочетания продуктов. Это смелость – заявлять о себе, вынося на суд едоков свои творения. Это хорошая память – необходимо  держать в голове великое множество рецептов. Это вкусовое восприятие – без него и делать нечего на кухне. Это физическая выносливость – рабочий день повар проводит на ногах и большую часть работы ему приходится выполнять в ручную в условиях резких перепадов температур.</a:t>
            </a:r>
          </a:p>
          <a:p>
            <a:endParaRPr lang="ru-RU" dirty="0">
              <a:latin typeface="Times New Roman" pitchFamily="18" charset="0"/>
              <a:cs typeface="Times New Roman" pitchFamily="18" charset="0"/>
            </a:endParaRPr>
          </a:p>
        </p:txBody>
      </p:sp>
      <p:pic>
        <p:nvPicPr>
          <p:cNvPr id="22530" name="Picture 2" descr="http://kushavel.kiev.ua/image/data/OlegOnFood.png"/>
          <p:cNvPicPr>
            <a:picLocks noChangeAspect="1" noChangeArrowheads="1"/>
          </p:cNvPicPr>
          <p:nvPr/>
        </p:nvPicPr>
        <p:blipFill>
          <a:blip r:embed="rId2"/>
          <a:srcRect/>
          <a:stretch>
            <a:fillRect/>
          </a:stretch>
        </p:blipFill>
        <p:spPr bwMode="auto">
          <a:xfrm>
            <a:off x="9677400" y="2352675"/>
            <a:ext cx="2514600" cy="45053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9773" y="510658"/>
            <a:ext cx="10972800" cy="4525963"/>
          </a:xfrm>
        </p:spPr>
        <p:txBody>
          <a:bodyPr/>
          <a:lstStyle/>
          <a:p>
            <a:r>
              <a:rPr lang="ru-RU" dirty="0" smtClean="0"/>
              <a:t>Получилось не с первого раза, все таки труд этот не простой, тут нужно учить долго!</a:t>
            </a:r>
            <a:endParaRPr lang="ru-RU" dirty="0"/>
          </a:p>
        </p:txBody>
      </p:sp>
      <p:pic>
        <p:nvPicPr>
          <p:cNvPr id="20482" name="Picture 2" descr="F:\IMG_0028.JPG"/>
          <p:cNvPicPr>
            <a:picLocks noChangeAspect="1" noChangeArrowheads="1"/>
          </p:cNvPicPr>
          <p:nvPr/>
        </p:nvPicPr>
        <p:blipFill>
          <a:blip r:embed="rId2"/>
          <a:srcRect/>
          <a:stretch>
            <a:fillRect/>
          </a:stretch>
        </p:blipFill>
        <p:spPr bwMode="auto">
          <a:xfrm>
            <a:off x="3695114" y="1579097"/>
            <a:ext cx="6330462" cy="4747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
                                        <p:tgtEl>
                                          <p:spTgt spid="20482"/>
                                        </p:tgtEl>
                                      </p:cBhvr>
                                    </p:animEffect>
                                    <p:anim calcmode="lin" valueType="num">
                                      <p:cBhvr>
                                        <p:cTn id="8" dur="400" fill="hold"/>
                                        <p:tgtEl>
                                          <p:spTgt spid="20482"/>
                                        </p:tgtEl>
                                        <p:attrNameLst>
                                          <p:attrName>ppt_x</p:attrName>
                                        </p:attrNameLst>
                                      </p:cBhvr>
                                      <p:tavLst>
                                        <p:tav tm="0">
                                          <p:val>
                                            <p:strVal val="#ppt_x"/>
                                          </p:val>
                                        </p:tav>
                                        <p:tav tm="100000">
                                          <p:val>
                                            <p:strVal val="#ppt_x"/>
                                          </p:val>
                                        </p:tav>
                                      </p:tavLst>
                                    </p:anim>
                                    <p:anim calcmode="lin" valueType="num">
                                      <p:cBhvr>
                                        <p:cTn id="9" dur="400" fill="hold"/>
                                        <p:tgtEl>
                                          <p:spTgt spid="2048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63729" y="618979"/>
            <a:ext cx="4628271" cy="5697804"/>
          </a:xfrm>
        </p:spPr>
        <p:txBody>
          <a:bodyPr>
            <a:normAutofit fontScale="62500" lnSpcReduction="20000"/>
          </a:bodyPr>
          <a:lstStyle/>
          <a:p>
            <a:pPr algn="just"/>
            <a:r>
              <a:rPr lang="ru-RU" dirty="0" smtClean="0">
                <a:latin typeface="Times New Roman" pitchFamily="18" charset="0"/>
                <a:cs typeface="Times New Roman" pitchFamily="18" charset="0"/>
              </a:rPr>
              <a:t>Профессия бармен впервые зародилась в США, когда в магазинах появились зоны отдыха под названием бары.</a:t>
            </a:r>
          </a:p>
          <a:p>
            <a:pPr algn="just"/>
            <a:r>
              <a:rPr lang="ru-RU" dirty="0" smtClean="0">
                <a:latin typeface="Times New Roman" pitchFamily="18" charset="0"/>
                <a:cs typeface="Times New Roman" pitchFamily="18" charset="0"/>
              </a:rPr>
              <a:t>Бармен это, по сути, человек который стоит за баром и занимается подачей и приготовлением как алкогольных, так и безалкогольных напитков. Этот человек обязан знать наименование всех продаваемых напитков и рецепты приготовления разнообразных коктейлей. Также ему необходимо знать технологию приготовления напитков, правила их хранения, определённое оформление напитков (в какой посуде подать тот или иной коктейль.)</a:t>
            </a:r>
          </a:p>
          <a:p>
            <a:pPr algn="just"/>
            <a:r>
              <a:rPr lang="ru-RU" dirty="0" smtClean="0">
                <a:latin typeface="Times New Roman" pitchFamily="18" charset="0"/>
                <a:cs typeface="Times New Roman" pitchFamily="18" charset="0"/>
              </a:rPr>
              <a:t>На самом деле бармен - очень важный сотрудник. Каждый бар, ресторан, или ночной клуб очень тщательно выбирает человека именно на эту вакансию, так как именно от этого человека может зависеть настроение всего заведения, ведь нередко мы встречаем барменов-виртуозов, которые так профессионально жонглируют бутылками, стаканами и другими предметами.</a:t>
            </a:r>
          </a:p>
          <a:p>
            <a:pPr algn="just"/>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553329" y="0"/>
            <a:ext cx="10972800" cy="1143000"/>
          </a:xfrm>
        </p:spPr>
        <p:txBody>
          <a:bodyPr/>
          <a:lstStyle/>
          <a:p>
            <a:pPr algn="ctr"/>
            <a:r>
              <a:rPr lang="ru-RU" dirty="0" smtClean="0"/>
              <a:t>Бармен</a:t>
            </a:r>
            <a:endParaRPr lang="ru-RU" dirty="0"/>
          </a:p>
        </p:txBody>
      </p:sp>
      <p:pic>
        <p:nvPicPr>
          <p:cNvPr id="21506" name="Picture 2" descr="http://ileswork.info/wp-content/uploads/2015/02/109204.jpg"/>
          <p:cNvPicPr>
            <a:picLocks noChangeAspect="1" noChangeArrowheads="1"/>
          </p:cNvPicPr>
          <p:nvPr/>
        </p:nvPicPr>
        <p:blipFill>
          <a:blip r:embed="rId2"/>
          <a:srcRect/>
          <a:stretch>
            <a:fillRect/>
          </a:stretch>
        </p:blipFill>
        <p:spPr bwMode="auto">
          <a:xfrm>
            <a:off x="301742" y="1321630"/>
            <a:ext cx="7136208" cy="4755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TotalTime>
  <Words>477</Words>
  <Application>Microsoft Office PowerPoint</Application>
  <PresentationFormat>Произвольный</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МБОУ СШ №47 г. Твери</vt:lpstr>
      <vt:lpstr>Цель проекта – познакомиться с профессиями нашего города на квест игре от 48 лицея –  «Линия вкуса»</vt:lpstr>
      <vt:lpstr>Кондитер</vt:lpstr>
      <vt:lpstr>Кондитер профессия, которая подразумевает знание определенных тонкостей в приготовлении сладостей и их рецептуру </vt:lpstr>
      <vt:lpstr>Слайд 5</vt:lpstr>
      <vt:lpstr>Повар</vt:lpstr>
      <vt:lpstr>Слайд 7</vt:lpstr>
      <vt:lpstr>Слайд 8</vt:lpstr>
      <vt:lpstr>Бармен</vt:lpstr>
      <vt:lpstr>Слайд 10</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СШ №47 г. Твери</dc:title>
  <dc:creator>Пользователь Windows</dc:creator>
  <cp:lastModifiedBy>1</cp:lastModifiedBy>
  <cp:revision>7</cp:revision>
  <dcterms:created xsi:type="dcterms:W3CDTF">2016-04-01T16:45:42Z</dcterms:created>
  <dcterms:modified xsi:type="dcterms:W3CDTF">2016-04-02T08:13:04Z</dcterms:modified>
</cp:coreProperties>
</file>