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5" y="0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/>
          <a:lstStyle>
            <a:lvl1pPr algn="r">
              <a:defRPr sz="1200"/>
            </a:lvl1pPr>
          </a:lstStyle>
          <a:p>
            <a:fld id="{30CA269A-8E0A-41C6-B367-BEFD90F30E2B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46" tIns="45921" rIns="91846" bIns="4592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3" y="4786719"/>
            <a:ext cx="5487041" cy="3916550"/>
          </a:xfrm>
          <a:prstGeom prst="rect">
            <a:avLst/>
          </a:prstGeom>
        </p:spPr>
        <p:txBody>
          <a:bodyPr vert="horz" lIns="91846" tIns="45921" rIns="91846" bIns="459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9355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5" y="9449355"/>
            <a:ext cx="2972547" cy="497921"/>
          </a:xfrm>
          <a:prstGeom prst="rect">
            <a:avLst/>
          </a:prstGeom>
        </p:spPr>
        <p:txBody>
          <a:bodyPr vert="horz" lIns="91846" tIns="45921" rIns="91846" bIns="45921" rtlCol="0" anchor="b"/>
          <a:lstStyle>
            <a:lvl1pPr algn="r">
              <a:defRPr sz="1200"/>
            </a:lvl1pPr>
          </a:lstStyle>
          <a:p>
            <a:fld id="{20852B08-7393-443A-8BBE-B60C52AA77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876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52B08-7393-443A-8BBE-B60C52AA779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494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9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89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91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46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756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94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59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30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67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DBA91-8E72-43F0-B71C-E310E04A0A34}" type="datetimeFigureOut">
              <a:rPr lang="ru-RU" smtClean="0"/>
              <a:t>23.04.2024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AEBE-94EE-4775-87ED-B8161650E9D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26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1.jpeg"/><Relationship Id="rId7" Type="http://schemas.openxmlformats.org/officeDocument/2006/relationships/image" Target="../media/image6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829" y="1819714"/>
            <a:ext cx="3366218" cy="189282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Рабочее время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14 лет – 4 часа (не более)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15 </a:t>
            </a:r>
            <a:r>
              <a:rPr lang="ru-RU" sz="1050" b="1" dirty="0">
                <a:solidFill>
                  <a:schemeClr val="accent2"/>
                </a:solidFill>
              </a:rPr>
              <a:t>лет – </a:t>
            </a:r>
            <a:r>
              <a:rPr lang="ru-RU" sz="1050" b="1" dirty="0" smtClean="0">
                <a:solidFill>
                  <a:schemeClr val="accent2"/>
                </a:solidFill>
              </a:rPr>
              <a:t>5 часов </a:t>
            </a:r>
            <a:r>
              <a:rPr lang="ru-RU" sz="1050" b="1" dirty="0">
                <a:solidFill>
                  <a:schemeClr val="accent2"/>
                </a:solidFill>
              </a:rPr>
              <a:t>(не более)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</a:t>
            </a:r>
            <a:r>
              <a:rPr lang="ru-RU" sz="1050" b="1" dirty="0">
                <a:solidFill>
                  <a:schemeClr val="accent2"/>
                </a:solidFill>
              </a:rPr>
              <a:t>лет – </a:t>
            </a:r>
            <a:r>
              <a:rPr lang="ru-RU" sz="1050" b="1" dirty="0" smtClean="0">
                <a:solidFill>
                  <a:schemeClr val="accent2"/>
                </a:solidFill>
              </a:rPr>
              <a:t>7 часов </a:t>
            </a:r>
            <a:r>
              <a:rPr lang="ru-RU" sz="1050" b="1" dirty="0">
                <a:solidFill>
                  <a:schemeClr val="accent2"/>
                </a:solidFill>
              </a:rPr>
              <a:t>(не более)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>
                <a:solidFill>
                  <a:schemeClr val="accent2"/>
                </a:solidFill>
              </a:rPr>
              <a:t>14-15 лет - 24 часа (не более) </a:t>
            </a:r>
            <a:r>
              <a:rPr lang="ru-RU" sz="1050" b="1" dirty="0">
                <a:solidFill>
                  <a:srgbClr val="0070C0"/>
                </a:solidFill>
              </a:rPr>
              <a:t>в неделю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лет </a:t>
            </a:r>
            <a:r>
              <a:rPr lang="ru-RU" sz="1050" b="1" dirty="0">
                <a:solidFill>
                  <a:schemeClr val="accent2"/>
                </a:solidFill>
              </a:rPr>
              <a:t>- 35 часов (не более)</a:t>
            </a:r>
            <a:r>
              <a:rPr lang="ru-RU" sz="1050" b="1" dirty="0">
                <a:solidFill>
                  <a:srgbClr val="0070C0"/>
                </a:solidFill>
              </a:rPr>
              <a:t> </a:t>
            </a:r>
            <a:r>
              <a:rPr lang="ru-RU" sz="1050" b="1" dirty="0" smtClean="0">
                <a:solidFill>
                  <a:srgbClr val="0070C0"/>
                </a:solidFill>
              </a:rPr>
              <a:t>в неделю</a:t>
            </a:r>
            <a:endParaRPr lang="ru-RU" sz="1050" b="1" dirty="0">
              <a:solidFill>
                <a:srgbClr val="0070C0"/>
              </a:solidFill>
            </a:endParaRPr>
          </a:p>
          <a:p>
            <a:pPr algn="ctr"/>
            <a:r>
              <a:rPr lang="ru-RU" sz="1050" b="1" dirty="0" smtClean="0">
                <a:solidFill>
                  <a:srgbClr val="0070C0"/>
                </a:solidFill>
              </a:rPr>
              <a:t>Для учащихся, которые совмещают работу с учёбой: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14-15 лет – 2,5 часа (не более</a:t>
            </a:r>
            <a:r>
              <a:rPr lang="ru-RU" sz="1050" b="1" dirty="0">
                <a:solidFill>
                  <a:schemeClr val="accent2"/>
                </a:solidFill>
              </a:rPr>
              <a:t>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лет – 4 часа (не более</a:t>
            </a:r>
            <a:r>
              <a:rPr lang="ru-RU" sz="1050" b="1" dirty="0">
                <a:solidFill>
                  <a:schemeClr val="accent2"/>
                </a:solidFill>
              </a:rPr>
              <a:t>) </a:t>
            </a:r>
            <a:r>
              <a:rPr lang="ru-RU" sz="1050" b="1" dirty="0">
                <a:solidFill>
                  <a:srgbClr val="0070C0"/>
                </a:solidFill>
              </a:rPr>
              <a:t>в день</a:t>
            </a:r>
          </a:p>
          <a:p>
            <a:pPr algn="ctr"/>
            <a:r>
              <a:rPr lang="ru-RU" sz="1050" b="1" dirty="0">
                <a:solidFill>
                  <a:schemeClr val="accent2"/>
                </a:solidFill>
              </a:rPr>
              <a:t>14-15 лет - </a:t>
            </a:r>
            <a:r>
              <a:rPr lang="ru-RU" sz="1050" b="1" dirty="0" smtClean="0">
                <a:solidFill>
                  <a:schemeClr val="accent2"/>
                </a:solidFill>
              </a:rPr>
              <a:t>12 </a:t>
            </a:r>
            <a:r>
              <a:rPr lang="ru-RU" sz="1050" b="1" dirty="0">
                <a:solidFill>
                  <a:schemeClr val="accent2"/>
                </a:solidFill>
              </a:rPr>
              <a:t>часа (не более) </a:t>
            </a:r>
            <a:r>
              <a:rPr lang="ru-RU" sz="1050" b="1" dirty="0">
                <a:solidFill>
                  <a:srgbClr val="0070C0"/>
                </a:solidFill>
              </a:rPr>
              <a:t>в неделю</a:t>
            </a:r>
          </a:p>
          <a:p>
            <a:pPr algn="ctr"/>
            <a:r>
              <a:rPr lang="ru-RU" sz="1050" b="1" dirty="0" smtClean="0">
                <a:solidFill>
                  <a:schemeClr val="accent2"/>
                </a:solidFill>
              </a:rPr>
              <a:t>16-17 </a:t>
            </a:r>
            <a:r>
              <a:rPr lang="ru-RU" sz="1050" b="1" dirty="0">
                <a:solidFill>
                  <a:schemeClr val="accent2"/>
                </a:solidFill>
              </a:rPr>
              <a:t>лет </a:t>
            </a:r>
            <a:r>
              <a:rPr lang="ru-RU" sz="1050" b="1" dirty="0" smtClean="0">
                <a:solidFill>
                  <a:schemeClr val="accent2"/>
                </a:solidFill>
              </a:rPr>
              <a:t>– 17,5 </a:t>
            </a:r>
            <a:r>
              <a:rPr lang="ru-RU" sz="1050" b="1" dirty="0">
                <a:solidFill>
                  <a:schemeClr val="accent2"/>
                </a:solidFill>
              </a:rPr>
              <a:t>часов (не более)</a:t>
            </a:r>
            <a:r>
              <a:rPr lang="ru-RU" sz="1050" b="1" dirty="0">
                <a:solidFill>
                  <a:srgbClr val="0070C0"/>
                </a:solidFill>
              </a:rPr>
              <a:t> в </a:t>
            </a:r>
            <a:r>
              <a:rPr lang="ru-RU" sz="1050" b="1" dirty="0" smtClean="0">
                <a:solidFill>
                  <a:srgbClr val="0070C0"/>
                </a:solidFill>
              </a:rPr>
              <a:t>неделю</a:t>
            </a:r>
            <a:endParaRPr lang="ru-RU" sz="105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5833" y="528330"/>
            <a:ext cx="3366218" cy="123880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Работодателю, желающему принять на работу  подростков, </a:t>
            </a:r>
            <a:r>
              <a:rPr lang="ru-RU" sz="1100" b="1" dirty="0" smtClean="0">
                <a:solidFill>
                  <a:srgbClr val="0070C0"/>
                </a:solidFill>
              </a:rPr>
              <a:t>необходимо</a:t>
            </a:r>
            <a:endParaRPr lang="ru-RU" sz="1100" b="1" dirty="0">
              <a:solidFill>
                <a:srgbClr val="0070C0"/>
              </a:solidFill>
            </a:endParaRP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зарегистрироваться на единой цифровой  платформе в сфере занятости и трудовых  отношений </a:t>
            </a:r>
            <a:r>
              <a:rPr lang="ru-RU" sz="1050" b="1" dirty="0" smtClean="0">
                <a:solidFill>
                  <a:schemeClr val="accent2"/>
                </a:solidFill>
              </a:rPr>
              <a:t>«Работа России»</a:t>
            </a:r>
            <a:r>
              <a:rPr lang="ru-RU" sz="1050" dirty="0" smtClean="0"/>
              <a:t> </a:t>
            </a:r>
            <a:r>
              <a:rPr lang="ru-RU" sz="1050" b="1" dirty="0">
                <a:solidFill>
                  <a:srgbClr val="0070C0"/>
                </a:solidFill>
              </a:rPr>
              <a:t>trudvsem.ru</a:t>
            </a:r>
            <a:r>
              <a:rPr lang="ru-RU" sz="1050" dirty="0" smtClean="0"/>
              <a:t> (если он не  зарегистрирован);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подать информацию о вакантных должностях.</a:t>
            </a:r>
            <a:endParaRPr lang="ru-RU" sz="105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ru-RU" sz="2400" b="1" spc="-5" dirty="0">
                <a:latin typeface="Times New Roman"/>
                <a:cs typeface="Times New Roman"/>
              </a:rPr>
              <a:t>МЫ </a:t>
            </a:r>
            <a:r>
              <a:rPr lang="ru-RU" sz="2400" b="1" spc="-5" dirty="0" smtClean="0">
                <a:latin typeface="Times New Roman"/>
                <a:cs typeface="Times New Roman"/>
              </a:rPr>
              <a:t>ТРУДОУСТРАИВАЕМ ПОДРОСТКОВ</a:t>
            </a:r>
            <a:endParaRPr lang="ru-RU" sz="2400" b="1" spc="-5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5829" y="3764542"/>
            <a:ext cx="3366218" cy="123110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Оплата труда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Не ниже установленного минимального размера  оплаты труда (19 242 руб.) с учетом количества  рабочих часов, определенных для несовершеннолетних  граждан трудовым законодательством, </a:t>
            </a:r>
            <a:r>
              <a:rPr lang="ru-RU" sz="1050" dirty="0" smtClean="0"/>
              <a:t>согласно фактически </a:t>
            </a:r>
            <a:r>
              <a:rPr lang="ru-RU" sz="1050" dirty="0"/>
              <a:t>отработанному </a:t>
            </a:r>
            <a:r>
              <a:rPr lang="ru-RU" sz="1050" dirty="0" smtClean="0"/>
              <a:t>времени</a:t>
            </a:r>
            <a:r>
              <a:rPr lang="ru-RU" sz="1050" dirty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6064" y="522962"/>
            <a:ext cx="4322812" cy="171585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Возраст трудоустройства </a:t>
            </a:r>
            <a:r>
              <a:rPr lang="ru-RU" sz="1100" b="1" dirty="0">
                <a:solidFill>
                  <a:srgbClr val="0070C0"/>
                </a:solidFill>
              </a:rPr>
              <a:t>подростков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Служба занятости организует трудоустройство на временные работы</a:t>
            </a:r>
            <a:r>
              <a:rPr lang="ru-RU" sz="1050" dirty="0"/>
              <a:t> несовершеннолетних граждан в возрасте от 14 до 18 лет в свободное от учебы </a:t>
            </a:r>
            <a:r>
              <a:rPr lang="ru-RU" sz="1050" dirty="0" smtClean="0"/>
              <a:t>время.</a:t>
            </a:r>
            <a:endParaRPr lang="ru-RU" sz="1050" dirty="0"/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По общему правилу трудовой договор заключается с лицами, достигшими возраста 16 лет.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Трудоустройство подростков в возрасте 14-15 лет осуществляется на основании согласия </a:t>
            </a:r>
            <a:r>
              <a:rPr lang="ru-RU" sz="1050" dirty="0"/>
              <a:t>одного из родителей (попечителя) или органов опеки и попечительства (иного законного </a:t>
            </a:r>
            <a:r>
              <a:rPr lang="ru-RU" sz="1050" dirty="0" smtClean="0"/>
              <a:t>представителя) в </a:t>
            </a:r>
            <a:r>
              <a:rPr lang="ru-RU" sz="1050" dirty="0"/>
              <a:t>случаях, определённых ст. 63 ТК </a:t>
            </a:r>
            <a:r>
              <a:rPr lang="ru-RU" sz="1050" dirty="0" smtClean="0"/>
              <a:t>РФ.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172895" y="1406542"/>
            <a:ext cx="3792363" cy="471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Документы, необходимые для трудоустройства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>
                <a:solidFill>
                  <a:prstClr val="black"/>
                </a:solidFill>
              </a:rPr>
              <a:t>направление на временное трудоустройство от центра занятости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  <a:endParaRPr lang="ru-RU" sz="1050" dirty="0">
              <a:solidFill>
                <a:prstClr val="black"/>
              </a:solidFill>
            </a:endParaRP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паспорт</a:t>
            </a:r>
            <a:r>
              <a:rPr lang="ru-RU" sz="1050" dirty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СНИЛС</a:t>
            </a:r>
            <a:r>
              <a:rPr lang="ru-RU" sz="1050" dirty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ИНН</a:t>
            </a:r>
            <a:r>
              <a:rPr lang="ru-RU" sz="1050" dirty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медицинская </a:t>
            </a:r>
            <a:r>
              <a:rPr lang="ru-RU" sz="1050" dirty="0">
                <a:solidFill>
                  <a:prstClr val="black"/>
                </a:solidFill>
              </a:rPr>
              <a:t>справка формы </a:t>
            </a:r>
            <a:r>
              <a:rPr lang="ru-RU" sz="1050" dirty="0" smtClean="0">
                <a:solidFill>
                  <a:prstClr val="black"/>
                </a:solidFill>
              </a:rPr>
              <a:t>086/у;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справка </a:t>
            </a:r>
            <a:r>
              <a:rPr lang="ru-RU" sz="1050" dirty="0"/>
              <a:t>из образовательного учреждения (по месту о</a:t>
            </a:r>
            <a:r>
              <a:rPr lang="ru-RU" sz="1050" dirty="0" smtClean="0"/>
              <a:t>бучения) с </a:t>
            </a:r>
            <a:r>
              <a:rPr lang="ru-RU" sz="1050" dirty="0"/>
              <a:t>указанным режимом обучения (для работающих в свободное от учебы время</a:t>
            </a:r>
            <a:r>
              <a:rPr lang="ru-RU" sz="1050" dirty="0" smtClean="0"/>
              <a:t>);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трудовая книжка (при наличии);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счет в </a:t>
            </a:r>
            <a:r>
              <a:rPr lang="ru-RU" sz="1050" dirty="0" smtClean="0"/>
              <a:t>банке;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документы воинского учета - для военнообязанных и лиц, подлежащих призыву на военную службу в возрасте от 16 до 18 лет (приписное удостоверение</a:t>
            </a:r>
            <a:r>
              <a:rPr lang="ru-RU" sz="1050" dirty="0" smtClean="0"/>
              <a:t>);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документ об образовании, о квалификации или наличии специальных знаний - при поступлении на работу, требующую специальных знаний или специальной </a:t>
            </a:r>
            <a:r>
              <a:rPr lang="ru-RU" sz="1050" dirty="0" smtClean="0"/>
              <a:t>подготовки.</a:t>
            </a:r>
          </a:p>
          <a:p>
            <a:pPr>
              <a:buClr>
                <a:srgbClr val="ED7D31"/>
              </a:buClr>
            </a:pPr>
            <a:r>
              <a:rPr lang="ru-RU" sz="1050" b="1" dirty="0">
                <a:solidFill>
                  <a:schemeClr val="accent2"/>
                </a:solidFill>
              </a:rPr>
              <a:t>При заключении трудового договора с </a:t>
            </a:r>
            <a:r>
              <a:rPr lang="ru-RU" sz="1050" b="1" dirty="0" smtClean="0">
                <a:solidFill>
                  <a:schemeClr val="accent2"/>
                </a:solidFill>
              </a:rPr>
              <a:t>лицом, не достигшим 16 лет, </a:t>
            </a:r>
            <a:r>
              <a:rPr lang="ru-RU" sz="1050" dirty="0"/>
              <a:t>для выполнения легкого труда, не причиняющего вреда его здоровью, и без ущерба для освоения образовательной программы </a:t>
            </a:r>
            <a:r>
              <a:rPr lang="ru-RU" sz="1050" b="1" dirty="0" smtClean="0">
                <a:solidFill>
                  <a:schemeClr val="accent2"/>
                </a:solidFill>
              </a:rPr>
              <a:t>дополнительно требуется</a:t>
            </a:r>
            <a:r>
              <a:rPr lang="ru-RU" sz="1050" dirty="0" smtClean="0">
                <a:solidFill>
                  <a:schemeClr val="accent2"/>
                </a:solidFill>
              </a:rPr>
              <a:t>: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согласие одного из родителей (попечителя) - для подростков, получивших или получающих общее образование и достигших 14 </a:t>
            </a:r>
            <a:r>
              <a:rPr lang="ru-RU" sz="1050" dirty="0" smtClean="0"/>
              <a:t>лет;</a:t>
            </a:r>
          </a:p>
          <a:p>
            <a:pPr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/>
              <a:t>согласие </a:t>
            </a:r>
            <a:r>
              <a:rPr lang="ru-RU" sz="1050" dirty="0"/>
              <a:t>органов опеки и попечительства (иного законного представителя) - для </a:t>
            </a:r>
            <a:r>
              <a:rPr lang="ru-RU" sz="1050" b="1" dirty="0">
                <a:solidFill>
                  <a:schemeClr val="accent2"/>
                </a:solidFill>
              </a:rPr>
              <a:t>детей-сирот и детей, оставшихся без попечения родителей</a:t>
            </a:r>
            <a:r>
              <a:rPr lang="ru-RU" sz="1050" dirty="0"/>
              <a:t>, получивших или получающих общее образование и достигших 14 </a:t>
            </a:r>
            <a:r>
              <a:rPr lang="ru-RU" sz="1050" dirty="0" smtClean="0"/>
              <a:t>лет.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5831" y="5047650"/>
            <a:ext cx="3366218" cy="10695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Медицинские </a:t>
            </a:r>
            <a:r>
              <a:rPr lang="ru-RU" sz="1100" b="1" dirty="0" smtClean="0">
                <a:solidFill>
                  <a:srgbClr val="0070C0"/>
                </a:solidFill>
              </a:rPr>
              <a:t>осмотры подростков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Лица </a:t>
            </a:r>
            <a:r>
              <a:rPr lang="ru-RU" sz="1050" dirty="0">
                <a:solidFill>
                  <a:prstClr val="black"/>
                </a:solidFill>
              </a:rPr>
              <a:t>в возрасте до 18 лет принимаютс</a:t>
            </a:r>
            <a:r>
              <a:rPr lang="ru-RU" sz="1050" dirty="0" smtClean="0">
                <a:solidFill>
                  <a:prstClr val="black"/>
                </a:solidFill>
              </a:rPr>
              <a:t>я на работу только после предварительного медицинского осмотра.</a:t>
            </a:r>
          </a:p>
          <a:p>
            <a:pPr lvl="0">
              <a:buClr>
                <a:srgbClr val="ED7D31"/>
              </a:buClr>
            </a:pPr>
            <a:r>
              <a:rPr lang="ru-RU" sz="1050" dirty="0" smtClean="0">
                <a:solidFill>
                  <a:prstClr val="black"/>
                </a:solidFill>
              </a:rPr>
              <a:t>Предварительный медицинский осмотр  проводится за счет средств работодателя.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06064" y="2462327"/>
            <a:ext cx="4322812" cy="365484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70C0"/>
                </a:solidFill>
              </a:rPr>
              <a:t>Работодателю запрещено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направлять несовершеннолетних </a:t>
            </a:r>
            <a:r>
              <a:rPr lang="ru-RU" sz="1050" dirty="0"/>
              <a:t>в служебные командировки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  <a:endParaRPr lang="ru-RU" sz="1050" dirty="0">
              <a:solidFill>
                <a:prstClr val="black"/>
              </a:solidFill>
            </a:endParaRP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привлекать </a:t>
            </a:r>
            <a:r>
              <a:rPr lang="ru-RU" sz="1050" dirty="0" smtClean="0"/>
              <a:t>подростков </a:t>
            </a:r>
            <a:r>
              <a:rPr lang="ru-RU" sz="1050" dirty="0"/>
              <a:t>к сверхурочной работе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привлекать к работе в ночное время (с 22 часов до 6 часов);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привлекать к работе в </a:t>
            </a:r>
            <a:r>
              <a:rPr lang="ru-RU" sz="1050" dirty="0"/>
              <a:t>выходные и нерабочие праздничные </a:t>
            </a:r>
            <a:r>
              <a:rPr lang="ru-RU" sz="1050" dirty="0" smtClean="0"/>
              <a:t>дни;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привлекать </a:t>
            </a:r>
            <a:r>
              <a:rPr lang="ru-RU" sz="1050" dirty="0">
                <a:solidFill>
                  <a:prstClr val="black"/>
                </a:solidFill>
              </a:rPr>
              <a:t>к работе по совместительству и вахтовым методом</a:t>
            </a:r>
            <a:r>
              <a:rPr lang="ru-RU" sz="1050" dirty="0" smtClean="0">
                <a:solidFill>
                  <a:prstClr val="black"/>
                </a:solidFill>
              </a:rPr>
              <a:t>;</a:t>
            </a:r>
          </a:p>
          <a:p>
            <a:pPr lvl="0" indent="271463">
              <a:buClr>
                <a:srgbClr val="ED7D31"/>
              </a:buClr>
              <a:buFont typeface="Wingdings" panose="05000000000000000000" pitchFamily="2" charset="2"/>
              <a:buChar char="ü"/>
            </a:pPr>
            <a:r>
              <a:rPr lang="ru-RU" sz="1050" dirty="0" smtClean="0">
                <a:solidFill>
                  <a:prstClr val="black"/>
                </a:solidFill>
              </a:rPr>
              <a:t>устанавливать подросткам испытательный срок</a:t>
            </a:r>
            <a:r>
              <a:rPr lang="ru-RU" sz="1050" dirty="0">
                <a:solidFill>
                  <a:prstClr val="black"/>
                </a:solidFill>
              </a:rPr>
              <a:t>.</a:t>
            </a:r>
            <a:endParaRPr lang="ru-RU" sz="1050" dirty="0" smtClean="0">
              <a:solidFill>
                <a:prstClr val="black"/>
              </a:solidFill>
            </a:endParaRPr>
          </a:p>
          <a:p>
            <a:pPr lvl="0">
              <a:buClr>
                <a:srgbClr val="ED7D31"/>
              </a:buClr>
            </a:pPr>
            <a:r>
              <a:rPr lang="ru-RU" sz="1050" b="1" dirty="0" smtClean="0">
                <a:solidFill>
                  <a:schemeClr val="accent2"/>
                </a:solidFill>
              </a:rPr>
              <a:t>Не допускается использование труда </a:t>
            </a:r>
            <a:r>
              <a:rPr lang="ru-RU" sz="1050" b="1" dirty="0">
                <a:solidFill>
                  <a:schemeClr val="accent2"/>
                </a:solidFill>
              </a:rPr>
              <a:t>лиц младше 18 </a:t>
            </a:r>
            <a:r>
              <a:rPr lang="ru-RU" sz="1050" b="1" dirty="0" smtClean="0">
                <a:solidFill>
                  <a:schemeClr val="accent2"/>
                </a:solidFill>
              </a:rPr>
              <a:t>лет: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 с вредными и (или) опасными условиями труда;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подземных работах;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 по переноске и передвижению тяжестей,  превышающих установленные для них предельные  нормы;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работах, выполнение которых может причинить вред  здоровью, нравственному развитию подростков  (игорный бизнес, работа в ночных клубах, производство, перевозка и торговля спиртными напитками, табачными изделиями, наркотическими и токсическими препаратами);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на работах , включённых в Перечень тяжелых работ и работ с вредными или опасными условиями труда, при выполнении которых запрещается применение труда лиц моложе восемнадцати лет, утверждённый Постановлением Правительства РФ от 25.02.2000 № 163;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в религиозных организациях</a:t>
            </a:r>
            <a:r>
              <a:rPr lang="ru-RU" sz="1050" dirty="0" smtClean="0"/>
              <a:t>.</a:t>
            </a:r>
            <a:endParaRPr lang="ru-RU" sz="1050" dirty="0">
              <a:solidFill>
                <a:prstClr val="black"/>
              </a:solidFill>
            </a:endParaRPr>
          </a:p>
        </p:txBody>
      </p:sp>
      <p:pic>
        <p:nvPicPr>
          <p:cNvPr id="26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9112" r="6024" b="19033"/>
          <a:stretch/>
        </p:blipFill>
        <p:spPr bwMode="auto">
          <a:xfrm>
            <a:off x="9734424" y="436393"/>
            <a:ext cx="2230834" cy="93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КОНСУЛЬТАЦИИ ПО ВОПРОСУ «ВРЕМЕННОЕ ТРУДОУСТРОЙСТВО ПОДРОСТКОВ»</a:t>
            </a:r>
          </a:p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ПО ТЕЛЕФОНУ</a:t>
            </a:r>
            <a:r>
              <a:rPr lang="ru-RU" sz="1600" b="1" i="1" spc="-5" dirty="0">
                <a:solidFill>
                  <a:schemeClr val="accent5"/>
                </a:solidFill>
                <a:cs typeface="Calibri"/>
              </a:rPr>
              <a:t>: </a:t>
            </a: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8(4822)34-90-39</a:t>
            </a:r>
            <a:endParaRPr lang="ru-RU" sz="1600" b="1" i="1" spc="-5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359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3341787" y="3172872"/>
            <a:ext cx="2372562" cy="2986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99515" y="3172872"/>
            <a:ext cx="2372562" cy="29866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246138"/>
            <a:ext cx="12192000" cy="59871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КОНСУЛЬТАЦИИ ПО ВОПРОСУ «ВРЕМЕННОЕ ТРУДОУСТРОЙСТВО ПОДРОСТКОВ»</a:t>
            </a:r>
          </a:p>
          <a:p>
            <a:pPr marL="78740" algn="ctr">
              <a:lnSpc>
                <a:spcPts val="1285"/>
              </a:lnSpc>
            </a:pPr>
            <a:r>
              <a:rPr lang="ru-RU" sz="1600" b="1" i="1" spc="-5" dirty="0" smtClean="0">
                <a:solidFill>
                  <a:schemeClr val="accent5"/>
                </a:solidFill>
                <a:cs typeface="Calibri"/>
              </a:rPr>
              <a:t>ПО ТЕЛЕФОНУ</a:t>
            </a:r>
            <a:r>
              <a:rPr lang="ru-RU" sz="1600" b="1" i="1" spc="-5" dirty="0">
                <a:solidFill>
                  <a:schemeClr val="accent5"/>
                </a:solidFill>
                <a:cs typeface="Calibri"/>
              </a:rPr>
              <a:t>: 8(4822)34-90-39</a:t>
            </a:r>
            <a:endParaRPr lang="ru-RU" sz="1600" b="1" i="1" spc="-5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7548"/>
            <a:ext cx="12192000" cy="416914"/>
          </a:xfrm>
          <a:prstGeom prst="rect">
            <a:avLst/>
          </a:prstGeom>
          <a:solidFill>
            <a:schemeClr val="accent2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lang="ru-RU" sz="2400" b="1" spc="-5" dirty="0">
                <a:latin typeface="Times New Roman"/>
                <a:cs typeface="Times New Roman"/>
              </a:rPr>
              <a:t>МЫ </a:t>
            </a:r>
            <a:r>
              <a:rPr lang="ru-RU" sz="2400" b="1" spc="-5" dirty="0" smtClean="0">
                <a:latin typeface="Times New Roman"/>
                <a:cs typeface="Times New Roman"/>
              </a:rPr>
              <a:t>ТРУДОУСТРАИВАЕМ </a:t>
            </a:r>
            <a:r>
              <a:rPr lang="ru-RU" sz="2400" b="1" spc="-5" dirty="0">
                <a:latin typeface="Times New Roman"/>
                <a:cs typeface="Times New Roman"/>
              </a:rPr>
              <a:t>ПОДРОСТКОВ</a:t>
            </a:r>
          </a:p>
        </p:txBody>
      </p:sp>
      <p:pic>
        <p:nvPicPr>
          <p:cNvPr id="26" name="Picture 2" descr="http://qrcoder.ru/code/?https%3A%2F%2Ftrudzan.tverreg.ru%2Fpage%2F%E3%EE%F1%F3%E4%E0%F0%F1%F2%E2%E5%ED%ED%EE%E5_%EA%E0%E7%E5%ED%ED%EE%E5_%F3%F7%F0%E5%E6%E4%E5%ED%E8%E5_%F2%E2%E5%F0%F1%EA%EE%E9_%EE%E1%EB%E0%F1%F2%E8__%F6%E5%ED%F2%F0_%E7%E0%ED%FF%F2%EE%F1%F2%E8_%ED%E0%F1%E5%EB%E5%ED%E8%FF_%F2%E2%E5%F0%F1%EA%EE%E9_%EE%E1%EB%E0%F1%F2%E8_&amp;4&amp;0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3" t="4645" r="6033" b="4913"/>
          <a:stretch/>
        </p:blipFill>
        <p:spPr bwMode="auto">
          <a:xfrm>
            <a:off x="3471985" y="3289776"/>
            <a:ext cx="2113147" cy="2113148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8" name="TextBox 27"/>
          <p:cNvSpPr txBox="1"/>
          <p:nvPr/>
        </p:nvSpPr>
        <p:spPr>
          <a:xfrm>
            <a:off x="889874" y="5510572"/>
            <a:ext cx="198269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2000" b="1"/>
            </a:lvl1pPr>
          </a:lstStyle>
          <a:p>
            <a:r>
              <a:rPr lang="ru-RU" sz="1200" dirty="0" smtClean="0"/>
              <a:t>«Трудоустройство подростков»</a:t>
            </a:r>
            <a:endParaRPr lang="ru-RU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3466685" y="5452417"/>
            <a:ext cx="211226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Контакты </a:t>
            </a:r>
          </a:p>
          <a:p>
            <a:r>
              <a:rPr lang="ru-RU" sz="1200" dirty="0"/>
              <a:t>ГКУ Тверской области «ЦЗН Тверской области»</a:t>
            </a:r>
          </a:p>
        </p:txBody>
      </p:sp>
      <p:pic>
        <p:nvPicPr>
          <p:cNvPr id="33" name="Picture 2" descr="https://abannet.ru/sites/default/files/79e9a87f-b9a2-4e3a-baf9-de7727ec0a4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7" t="16001" r="6024" b="14231"/>
          <a:stretch/>
        </p:blipFill>
        <p:spPr bwMode="auto">
          <a:xfrm>
            <a:off x="2940071" y="1628047"/>
            <a:ext cx="2957034" cy="1395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qrcoder.ru/code/?https%3A%2F%2Ftrudzan.tverreg.ru%2Fcontent%2F%F2%F0%F3%E4%EE%F3%F1%F2%F0%EE%E9%F1%F2%E2%EE_%EF%EE%E4%F0%EE%F1%F2%EA%EE%E2__%ED%EE%E2%E0%FF_&amp;4&amp;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t="6895" r="6481" b="6611"/>
          <a:stretch/>
        </p:blipFill>
        <p:spPr bwMode="auto">
          <a:xfrm>
            <a:off x="826923" y="3293097"/>
            <a:ext cx="2113148" cy="211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49645" y="1555403"/>
            <a:ext cx="1470530" cy="160033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52400" y="541926"/>
            <a:ext cx="619576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Больше информации на </a:t>
            </a:r>
            <a:r>
              <a:rPr lang="ru-RU" b="1" dirty="0" smtClean="0"/>
              <a:t>Интерактивном портале службы </a:t>
            </a:r>
            <a:r>
              <a:rPr lang="ru-RU" b="1" dirty="0"/>
              <a:t>занятости </a:t>
            </a:r>
            <a:r>
              <a:rPr lang="ru-RU" b="1" dirty="0" smtClean="0"/>
              <a:t>населения Тверской области</a:t>
            </a:r>
          </a:p>
          <a:p>
            <a:pPr algn="ctr"/>
            <a:r>
              <a:rPr lang="en-US" b="1" i="1" dirty="0">
                <a:solidFill>
                  <a:schemeClr val="accent2"/>
                </a:solidFill>
              </a:rPr>
              <a:t>trudzan.tverreg.ru</a:t>
            </a:r>
            <a:endParaRPr lang="ru-RU" b="1" i="1" dirty="0">
              <a:solidFill>
                <a:schemeClr val="accent2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465472" y="2870952"/>
            <a:ext cx="1805842" cy="237540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0282164" y="2870952"/>
            <a:ext cx="1805842" cy="2375403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373165" y="2870952"/>
            <a:ext cx="1805842" cy="237725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465471" y="527746"/>
            <a:ext cx="5622535" cy="203902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0070C0"/>
                </a:solidFill>
              </a:rPr>
              <a:t>Возмещение затрат работодателю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dirty="0"/>
              <a:t>Для работодателей внебюджетной  сферы, принимающих на работу  </a:t>
            </a:r>
            <a:r>
              <a:rPr lang="ru-RU" sz="1050" dirty="0" smtClean="0"/>
              <a:t>подростков, предусмотрены </a:t>
            </a:r>
            <a:r>
              <a:rPr lang="ru-RU" sz="1050" dirty="0"/>
              <a:t>дополнительные стимулирующие меры  поддержки (</a:t>
            </a:r>
            <a:r>
              <a:rPr lang="ru-RU" sz="1050" dirty="0" smtClean="0"/>
              <a:t>предоставление </a:t>
            </a:r>
            <a:r>
              <a:rPr lang="ru-RU" sz="1050" dirty="0" smtClean="0"/>
              <a:t>субсидии на возмещение затрат, связанных с трудоустройством):</a:t>
            </a:r>
            <a:endParaRPr lang="ru-RU" sz="1050" dirty="0" smtClean="0"/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b="1" dirty="0" smtClean="0">
                <a:solidFill>
                  <a:srgbClr val="0070C0"/>
                </a:solidFill>
              </a:rPr>
              <a:t>федеральные</a:t>
            </a:r>
            <a:r>
              <a:rPr lang="ru-RU" sz="1050" dirty="0" smtClean="0"/>
              <a:t> </a:t>
            </a:r>
            <a:r>
              <a:rPr lang="ru-RU" sz="1050" dirty="0"/>
              <a:t>- оказываются при трудоустройстве </a:t>
            </a:r>
            <a:r>
              <a:rPr lang="ru-RU" sz="1050" b="1" dirty="0">
                <a:solidFill>
                  <a:schemeClr val="accent2"/>
                </a:solidFill>
              </a:rPr>
              <a:t>молодёжи от 16 до 30 лет включительно</a:t>
            </a:r>
            <a:r>
              <a:rPr lang="ru-RU" sz="1050" dirty="0"/>
              <a:t> в соответствии с Порядком, утверждённым Постановлением Правительства РФ от 13.03.2021 № </a:t>
            </a:r>
            <a:r>
              <a:rPr lang="ru-RU" sz="1050" dirty="0" smtClean="0"/>
              <a:t>362;</a:t>
            </a:r>
          </a:p>
          <a:p>
            <a:pPr indent="271463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ru-RU" sz="1050" b="1" dirty="0">
                <a:solidFill>
                  <a:srgbClr val="0070C0"/>
                </a:solidFill>
              </a:rPr>
              <a:t>региональные</a:t>
            </a:r>
            <a:r>
              <a:rPr lang="ru-RU" sz="1050" b="1" i="1" dirty="0" smtClean="0">
                <a:solidFill>
                  <a:schemeClr val="accent2"/>
                </a:solidFill>
              </a:rPr>
              <a:t> </a:t>
            </a:r>
            <a:r>
              <a:rPr lang="ru-RU" sz="1050" dirty="0" smtClean="0"/>
              <a:t>- </a:t>
            </a:r>
            <a:r>
              <a:rPr lang="ru-RU" sz="1050" dirty="0"/>
              <a:t>оказываются при трудоустройстве </a:t>
            </a:r>
            <a:r>
              <a:rPr lang="ru-RU" sz="1050" b="1" dirty="0">
                <a:solidFill>
                  <a:schemeClr val="accent2"/>
                </a:solidFill>
              </a:rPr>
              <a:t>подростков от 14 до 18 лет</a:t>
            </a:r>
            <a:r>
              <a:rPr lang="ru-RU" sz="1050" dirty="0"/>
              <a:t> в свободное от учёбы время в соответствии с Порядками, утверждёнными Постановлением Правительства Тверской области от 15.02.2024 № </a:t>
            </a:r>
            <a:r>
              <a:rPr lang="ru-RU" sz="1050" dirty="0" smtClean="0"/>
              <a:t>54-пп.</a:t>
            </a:r>
          </a:p>
          <a:p>
            <a:pPr>
              <a:buClr>
                <a:schemeClr val="accent2"/>
              </a:buClr>
            </a:pPr>
            <a:r>
              <a:rPr lang="ru-RU" sz="1050" dirty="0" smtClean="0"/>
              <a:t>Информация об </a:t>
            </a:r>
            <a:r>
              <a:rPr lang="ru-RU" sz="1050" b="1" dirty="0">
                <a:solidFill>
                  <a:srgbClr val="0070C0"/>
                </a:solidFill>
              </a:rPr>
              <a:t>отборе работодателей</a:t>
            </a:r>
            <a:r>
              <a:rPr lang="ru-RU" sz="1050" dirty="0" smtClean="0"/>
              <a:t> для получения субсидии из бюджета Тверской области публикуются </a:t>
            </a:r>
            <a:r>
              <a:rPr lang="ru-RU" sz="1050" dirty="0"/>
              <a:t>на Интерактивном портале службы занятости населения Тверской </a:t>
            </a:r>
            <a:r>
              <a:rPr lang="ru-RU" sz="1050" dirty="0" smtClean="0"/>
              <a:t>области.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445579" y="4699302"/>
            <a:ext cx="166231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Региональные меры поддержки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36581" y="4707049"/>
            <a:ext cx="166231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Федеральные меры поддержки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353925" y="4791634"/>
            <a:ext cx="1662319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sz="1400" b="1"/>
            </a:lvl1pPr>
          </a:lstStyle>
          <a:p>
            <a:r>
              <a:rPr lang="ru-RU" sz="1200" dirty="0"/>
              <a:t>Отбор работодателей</a:t>
            </a:r>
          </a:p>
        </p:txBody>
      </p:sp>
      <p:pic>
        <p:nvPicPr>
          <p:cNvPr id="40" name="Picture 4" descr="http://qrcoder.ru/code/?https%3A%2F%2Ftrudzan.tverreg.ru%2Fcontent%2F%F2%F0%F3%E4%EE%F3%F1%F2%F0%EE%E9%F1%F2%E2%EE_%EF%EE%E4%F0%EE%F1%F2%EA%EE%E2___%EA%E0%EA_%F0%E0%E1%EE%F2%EE%E4%E0%F2%E5%EB%FE_%EF%EE%EB%F3%F7%E8%F2%FC_%F4%E5%E4%E5%F0%E0%EB%FC%ED%FB%E5_%EC%E5%F0%FB_%E3%EE%F1%F3%E4%E0%F0%F1%F2%E2%E5%ED%ED%EE%E9_%EF%EE%E4%E4%E5%F0%E6%EA%E8_%EF%F0%E8_%F2%F0%F3%E4%EE%F3%F1%F2%F0%EE%E9%F1%F2%E2%E5_%EC%EE%EB%EE%E4%E5%E6%E8&amp;4&amp;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960" y="2964103"/>
            <a:ext cx="1735199" cy="173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http://qrcoder.ru/code/?https%3A%2F%2Ftrudzan.tverreg.ru%2Fcontent%2F%F2%F0%F3%E4%EE%F3%F1%F2%F0%EE%E9%F1%F2%E2%EE_%EF%EE%E4%F0%EE%F1%F2%EA%EE%E2___%EA%E0%EA_%F0%E0%E1%EE%F2%EE%E4%E0%F2%E5%EB%FE_%EF%EE%EB%F3%F7%E8%F2%FC_%F0%E5%E3%E8%EE%ED%E0%EB%FC%ED%FB%E5_%EC%E5%F0%FB_%E3%EE%F1%F3%E4%E0%F0%F1%F2%E2%E5%ED%ED%EE%E9_%EF%EE%E4%E4%E5%F0%E6%EA%E8_%EF%F0%E8_%F2%F0%F3%E4%EE%F3%F1%F2%F0%EE%E9%F1%F2%E2%E5_%EF%EE%E4%F0%EE%F1%F2%EA%EE%E2&amp;4&amp;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399" y="2963152"/>
            <a:ext cx="1718876" cy="171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8" descr="http://qrcoder.ru/code/?https%3A%2F%2Ftrudzan.tverreg.ru%2Fcontent%2F%ED%E5%F1%EE%E2%E5%F0%F8%E5%ED%ED%EE%EB%E5%F2%ED%E8%E5___%EE%F2%E1%EE%F0_%F0%E0%E1%EE%F2%EE%E4%E0%F2%E5%EB%E5%E9____2024&amp;4&amp;0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8" r="3565"/>
          <a:stretch/>
        </p:blipFill>
        <p:spPr bwMode="auto">
          <a:xfrm>
            <a:off x="10352760" y="2923010"/>
            <a:ext cx="1650381" cy="1743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06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645</Words>
  <Application>Microsoft Office PowerPoint</Application>
  <PresentationFormat>Широкоэкранный</PresentationFormat>
  <Paragraphs>71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Сурков Даниил Дмитриевич</dc:creator>
  <cp:lastModifiedBy>Сурков Даниил Дмитриевич</cp:lastModifiedBy>
  <cp:revision>95</cp:revision>
  <cp:lastPrinted>2024-04-23T07:21:04Z</cp:lastPrinted>
  <dcterms:created xsi:type="dcterms:W3CDTF">2023-12-21T08:25:07Z</dcterms:created>
  <dcterms:modified xsi:type="dcterms:W3CDTF">2024-04-23T07:25:24Z</dcterms:modified>
</cp:coreProperties>
</file>