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6" r:id="rId2"/>
    <p:sldId id="271" r:id="rId3"/>
    <p:sldId id="272" r:id="rId4"/>
    <p:sldId id="274" r:id="rId5"/>
    <p:sldId id="262" r:id="rId6"/>
    <p:sldId id="275" r:id="rId7"/>
    <p:sldId id="263" r:id="rId8"/>
    <p:sldId id="266" r:id="rId9"/>
    <p:sldId id="305" r:id="rId10"/>
    <p:sldId id="267" r:id="rId11"/>
    <p:sldId id="290" r:id="rId12"/>
    <p:sldId id="269" r:id="rId13"/>
    <p:sldId id="278" r:id="rId14"/>
    <p:sldId id="279" r:id="rId15"/>
    <p:sldId id="280" r:id="rId16"/>
    <p:sldId id="281" r:id="rId17"/>
    <p:sldId id="282" r:id="rId18"/>
    <p:sldId id="283" r:id="rId19"/>
    <p:sldId id="292" r:id="rId20"/>
    <p:sldId id="285" r:id="rId21"/>
    <p:sldId id="286" r:id="rId22"/>
    <p:sldId id="287" r:id="rId23"/>
    <p:sldId id="288" r:id="rId24"/>
    <p:sldId id="289" r:id="rId25"/>
    <p:sldId id="284" r:id="rId26"/>
    <p:sldId id="270" r:id="rId2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45" d="100"/>
          <a:sy n="45" d="100"/>
        </p:scale>
        <p:origin x="105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Title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DD4A2-2469-4B50-9BF5-107DD4FCC765}" type="datetimeFigureOut">
              <a:rPr lang="ru-RU"/>
              <a:pPr>
                <a:defRPr/>
              </a:pPr>
              <a:t>30.05.2025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0A7BC-0D32-4DBC-9B20-5D42B6563D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3528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6648E-FA43-42C5-8331-89C0774C6F08}" type="datetimeFigureOut">
              <a:rPr lang="ru-RU"/>
              <a:pPr>
                <a:defRPr/>
              </a:pPr>
              <a:t>30.05.2025</a:t>
            </a:fld>
            <a:endParaRPr lang="ru-RU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1ED14-C5C6-4EB6-9CA1-EB5017C7E6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77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4D564-2E8F-4F42-9F20-DC36ED9412DF}" type="datetimeFigureOut">
              <a:rPr lang="ru-RU"/>
              <a:pPr>
                <a:defRPr/>
              </a:pPr>
              <a:t>30.05.2025</a:t>
            </a:fld>
            <a:endParaRPr lang="ru-RU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FE2F7-8809-42F2-9D6A-DDF17FDBA2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1091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8188" y="887413"/>
            <a:ext cx="5461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0188" y="3119438"/>
            <a:ext cx="554037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2F15C-1D30-48AC-AB87-DDCC02594491}" type="datetimeFigureOut">
              <a:rPr lang="ru-RU"/>
              <a:pPr>
                <a:defRPr/>
              </a:pPr>
              <a:t>30.05.2025</a:t>
            </a:fld>
            <a:endParaRPr lang="ru-RU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963CCF8-63EC-41F4-8FF9-705F49BF56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9692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D8498-4789-46C2-92BA-0FF138B122AE}" type="datetimeFigureOut">
              <a:rPr lang="ru-RU"/>
              <a:pPr>
                <a:defRPr/>
              </a:pPr>
              <a:t>30.05.2025</a:t>
            </a:fld>
            <a:endParaRPr lang="ru-RU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CF17D-0021-4156-98F8-BA512640C2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9689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2BC84-C3BC-483A-8DCA-25514C1CAD48}" type="datetimeFigureOut">
              <a:rPr lang="ru-RU"/>
              <a:pPr>
                <a:defRPr/>
              </a:pPr>
              <a:t>30.05.2025</a:t>
            </a:fld>
            <a:endParaRPr lang="ru-RU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971E82AF-11C1-4314-B3B4-175C152D36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2303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6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F0A9-8234-4641-81C9-E49CBCB1D6FA}" type="datetimeFigureOut">
              <a:rPr lang="ru-RU"/>
              <a:pPr>
                <a:defRPr/>
              </a:pPr>
              <a:t>30.05.2025</a:t>
            </a:fld>
            <a:endParaRPr lang="ru-RU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87B896A3-4150-4211-BFE0-277EE11B59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7447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BC73B-7032-4197-98AA-C8D32374DADA}" type="datetimeFigureOut">
              <a:rPr lang="ru-RU"/>
              <a:pPr>
                <a:defRPr/>
              </a:pPr>
              <a:t>30.05.2025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4B62750-BB4C-4251-BE8F-9A18348169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0878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87FE4-0FDF-471D-9075-B405A727425B}" type="datetimeFigureOut">
              <a:rPr lang="ru-RU"/>
              <a:pPr>
                <a:defRPr/>
              </a:pPr>
              <a:t>30.05.2025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1E9689F-DAD0-4E02-9BD2-5C43D84E20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8236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27921-7BA4-48F5-BA2D-8A22D2725564}" type="datetimeFigureOut">
              <a:rPr lang="ru-RU"/>
              <a:pPr>
                <a:defRPr/>
              </a:pPr>
              <a:t>30.05.2025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E1173-BF26-4367-AB8E-8BB66F211C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1898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/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D49F6-7AF1-41E8-90E2-2ACE0CD6F1A8}" type="datetimeFigureOut">
              <a:rPr lang="ru-RU"/>
              <a:pPr>
                <a:defRPr/>
              </a:pPr>
              <a:t>30.05.2025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B060-8420-4DE0-B694-2524486289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789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D4D72-C02B-40BD-9396-1211B703A26B}" type="datetimeFigureOut">
              <a:rPr lang="ru-RU"/>
              <a:pPr>
                <a:defRPr/>
              </a:pPr>
              <a:t>30.05.2025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C1E3185-811A-4861-A447-B16E83E268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3209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16BD5-AB4D-4DA7-92B9-84B6D5EE7EC6}" type="datetimeFigureOut">
              <a:rPr lang="ru-RU"/>
              <a:pPr>
                <a:defRPr/>
              </a:pPr>
              <a:t>30.05.2025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472F6-8C5F-4D3B-8FEF-9CAB9F7FFB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9747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B3120-AB60-4514-86D4-69842D4A221B}" type="datetimeFigureOut">
              <a:rPr lang="ru-RU"/>
              <a:pPr>
                <a:defRPr/>
              </a:pPr>
              <a:t>30.05.2025</a:t>
            </a:fld>
            <a:endParaRPr lang="ru-RU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E2D036E-A33C-44D9-B976-D3E5790239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7509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39661-682B-430B-9266-E83EE68D119F}" type="datetimeFigureOut">
              <a:rPr lang="ru-RU"/>
              <a:pPr>
                <a:defRPr/>
              </a:pPr>
              <a:t>30.05.2025</a:t>
            </a:fld>
            <a:endParaRPr lang="ru-RU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10795E67-15B9-460A-918A-8135298E80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4241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1B171-A2C5-4779-86C4-D5B5B85E17F3}" type="datetimeFigureOut">
              <a:rPr lang="ru-RU"/>
              <a:pPr>
                <a:defRPr/>
              </a:pPr>
              <a:t>30.05.2025</a:t>
            </a:fld>
            <a:endParaRPr lang="ru-R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D2837-867F-45C1-9EB6-7A629C5FF7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4657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73D25-87C9-4E76-9E09-3A0701B8706E}" type="datetimeFigureOut">
              <a:rPr lang="ru-RU"/>
              <a:pPr>
                <a:defRPr/>
              </a:pPr>
              <a:t>30.05.2025</a:t>
            </a:fld>
            <a:endParaRPr lang="ru-RU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D97E7-0FD3-495E-8344-C931CF3C19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50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6B1D8-EF86-4255-936E-B8204D78858F}" type="datetimeFigureOut">
              <a:rPr lang="ru-RU"/>
              <a:pPr>
                <a:defRPr/>
              </a:pPr>
              <a:t>30.05.2025</a:t>
            </a:fld>
            <a:endParaRPr lang="ru-RU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155670B-E048-49EF-8620-936C8D0DEF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8124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4EF18-7682-4246-A191-FEEF050252B2}" type="datetimeFigureOut">
              <a:rPr lang="ru-RU"/>
              <a:pPr>
                <a:defRPr/>
              </a:pPr>
              <a:t>30.05.2025</a:t>
            </a:fld>
            <a:endParaRPr lang="ru-RU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961C0-C05E-49E8-BA03-D2640E819A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06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66963"/>
            <a:ext cx="77724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596C20D-86C0-40D4-8C48-6A009A5011C4}" type="datetimeFigureOut">
              <a:rPr lang="ru-RU"/>
              <a:pPr>
                <a:defRPr/>
              </a:pPr>
              <a:t>30.05.2025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262370BF-2DF5-4399-B341-940E94C800F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  <p:sldLayoutId id="2147484142" r:id="rId12"/>
    <p:sldLayoutId id="2147484143" r:id="rId13"/>
    <p:sldLayoutId id="2147484144" r:id="rId14"/>
    <p:sldLayoutId id="2147484145" r:id="rId15"/>
    <p:sldLayoutId id="2147484146" r:id="rId16"/>
    <p:sldLayoutId id="2147484147" r:id="rId17"/>
    <p:sldLayoutId id="2147484129" r:id="rId18"/>
    <p:sldLayoutId id="2147484130" r:id="rId19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hyperlink" Target="http://hoboctu.com/ru/article/4053-v-zasade/" TargetMode="Externa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//upload.wikimedia.org/wikipedia/ru/b/be/%D0%A1%D0%B5%D0%BC%D1%8C%D1%8F_%D0%93%D1%80%D0%B8%D1%84%D1%84%D0%B8%D0%BD%D0%BE%D0%B2.png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9100" y="1412875"/>
            <a:ext cx="8305800" cy="1981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Невербальное выражение чувств и эмоций с помощью мимики</a:t>
            </a:r>
          </a:p>
        </p:txBody>
      </p:sp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0" y="4581525"/>
            <a:ext cx="360045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cs typeface="Arial" panose="020B0604020202020204" pitchFamily="34" charset="0"/>
              </a:rPr>
              <a:t>Педагог-психолог 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cs typeface="Arial" panose="020B0604020202020204" pitchFamily="34" charset="0"/>
              </a:rPr>
              <a:t>МБОУ ЦО № 57 г. Твери,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cs typeface="Arial" panose="020B0604020202020204" pitchFamily="34" charset="0"/>
              </a:rPr>
              <a:t>Ларионова М.В.</a:t>
            </a:r>
          </a:p>
        </p:txBody>
      </p:sp>
      <p:pic>
        <p:nvPicPr>
          <p:cNvPr id="19460" name="Picture 2" descr="http://hipnocentr.ru/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79"/>
          <a:stretch>
            <a:fillRect/>
          </a:stretch>
        </p:blipFill>
        <p:spPr bwMode="auto">
          <a:xfrm>
            <a:off x="4787900" y="3490913"/>
            <a:ext cx="4060825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8686800" cy="7048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>
                <a:solidFill>
                  <a:srgbClr val="C00000"/>
                </a:solidFill>
              </a:rPr>
              <a:t>Типы сигналов, которые передаёт лицо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950" y="1319213"/>
          <a:ext cx="8928100" cy="5341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0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051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Статичные</a:t>
                      </a:r>
                    </a:p>
                  </a:txBody>
                  <a:tcPr marL="91430" marR="9143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Медленные</a:t>
                      </a:r>
                    </a:p>
                  </a:txBody>
                  <a:tcPr marL="91430" marR="9143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Быстрые</a:t>
                      </a:r>
                    </a:p>
                  </a:txBody>
                  <a:tcPr marL="91430" marR="91430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142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dirty="0"/>
                        <a:t>Отражают многие достаточно перманентные характеристики лица: цвет кожи, очертание лица, форму лицевых костей и</a:t>
                      </a:r>
                      <a:r>
                        <a:rPr lang="ru-RU" sz="2400" baseline="0" dirty="0"/>
                        <a:t> хрящей, жировые отложения и размер, форму и расположение основных элементов лица (бровей, носа, глаз, губ).</a:t>
                      </a:r>
                      <a:endParaRPr lang="ru-RU" sz="2400" dirty="0"/>
                    </a:p>
                  </a:txBody>
                  <a:tcPr marL="91430" marR="91430" marT="45726" marB="45726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dirty="0"/>
                        <a:t>Отражают изменения</a:t>
                      </a:r>
                      <a:r>
                        <a:rPr lang="ru-RU" sz="2400" baseline="0" dirty="0"/>
                        <a:t> внешнего вида лица, которые происходят непрерывно с течением времени (появление постоянных морщин, изменение тонуса, текстуры и цвета кожи).</a:t>
                      </a:r>
                      <a:endParaRPr lang="ru-RU" sz="2400" dirty="0"/>
                    </a:p>
                  </a:txBody>
                  <a:tcPr marL="91430" marR="91430" marT="45726" marB="45726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dirty="0"/>
                        <a:t>Возникают при движениях мышц лица, что приводит к кратковременным изменениям внешнего вида лица и появлению временных морщин.</a:t>
                      </a:r>
                    </a:p>
                  </a:txBody>
                  <a:tcPr marL="91430" marR="91430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689" name="TextBox 5"/>
          <p:cNvSpPr txBox="1">
            <a:spLocks noChangeArrowheads="1"/>
          </p:cNvSpPr>
          <p:nvPr/>
        </p:nvSpPr>
        <p:spPr bwMode="auto">
          <a:xfrm>
            <a:off x="571500" y="85725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latin typeface="Constantia" panose="02030602050306030303" pitchFamily="18" charset="0"/>
                <a:cs typeface="Arial" panose="020B0604020202020204" pitchFamily="34" charset="0"/>
              </a:rPr>
              <a:t>Через своё лицо человек передаёт сигналы трёх типов: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6557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Зоны лица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4000" dirty="0" err="1"/>
              <a:t>Экман</a:t>
            </a:r>
            <a:r>
              <a:rPr lang="ru-RU" sz="4000" dirty="0"/>
              <a:t> разделил лицо на </a:t>
            </a:r>
            <a:r>
              <a:rPr lang="ru-RU" sz="4000" dirty="0">
                <a:solidFill>
                  <a:srgbClr val="FF0000"/>
                </a:solidFill>
              </a:rPr>
              <a:t>3</a:t>
            </a:r>
            <a:r>
              <a:rPr lang="ru-RU" sz="4000" dirty="0"/>
              <a:t> зоны</a:t>
            </a:r>
          </a:p>
        </p:txBody>
      </p:sp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5357813" y="3000375"/>
            <a:ext cx="3208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latin typeface="Constantia" panose="02030602050306030303" pitchFamily="18" charset="0"/>
                <a:cs typeface="Arial" panose="020B0604020202020204" pitchFamily="34" charset="0"/>
              </a:rPr>
              <a:t>Зона 1: Брови - лоб</a:t>
            </a:r>
          </a:p>
        </p:txBody>
      </p:sp>
      <p:pic>
        <p:nvPicPr>
          <p:cNvPr id="29700" name="Picture 2" descr="http://lib.rus.ec/i/72/218272/_9785386021641_content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000250"/>
            <a:ext cx="48418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11188" y="3644900"/>
            <a:ext cx="482441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2" name="TextBox 11"/>
          <p:cNvSpPr txBox="1">
            <a:spLocks noChangeArrowheads="1"/>
          </p:cNvSpPr>
          <p:nvPr/>
        </p:nvSpPr>
        <p:spPr bwMode="auto">
          <a:xfrm>
            <a:off x="5364163" y="3571875"/>
            <a:ext cx="37798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latin typeface="Constantia" panose="02030602050306030303" pitchFamily="18" charset="0"/>
                <a:cs typeface="Arial" panose="020B0604020202020204" pitchFamily="34" charset="0"/>
              </a:rPr>
              <a:t>Зона 2: Глаза – веки - переносица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611188" y="4292600"/>
            <a:ext cx="4824412" cy="730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4" name="TextBox 15"/>
          <p:cNvSpPr txBox="1">
            <a:spLocks noChangeArrowheads="1"/>
          </p:cNvSpPr>
          <p:nvPr/>
        </p:nvSpPr>
        <p:spPr bwMode="auto">
          <a:xfrm>
            <a:off x="5357813" y="4357688"/>
            <a:ext cx="3635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latin typeface="Constantia" panose="02030602050306030303" pitchFamily="18" charset="0"/>
                <a:cs typeface="Arial" panose="020B0604020202020204" pitchFamily="34" charset="0"/>
              </a:rPr>
              <a:t>Зона 3: Нижняя часть лица</a:t>
            </a:r>
          </a:p>
        </p:txBody>
      </p:sp>
      <p:sp>
        <p:nvSpPr>
          <p:cNvPr id="17" name="Стрелка вправо 16"/>
          <p:cNvSpPr/>
          <p:nvPr/>
        </p:nvSpPr>
        <p:spPr>
          <a:xfrm rot="10800000">
            <a:off x="3995738" y="3357563"/>
            <a:ext cx="1368425" cy="44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право 16"/>
          <p:cNvSpPr/>
          <p:nvPr/>
        </p:nvSpPr>
        <p:spPr>
          <a:xfrm rot="10800000">
            <a:off x="3419475" y="4051300"/>
            <a:ext cx="1368425" cy="44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право 16"/>
          <p:cNvSpPr/>
          <p:nvPr/>
        </p:nvSpPr>
        <p:spPr>
          <a:xfrm rot="10800000">
            <a:off x="3786188" y="4843463"/>
            <a:ext cx="1368425" cy="44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47650"/>
            <a:ext cx="7773988" cy="6762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Базовые эмоции</a:t>
            </a: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242888" y="747713"/>
            <a:ext cx="8229600" cy="6810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altLang="ru-RU" dirty="0" err="1"/>
              <a:t>Экман</a:t>
            </a:r>
            <a:r>
              <a:rPr lang="ru-RU" altLang="ru-RU" dirty="0"/>
              <a:t> выделил 6 базовых эмоций:</a:t>
            </a:r>
          </a:p>
        </p:txBody>
      </p:sp>
      <p:pic>
        <p:nvPicPr>
          <p:cNvPr id="30724" name="Picture 2" descr="http://hipnocentr.ru/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8" y="1928813"/>
            <a:ext cx="5543550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7"/>
          <p:cNvSpPr txBox="1">
            <a:spLocks noChangeArrowheads="1"/>
          </p:cNvSpPr>
          <p:nvPr/>
        </p:nvSpPr>
        <p:spPr bwMode="auto">
          <a:xfrm>
            <a:off x="350838" y="2644775"/>
            <a:ext cx="1287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solidFill>
                  <a:srgbClr val="FF000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Печаль</a:t>
            </a:r>
          </a:p>
        </p:txBody>
      </p:sp>
      <p:sp>
        <p:nvSpPr>
          <p:cNvPr id="30726" name="TextBox 8"/>
          <p:cNvSpPr txBox="1">
            <a:spLocks noChangeArrowheads="1"/>
          </p:cNvSpPr>
          <p:nvPr/>
        </p:nvSpPr>
        <p:spPr bwMode="auto">
          <a:xfrm>
            <a:off x="3892550" y="1155700"/>
            <a:ext cx="1928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solidFill>
                  <a:srgbClr val="FF000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Удивление</a:t>
            </a:r>
          </a:p>
        </p:txBody>
      </p:sp>
      <p:sp>
        <p:nvSpPr>
          <p:cNvPr id="30727" name="TextBox 9"/>
          <p:cNvSpPr txBox="1">
            <a:spLocks noChangeArrowheads="1"/>
          </p:cNvSpPr>
          <p:nvPr/>
        </p:nvSpPr>
        <p:spPr bwMode="auto">
          <a:xfrm>
            <a:off x="7629525" y="2547938"/>
            <a:ext cx="1436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solidFill>
                  <a:srgbClr val="FF000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Радость</a:t>
            </a:r>
          </a:p>
        </p:txBody>
      </p:sp>
      <p:sp>
        <p:nvSpPr>
          <p:cNvPr id="30728" name="TextBox 10"/>
          <p:cNvSpPr txBox="1">
            <a:spLocks noChangeArrowheads="1"/>
          </p:cNvSpPr>
          <p:nvPr/>
        </p:nvSpPr>
        <p:spPr bwMode="auto">
          <a:xfrm>
            <a:off x="-36513" y="4956175"/>
            <a:ext cx="2125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solidFill>
                  <a:srgbClr val="FF000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Отвращение</a:t>
            </a:r>
          </a:p>
        </p:txBody>
      </p:sp>
      <p:sp>
        <p:nvSpPr>
          <p:cNvPr id="30729" name="TextBox 11"/>
          <p:cNvSpPr txBox="1">
            <a:spLocks noChangeArrowheads="1"/>
          </p:cNvSpPr>
          <p:nvPr/>
        </p:nvSpPr>
        <p:spPr bwMode="auto">
          <a:xfrm>
            <a:off x="4356100" y="6270625"/>
            <a:ext cx="1001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solidFill>
                  <a:srgbClr val="FF000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Гнев</a:t>
            </a:r>
          </a:p>
        </p:txBody>
      </p:sp>
      <p:sp>
        <p:nvSpPr>
          <p:cNvPr id="30730" name="TextBox 12"/>
          <p:cNvSpPr txBox="1">
            <a:spLocks noChangeArrowheads="1"/>
          </p:cNvSpPr>
          <p:nvPr/>
        </p:nvSpPr>
        <p:spPr bwMode="auto">
          <a:xfrm>
            <a:off x="7854950" y="5029200"/>
            <a:ext cx="12112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solidFill>
                  <a:srgbClr val="FF000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Страх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563688" y="2908300"/>
            <a:ext cx="9366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858963" y="5183188"/>
            <a:ext cx="93503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cxnSpLocks/>
          </p:cNvCxnSpPr>
          <p:nvPr/>
        </p:nvCxnSpPr>
        <p:spPr>
          <a:xfrm flipH="1">
            <a:off x="4211638" y="1617663"/>
            <a:ext cx="360362" cy="7953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cxnSpLocks/>
          </p:cNvCxnSpPr>
          <p:nvPr/>
        </p:nvCxnSpPr>
        <p:spPr>
          <a:xfrm flipH="1">
            <a:off x="6948488" y="2741613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cxnSpLocks/>
            <a:stCxn id="30730" idx="1"/>
          </p:cNvCxnSpPr>
          <p:nvPr/>
        </p:nvCxnSpPr>
        <p:spPr>
          <a:xfrm flipH="1">
            <a:off x="7021513" y="5259388"/>
            <a:ext cx="83343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cxnSpLocks/>
          </p:cNvCxnSpPr>
          <p:nvPr/>
        </p:nvCxnSpPr>
        <p:spPr>
          <a:xfrm flipV="1">
            <a:off x="4656138" y="5489575"/>
            <a:ext cx="0" cy="8286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7772400" cy="1090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ПЕЧАЛЬ</a:t>
            </a:r>
          </a:p>
        </p:txBody>
      </p:sp>
      <p:pic>
        <p:nvPicPr>
          <p:cNvPr id="31747" name="Содержимое 3" descr="pages_64_clip_image0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70013"/>
            <a:ext cx="7921625" cy="4881562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2150" y="531813"/>
            <a:ext cx="7772400" cy="946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УДИВЛЕНИЕ</a:t>
            </a:r>
          </a:p>
        </p:txBody>
      </p:sp>
      <p:pic>
        <p:nvPicPr>
          <p:cNvPr id="32771" name="Picture 5" descr="Картинки по запросу картинка удивление эмо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12875"/>
            <a:ext cx="7772400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650" y="466725"/>
            <a:ext cx="7772400" cy="730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РАДОСТЬ</a:t>
            </a:r>
          </a:p>
        </p:txBody>
      </p:sp>
      <p:pic>
        <p:nvPicPr>
          <p:cNvPr id="33795" name="Содержимое 3" descr="x_bd6085e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341438"/>
            <a:ext cx="8197850" cy="4600575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0" y="260350"/>
            <a:ext cx="7772400" cy="12334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ОТВРАЩЕНИЕ</a:t>
            </a:r>
          </a:p>
        </p:txBody>
      </p:sp>
      <p:pic>
        <p:nvPicPr>
          <p:cNvPr id="34819" name="Содержимое 3" descr="x_2aadc08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628775"/>
            <a:ext cx="7772400" cy="4568825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4050" y="549275"/>
            <a:ext cx="7772400" cy="873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ГНЕВ</a:t>
            </a:r>
          </a:p>
        </p:txBody>
      </p:sp>
      <p:pic>
        <p:nvPicPr>
          <p:cNvPr id="35843" name="Содержимое 3" descr="x_df55dbc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628775"/>
            <a:ext cx="8134350" cy="4778375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3738" y="476250"/>
            <a:ext cx="7772400" cy="10175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СТРАХ</a:t>
            </a:r>
          </a:p>
        </p:txBody>
      </p:sp>
      <p:pic>
        <p:nvPicPr>
          <p:cNvPr id="36867" name="Picture 5" descr="Картинки по запросу картинка страх эмо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341438"/>
            <a:ext cx="7681913" cy="514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31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/>
              <a:t>Серия экспериментов в гористой местности на юго-востоке Новой Гвинеи</a:t>
            </a:r>
          </a:p>
        </p:txBody>
      </p:sp>
      <p:pic>
        <p:nvPicPr>
          <p:cNvPr id="37891" name="Picture 2" descr="http://lib.rus.ec/i/39/226539/i_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96975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 descr="http://lib.rus.ec/i/39/226539/i_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43000"/>
            <a:ext cx="20955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6" descr="http://lib.rus.ec/i/39/226539/i_0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57625"/>
            <a:ext cx="20955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8" descr="http://lib.rus.ec/i/39/226539/i_0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3786188"/>
            <a:ext cx="20955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TextBox 7"/>
          <p:cNvSpPr txBox="1">
            <a:spLocks noChangeArrowheads="1"/>
          </p:cNvSpPr>
          <p:nvPr/>
        </p:nvSpPr>
        <p:spPr bwMode="auto">
          <a:xfrm>
            <a:off x="214313" y="3284538"/>
            <a:ext cx="5357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latin typeface="Constantia" panose="02030602050306030303" pitchFamily="18" charset="0"/>
                <a:cs typeface="Arial" panose="020B0604020202020204" pitchFamily="34" charset="0"/>
              </a:rPr>
              <a:t>«К Вам пришёл друг, и Вы ему рады»</a:t>
            </a:r>
          </a:p>
        </p:txBody>
      </p:sp>
      <p:sp>
        <p:nvSpPr>
          <p:cNvPr id="37896" name="TextBox 8"/>
          <p:cNvSpPr txBox="1">
            <a:spLocks noChangeArrowheads="1"/>
          </p:cNvSpPr>
          <p:nvPr/>
        </p:nvSpPr>
        <p:spPr bwMode="auto">
          <a:xfrm>
            <a:off x="5500688" y="3286125"/>
            <a:ext cx="3286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latin typeface="Constantia" panose="02030602050306030303" pitchFamily="18" charset="0"/>
                <a:cs typeface="Arial" panose="020B0604020202020204" pitchFamily="34" charset="0"/>
              </a:rPr>
              <a:t>«Ваш ребёнок умер»</a:t>
            </a:r>
          </a:p>
        </p:txBody>
      </p:sp>
      <p:sp>
        <p:nvSpPr>
          <p:cNvPr id="37897" name="TextBox 9"/>
          <p:cNvSpPr txBox="1">
            <a:spLocks noChangeArrowheads="1"/>
          </p:cNvSpPr>
          <p:nvPr/>
        </p:nvSpPr>
        <p:spPr bwMode="auto">
          <a:xfrm>
            <a:off x="5429250" y="5857875"/>
            <a:ext cx="3887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latin typeface="Constantia" panose="02030602050306030303" pitchFamily="18" charset="0"/>
                <a:cs typeface="Arial" panose="020B0604020202020204" pitchFamily="34" charset="0"/>
              </a:rPr>
              <a:t>«Вы разгневаны и готовы драться»</a:t>
            </a:r>
          </a:p>
        </p:txBody>
      </p:sp>
      <p:sp>
        <p:nvSpPr>
          <p:cNvPr id="37898" name="TextBox 10"/>
          <p:cNvSpPr txBox="1">
            <a:spLocks noChangeArrowheads="1"/>
          </p:cNvSpPr>
          <p:nvPr/>
        </p:nvSpPr>
        <p:spPr bwMode="auto">
          <a:xfrm>
            <a:off x="0" y="5857875"/>
            <a:ext cx="5286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latin typeface="Constantia" panose="02030602050306030303" pitchFamily="18" charset="0"/>
                <a:cs typeface="Arial" panose="020B0604020202020204" pitchFamily="34" charset="0"/>
              </a:rPr>
              <a:t>«Вы видите дохлую свинью, которая лежит здесь уже много дней»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0" descr="http://moi-universitet.ru/resources/i8906-image-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500563"/>
            <a:ext cx="2484437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28625" y="285750"/>
            <a:ext cx="8229600" cy="935038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altLang="ru-RU" sz="2400"/>
              <a:t>Это умение необходимо каждому – в особенности тем, кто планирует связать свою дальнейшую трудовую деятельность с профессиями, в которых необходима работа с людьми.</a:t>
            </a:r>
          </a:p>
        </p:txBody>
      </p:sp>
      <p:pic>
        <p:nvPicPr>
          <p:cNvPr id="20484" name="Picture 2" descr="http://samsebeyurist.ru/images/stories/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44675"/>
            <a:ext cx="15398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 descr="http://yapsyholog.ru/wp-content/uploads/psiho_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557338"/>
            <a:ext cx="2376488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0" descr="В засаде семнадцать лет – русский милиционер борется за недвижимость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797425"/>
            <a:ext cx="223202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Box 8"/>
          <p:cNvSpPr txBox="1">
            <a:spLocks noChangeArrowheads="1"/>
          </p:cNvSpPr>
          <p:nvPr/>
        </p:nvSpPr>
        <p:spPr bwMode="auto">
          <a:xfrm rot="2381188">
            <a:off x="1277938" y="2644775"/>
            <a:ext cx="1962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solidFill>
                  <a:srgbClr val="FF000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ЮРИСТАМ</a:t>
            </a:r>
          </a:p>
        </p:txBody>
      </p:sp>
      <p:sp>
        <p:nvSpPr>
          <p:cNvPr id="20488" name="TextBox 9"/>
          <p:cNvSpPr txBox="1">
            <a:spLocks noChangeArrowheads="1"/>
          </p:cNvSpPr>
          <p:nvPr/>
        </p:nvSpPr>
        <p:spPr bwMode="auto">
          <a:xfrm>
            <a:off x="3295650" y="1701800"/>
            <a:ext cx="1584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solidFill>
                  <a:schemeClr val="accent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ВРАЧАМ</a:t>
            </a:r>
          </a:p>
        </p:txBody>
      </p:sp>
      <p:sp>
        <p:nvSpPr>
          <p:cNvPr id="20489" name="TextBox 10"/>
          <p:cNvSpPr txBox="1">
            <a:spLocks noChangeArrowheads="1"/>
          </p:cNvSpPr>
          <p:nvPr/>
        </p:nvSpPr>
        <p:spPr bwMode="auto">
          <a:xfrm rot="1533213">
            <a:off x="4775200" y="3440113"/>
            <a:ext cx="2441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solidFill>
                  <a:srgbClr val="7030A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ПСИХОЛОГАМ</a:t>
            </a:r>
          </a:p>
        </p:txBody>
      </p:sp>
      <p:sp>
        <p:nvSpPr>
          <p:cNvPr id="20490" name="TextBox 11"/>
          <p:cNvSpPr txBox="1">
            <a:spLocks noChangeArrowheads="1"/>
          </p:cNvSpPr>
          <p:nvPr/>
        </p:nvSpPr>
        <p:spPr bwMode="auto">
          <a:xfrm rot="-1585577">
            <a:off x="4724400" y="4537075"/>
            <a:ext cx="28019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latin typeface="Constantia" panose="02030602050306030303" pitchFamily="18" charset="0"/>
                <a:cs typeface="Arial" panose="020B0604020202020204" pitchFamily="34" charset="0"/>
              </a:rPr>
              <a:t>СЛУЖИТЕЛЯМ ПРАВОПОРЯДКА</a:t>
            </a:r>
          </a:p>
        </p:txBody>
      </p:sp>
      <p:sp>
        <p:nvSpPr>
          <p:cNvPr id="13" name="TextBox 12"/>
          <p:cNvSpPr txBox="1"/>
          <p:nvPr/>
        </p:nvSpPr>
        <p:spPr>
          <a:xfrm rot="2849869">
            <a:off x="2444750" y="5375276"/>
            <a:ext cx="21986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ПЕДАГОГАМ</a:t>
            </a:r>
          </a:p>
        </p:txBody>
      </p:sp>
      <p:pic>
        <p:nvPicPr>
          <p:cNvPr id="20492" name="Picture 14" descr="http://vodb35.ru/upload/iblock/c7a/vrach1-240x3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2330450"/>
            <a:ext cx="1714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3" name="AutoShape 16" descr="https://www.stihi.ru/pics/2013/01/09/9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94" name="AutoShape 18" descr="https://www.stihi.ru/pics/2013/01/09/9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750" y="241300"/>
            <a:ext cx="7772400" cy="15954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ЛОЖЬ</a:t>
            </a:r>
          </a:p>
        </p:txBody>
      </p:sp>
      <p:sp>
        <p:nvSpPr>
          <p:cNvPr id="29698" name="Содержимое 1"/>
          <p:cNvSpPr>
            <a:spLocks noGrp="1"/>
          </p:cNvSpPr>
          <p:nvPr>
            <p:ph idx="1"/>
          </p:nvPr>
        </p:nvSpPr>
        <p:spPr>
          <a:xfrm>
            <a:off x="250825" y="1412875"/>
            <a:ext cx="8353425" cy="2447925"/>
          </a:xfrm>
        </p:spPr>
        <p:txBody>
          <a:bodyPr>
            <a:normAutofit fontScale="92500"/>
          </a:bodyPr>
          <a:lstStyle/>
          <a:p>
            <a:pPr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altLang="ru-RU" dirty="0"/>
              <a:t>   </a:t>
            </a:r>
            <a:r>
              <a:rPr lang="ru-RU" altLang="ru-RU" sz="2400" dirty="0" err="1"/>
              <a:t>Экман</a:t>
            </a:r>
            <a:r>
              <a:rPr lang="ru-RU" altLang="ru-RU" sz="2400" dirty="0"/>
              <a:t> определяет ложь как действие, которым один человек вводит в заблуждение другого, делая это умышленно, без предварительного уведомления о своих целях и без отчётливо выраженной  со стороны жертвы просьбы не раскрывать правды. 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ru-RU" altLang="ru-RU" dirty="0"/>
          </a:p>
        </p:txBody>
      </p:sp>
      <p:pic>
        <p:nvPicPr>
          <p:cNvPr id="38916" name="Picture 6" descr="Картинки по запросу картинка пинокки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3392488"/>
            <a:ext cx="3214688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>
                <a:solidFill>
                  <a:schemeClr val="bg2">
                    <a:lumMod val="25000"/>
                  </a:schemeClr>
                </a:solidFill>
              </a:rPr>
              <a:t>Почему ложь иногда не удается?</a:t>
            </a:r>
          </a:p>
        </p:txBody>
      </p:sp>
      <p:sp>
        <p:nvSpPr>
          <p:cNvPr id="3072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/>
              <a:t>Жертва обмана может наткнуться на улику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ru-RU" altLang="ru-RU" sz="320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/>
              <a:t>Обманщика может кто-нибудь выдать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ru-RU" altLang="ru-RU" sz="320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>
                <a:solidFill>
                  <a:srgbClr val="FF0000"/>
                </a:solidFill>
              </a:rPr>
              <a:t>Ошибки, совершаемые лжецом вопреки его желанию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0" y="363538"/>
            <a:ext cx="7772400" cy="1147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Неудачная линия поведения</a:t>
            </a:r>
          </a:p>
        </p:txBody>
      </p:sp>
      <p:sp useBgFill="1">
        <p:nvSpPr>
          <p:cNvPr id="31746" name="Содержимое 1"/>
          <p:cNvSpPr>
            <a:spLocks noGrp="1"/>
          </p:cNvSpPr>
          <p:nvPr>
            <p:ph idx="1"/>
          </p:nvPr>
        </p:nvSpPr>
        <p:spPr>
          <a:xfrm>
            <a:off x="468313" y="1412875"/>
            <a:ext cx="7772400" cy="34242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altLang="ru-RU" dirty="0"/>
              <a:t>   Лжец не всегда  знает наперёд, что и где придется солгать. У него также не всегда есть время для того, чтобы выработать линию поведения, отрепетировать и заучить её.</a:t>
            </a:r>
          </a:p>
        </p:txBody>
      </p:sp>
      <p:pic>
        <p:nvPicPr>
          <p:cNvPr id="40964" name="Picture 6" descr="Картинки по запросу картинка ребенок рот рук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305175"/>
            <a:ext cx="4286250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0" y="630238"/>
            <a:ext cx="7772400" cy="873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7030A0"/>
                </a:solidFill>
              </a:rPr>
              <a:t>Ложь и чувства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85800" y="1628775"/>
            <a:ext cx="7772400" cy="3424238"/>
          </a:xfrm>
        </p:spPr>
        <p:txBody>
          <a:bodyPr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dirty="0"/>
              <a:t>   Спутниками лжи могут оказаться совершенно различные эмоции, но чаще всего переплетаются с обманом 3 из них</a:t>
            </a:r>
            <a:r>
              <a:rPr lang="en-US" dirty="0"/>
              <a:t>:</a:t>
            </a:r>
            <a:endParaRPr lang="ru-RU" dirty="0"/>
          </a:p>
          <a:p>
            <a:pPr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/>
          </a:p>
          <a:p>
            <a:pPr marL="514350" indent="-514350" algn="just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Боязнь оказаться разоблачённым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marL="514350" indent="-514350" algn="just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Чувство вины по поводу собственной лжи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ru-RU" dirty="0">
              <a:solidFill>
                <a:srgbClr val="C00000"/>
              </a:solidFill>
            </a:endParaRPr>
          </a:p>
          <a:p>
            <a:pPr marL="514350" indent="-514350" algn="just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Чувство восторга, порой испытываемое в случае удачи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0" y="492125"/>
            <a:ext cx="7772400" cy="946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Как обнаружить обман?</a:t>
            </a:r>
          </a:p>
        </p:txBody>
      </p:sp>
      <p:sp>
        <p:nvSpPr>
          <p:cNvPr id="33794" name="Содержимое 1"/>
          <p:cNvSpPr>
            <a:spLocks noGrp="1"/>
          </p:cNvSpPr>
          <p:nvPr>
            <p:ph idx="1"/>
          </p:nvPr>
        </p:nvSpPr>
        <p:spPr>
          <a:xfrm>
            <a:off x="539750" y="1484313"/>
            <a:ext cx="8229600" cy="4572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ru-RU" altLang="ru-RU" sz="3200"/>
          </a:p>
          <a:p>
            <a:pPr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ru-RU" altLang="ru-RU" sz="3200"/>
          </a:p>
        </p:txBody>
      </p:sp>
      <p:sp>
        <p:nvSpPr>
          <p:cNvPr id="43012" name="TextBox 7"/>
          <p:cNvSpPr txBox="1">
            <a:spLocks noChangeArrowheads="1"/>
          </p:cNvSpPr>
          <p:nvPr/>
        </p:nvSpPr>
        <p:spPr bwMode="auto">
          <a:xfrm>
            <a:off x="6300788" y="3789363"/>
            <a:ext cx="1871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cs typeface="Arial" panose="020B0604020202020204" pitchFamily="34" charset="0"/>
              </a:rPr>
              <a:t>По словам</a:t>
            </a:r>
          </a:p>
        </p:txBody>
      </p:sp>
      <p:sp>
        <p:nvSpPr>
          <p:cNvPr id="43013" name="TextBox 8"/>
          <p:cNvSpPr txBox="1">
            <a:spLocks noChangeArrowheads="1"/>
          </p:cNvSpPr>
          <p:nvPr/>
        </p:nvSpPr>
        <p:spPr bwMode="auto">
          <a:xfrm>
            <a:off x="3851275" y="3789363"/>
            <a:ext cx="1831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cs typeface="Arial" panose="020B0604020202020204" pitchFamily="34" charset="0"/>
              </a:rPr>
              <a:t>По голосу</a:t>
            </a:r>
          </a:p>
        </p:txBody>
      </p:sp>
      <p:sp>
        <p:nvSpPr>
          <p:cNvPr id="43014" name="TextBox 9"/>
          <p:cNvSpPr txBox="1">
            <a:spLocks noChangeArrowheads="1"/>
          </p:cNvSpPr>
          <p:nvPr/>
        </p:nvSpPr>
        <p:spPr bwMode="auto">
          <a:xfrm>
            <a:off x="827088" y="3789363"/>
            <a:ext cx="22542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cs typeface="Arial" panose="020B0604020202020204" pitchFamily="34" charset="0"/>
              </a:rPr>
              <a:t>По пластике</a:t>
            </a:r>
          </a:p>
        </p:txBody>
      </p:sp>
      <p:sp>
        <p:nvSpPr>
          <p:cNvPr id="43015" name="AutoShape 11" descr="Картинки по запросу картинка силуэты люд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6" name="AutoShape 13" descr="Картинки по запросу картинка силуэты люд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017" name="Picture 15" descr="Картинки по запросу картинка пластика силуэты люд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500188"/>
            <a:ext cx="35560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17" descr="Картинки по запросу картинка рупор общ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4357688"/>
            <a:ext cx="3386137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19" descr="Картинки по запросу картинка слов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1500188"/>
            <a:ext cx="38893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>
                <a:solidFill>
                  <a:srgbClr val="002060"/>
                </a:solidFill>
              </a:rPr>
              <a:t>ВЗГЛЯД</a:t>
            </a:r>
          </a:p>
        </p:txBody>
      </p:sp>
      <p:pic>
        <p:nvPicPr>
          <p:cNvPr id="44035" name="Picture 5" descr="Картинки по запросу картинка ложь по взгляд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908050"/>
            <a:ext cx="5397500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267540">
            <a:off x="917575" y="2009775"/>
            <a:ext cx="7489825" cy="30972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115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357188" y="403225"/>
            <a:ext cx="8229600" cy="936625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altLang="ru-RU" sz="2400" dirty="0"/>
              <a:t>Кроме того, умение распознавать эмоции других людей полезно в любых видах межличностного общения:</a:t>
            </a:r>
          </a:p>
        </p:txBody>
      </p:sp>
      <p:pic>
        <p:nvPicPr>
          <p:cNvPr id="21507" name="Picture 2" descr="Файл:Семья Гриффинов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273685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3357563" y="1643063"/>
            <a:ext cx="3311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solidFill>
                  <a:srgbClr val="7030A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Оно поможет лучше понимать друзей и родителей…</a:t>
            </a:r>
          </a:p>
        </p:txBody>
      </p:sp>
      <p:pic>
        <p:nvPicPr>
          <p:cNvPr id="21509" name="Picture 4" descr="фотки Джентельмены Удач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852738"/>
            <a:ext cx="2305050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4214813" y="2928938"/>
            <a:ext cx="22288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solidFill>
                  <a:srgbClr val="C0000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Угадывать намерения малознакомых людей…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875" y="4643438"/>
            <a:ext cx="2376488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И быть более успешным в интимно-личностных контактах.</a:t>
            </a:r>
          </a:p>
        </p:txBody>
      </p:sp>
      <p:pic>
        <p:nvPicPr>
          <p:cNvPr id="21512" name="Picture 10" descr="http://meditation-portal.com/wp-content/uploads/2012/01/s640x4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572000"/>
            <a:ext cx="309086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29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C00000"/>
                </a:solidFill>
              </a:rPr>
              <a:t>Цель работы</a:t>
            </a:r>
          </a:p>
        </p:txBody>
      </p:sp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2808288"/>
          </a:xfrm>
        </p:spPr>
        <p:txBody>
          <a:bodyPr/>
          <a:lstStyle/>
          <a:p>
            <a:pPr marL="623888" indent="-5143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400" dirty="0"/>
              <a:t>Ознакомление учеников средней и старшей школы с невербальным выражением чувств и эмоций с помощью мимики</a:t>
            </a:r>
          </a:p>
          <a:p>
            <a:pPr marL="623888" indent="-51435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ru-RU" alt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55840" y="5487279"/>
            <a:ext cx="683232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Итак, приступим!</a:t>
            </a:r>
          </a:p>
        </p:txBody>
      </p:sp>
      <p:pic>
        <p:nvPicPr>
          <p:cNvPr id="22533" name="Picture 6" descr="Невербальные средства общения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949575"/>
            <a:ext cx="31242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4188" y="517525"/>
            <a:ext cx="3095625" cy="8826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6213475" y="327025"/>
            <a:ext cx="2376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latin typeface="Constantia" panose="02030602050306030303" pitchFamily="18" charset="0"/>
                <a:cs typeface="Arial" panose="020B0604020202020204" pitchFamily="34" charset="0"/>
              </a:rPr>
              <a:t>Вербальным</a:t>
            </a:r>
          </a:p>
        </p:txBody>
      </p:sp>
      <p:sp>
        <p:nvSpPr>
          <p:cNvPr id="13319" name="TextBox 7"/>
          <p:cNvSpPr txBox="1">
            <a:spLocks noChangeArrowheads="1"/>
          </p:cNvSpPr>
          <p:nvPr/>
        </p:nvSpPr>
        <p:spPr bwMode="auto">
          <a:xfrm>
            <a:off x="6002338" y="3630613"/>
            <a:ext cx="2374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latin typeface="Constantia" panose="02030602050306030303" pitchFamily="18" charset="0"/>
                <a:cs typeface="Arial" panose="020B0604020202020204" pitchFamily="34" charset="0"/>
              </a:rPr>
              <a:t>Невербальным</a:t>
            </a:r>
          </a:p>
        </p:txBody>
      </p:sp>
      <p:pic>
        <p:nvPicPr>
          <p:cNvPr id="23557" name="Picture 11" descr="http://kak-bog.ru/sites/default/files/imagecache/width_250/verbalnye_sredstva_obshchen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8" y="958850"/>
            <a:ext cx="3219450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3" descr="http://www.psychologos.ru/images/2/27/Zhesty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8" y="4202113"/>
            <a:ext cx="3455987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288" y="2205038"/>
            <a:ext cx="3095625" cy="264318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>
                <a:latin typeface="Bahnschrift Light" panose="020B0502040204020203" pitchFamily="34" charset="0"/>
              </a:rPr>
              <a:t>Общение</a:t>
            </a:r>
            <a:endParaRPr lang="ru-RU" dirty="0">
              <a:latin typeface="Bahnschrift Light" panose="020B0502040204020203" pitchFamily="34" charset="0"/>
            </a:endParaRPr>
          </a:p>
        </p:txBody>
      </p:sp>
      <p:cxnSp>
        <p:nvCxnSpPr>
          <p:cNvPr id="7" name="Прямая со стрелкой 6"/>
          <p:cNvCxnSpPr>
            <a:cxnSpLocks/>
          </p:cNvCxnSpPr>
          <p:nvPr/>
        </p:nvCxnSpPr>
        <p:spPr>
          <a:xfrm flipV="1">
            <a:off x="3451225" y="2205038"/>
            <a:ext cx="1912938" cy="858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cxnSpLocks/>
          </p:cNvCxnSpPr>
          <p:nvPr/>
        </p:nvCxnSpPr>
        <p:spPr>
          <a:xfrm>
            <a:off x="3475038" y="3490913"/>
            <a:ext cx="1817687" cy="1357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8686800" cy="7762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Составляющие невербального общения</a:t>
            </a: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1428750" y="3357563"/>
            <a:ext cx="1309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latin typeface="Constantia" panose="02030602050306030303" pitchFamily="18" charset="0"/>
                <a:cs typeface="Arial" panose="020B0604020202020204" pitchFamily="34" charset="0"/>
              </a:rPr>
              <a:t>ЖЕСТЫ</a:t>
            </a:r>
          </a:p>
        </p:txBody>
      </p:sp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3786188" y="3357563"/>
            <a:ext cx="1096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latin typeface="Constantia" panose="02030602050306030303" pitchFamily="18" charset="0"/>
                <a:cs typeface="Arial" panose="020B0604020202020204" pitchFamily="34" charset="0"/>
              </a:rPr>
              <a:t>ПОЗЫ</a:t>
            </a:r>
          </a:p>
        </p:txBody>
      </p:sp>
      <p:pic>
        <p:nvPicPr>
          <p:cNvPr id="24581" name="Picture 6" descr="http://willby.ru/uploads/posts/2011-09/1315578667_mi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412875"/>
            <a:ext cx="257016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8"/>
          <p:cNvSpPr txBox="1">
            <a:spLocks noChangeArrowheads="1"/>
          </p:cNvSpPr>
          <p:nvPr/>
        </p:nvSpPr>
        <p:spPr bwMode="auto">
          <a:xfrm>
            <a:off x="6215063" y="3357563"/>
            <a:ext cx="1646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latin typeface="Constantia" panose="02030602050306030303" pitchFamily="18" charset="0"/>
                <a:cs typeface="Arial" panose="020B0604020202020204" pitchFamily="34" charset="0"/>
              </a:rPr>
              <a:t>МИМИКА</a:t>
            </a:r>
          </a:p>
        </p:txBody>
      </p:sp>
      <p:sp>
        <p:nvSpPr>
          <p:cNvPr id="24583" name="TextBox 11"/>
          <p:cNvSpPr txBox="1">
            <a:spLocks noChangeArrowheads="1"/>
          </p:cNvSpPr>
          <p:nvPr/>
        </p:nvSpPr>
        <p:spPr bwMode="auto">
          <a:xfrm>
            <a:off x="2428875" y="5857875"/>
            <a:ext cx="2282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latin typeface="Constantia" panose="02030602050306030303" pitchFamily="18" charset="0"/>
                <a:cs typeface="Arial" panose="020B0604020202020204" pitchFamily="34" charset="0"/>
              </a:rPr>
              <a:t>ИНТОНАЦИИ</a:t>
            </a:r>
          </a:p>
        </p:txBody>
      </p:sp>
      <p:sp>
        <p:nvSpPr>
          <p:cNvPr id="13" name="Правая фигурная скобка 12"/>
          <p:cNvSpPr/>
          <p:nvPr/>
        </p:nvSpPr>
        <p:spPr>
          <a:xfrm rot="5400000">
            <a:off x="4067969" y="619919"/>
            <a:ext cx="1008062" cy="67691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8" name="TextBox 13"/>
          <p:cNvSpPr txBox="1">
            <a:spLocks noChangeArrowheads="1"/>
          </p:cNvSpPr>
          <p:nvPr/>
        </p:nvSpPr>
        <p:spPr bwMode="auto">
          <a:xfrm>
            <a:off x="4286250" y="4500563"/>
            <a:ext cx="857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solidFill>
                  <a:srgbClr val="C0000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55%</a:t>
            </a:r>
          </a:p>
        </p:txBody>
      </p:sp>
      <p:sp>
        <p:nvSpPr>
          <p:cNvPr id="15" name="Правая фигурная скобка 14"/>
          <p:cNvSpPr/>
          <p:nvPr/>
        </p:nvSpPr>
        <p:spPr>
          <a:xfrm>
            <a:off x="4356100" y="5084763"/>
            <a:ext cx="576263" cy="12239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50" name="TextBox 15"/>
          <p:cNvSpPr txBox="1">
            <a:spLocks noChangeArrowheads="1"/>
          </p:cNvSpPr>
          <p:nvPr/>
        </p:nvSpPr>
        <p:spPr bwMode="auto">
          <a:xfrm>
            <a:off x="5000625" y="5429250"/>
            <a:ext cx="852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solidFill>
                  <a:srgbClr val="C0000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38%</a:t>
            </a:r>
          </a:p>
        </p:txBody>
      </p:sp>
      <p:sp>
        <p:nvSpPr>
          <p:cNvPr id="14351" name="TextBox 16"/>
          <p:cNvSpPr txBox="1">
            <a:spLocks noChangeArrowheads="1"/>
          </p:cNvSpPr>
          <p:nvPr/>
        </p:nvSpPr>
        <p:spPr bwMode="auto">
          <a:xfrm>
            <a:off x="6227763" y="4365625"/>
            <a:ext cx="26304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solidFill>
                  <a:srgbClr val="C0000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93% информации в общении передаётся с помощью невербальных сигналов</a:t>
            </a:r>
          </a:p>
        </p:txBody>
      </p:sp>
      <p:sp>
        <p:nvSpPr>
          <p:cNvPr id="24589" name="AutoShape 17" descr="https://img03.rl0.ru/11c653c576d00cb778616030055c896b/563x1000/news.rambler.ru/img/2014/03/23191358.325840.515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90" name="AutoShape 19" descr="https://img03.rl0.ru/11c653c576d00cb778616030055c896b/563x1000/news.rambler.ru/img/2014/03/23191358.325840.515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91" name="AutoShape 21" descr="Картинки по запросу картинка жест 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92" name="Picture 23" descr="Картинки по запросу картинка жест 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214438"/>
            <a:ext cx="171450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25" descr="Картинки по запросу картинка закрытая поз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1000125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Picture 29" descr="Картинки по запросу картинка интонация графи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727575"/>
            <a:ext cx="22860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/>
      <p:bldP spid="14350" grpId="0"/>
      <p:bldP spid="143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19125"/>
            <a:ext cx="8062913" cy="15954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Особенности невербального общения:</a:t>
            </a: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685800" y="1628775"/>
            <a:ext cx="7772400" cy="36401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altLang="ru-RU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/>
              <a:t>Врождённые, генетические сигналы (способность улыбаться у слепых от рождения детей появляется без всякого копирования)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/>
              <a:t>Культурно-обусловленные сигналы (универсальные жесты – кивки в знак согласия, пожимание плечами)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/>
              <a:t>Выражения, которые в разных культурах обозначают разные эмоции.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333375"/>
            <a:ext cx="6996113" cy="7191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/>
              <a:t>Немного из истории…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92500" y="1165225"/>
            <a:ext cx="5543550" cy="2911475"/>
          </a:xfrm>
        </p:spPr>
        <p:txBody>
          <a:bodyPr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невербального общения началось в 1872 году с публикации книги Чарльза Дарвина «О выражении эмоций у человека и животных». Он первым обнаружил, что многие млекопитающие — как и люди — общаются друг с другом при помощи языка тела. Но Дарвин считал, что невербальное общение вторично по отношению к вербальному. Современные исследователи уверены, что это не так.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8" name="AutoShape 6" descr="Картинки по запросу картинка пол экм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9" name="AutoShape 10" descr="Картинки по запросу картинка пол экм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30" name="AutoShape 12" descr="Картинки по запросу картинка пол экм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31" name="Picture 9" descr="Автор: Дарвин Чарльз - 8 книг - Читать, Скачать - ЛитМир Clu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1196975"/>
            <a:ext cx="30257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1" descr="Книга: &quot;О выражении эмоций у человека и животных&quot; - Дарвин, Экман. Купить  книгу, читать рецензии | The expression of the emotions in man and animals  | ISBN 978-5-496-00076-5 | Лабирин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716338"/>
            <a:ext cx="2206625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333375"/>
            <a:ext cx="7704137" cy="431800"/>
          </a:xfrm>
        </p:spPr>
        <p:txBody>
          <a:bodyPr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Экман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67150" y="981075"/>
            <a:ext cx="4824413" cy="2124075"/>
          </a:xfrm>
          <a:prstGeom prst="rect">
            <a:avLst/>
          </a:prstGeom>
          <a:gradFill flip="none" rotWithShape="1">
            <a:gsLst>
              <a:gs pos="3100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Выдающийся американский психолог, профессор Калифорнийского университета, крупнейший специалист в области психологии эмоций, межличностного общения, психологии и распознавания лжи. Профессор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Экман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известен во всем мире как создатель уникальной системы анализа невербального поведения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8175" y="5254625"/>
            <a:ext cx="4229100" cy="1593850"/>
          </a:xfrm>
          <a:prstGeom prst="rect">
            <a:avLst/>
          </a:prstGeom>
          <a:gradFill flip="none" rotWithShape="1">
            <a:gsLst>
              <a:gs pos="3100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"Узнай лжеца" авторства Пола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Экмана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ценным руководством по чтению невербальных сигналов и обнаружению лжи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7653" name="Picture 2" descr="Экман П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981075"/>
            <a:ext cx="3194050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AutoShape 4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7655" name="AutoShape 6"/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7656" name="AutoShape 8"/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27657" name="Picture 10" descr="Узнай лжеца по выражению лиц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3276600"/>
            <a:ext cx="23622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1494</TotalTime>
  <Words>667</Words>
  <Application>Microsoft Office PowerPoint</Application>
  <PresentationFormat>Экран (4:3)</PresentationFormat>
  <Paragraphs>94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Tw Cen MT</vt:lpstr>
      <vt:lpstr>Arial</vt:lpstr>
      <vt:lpstr>Calibri</vt:lpstr>
      <vt:lpstr>Wingdings 2</vt:lpstr>
      <vt:lpstr>Constantia</vt:lpstr>
      <vt:lpstr>Wingdings</vt:lpstr>
      <vt:lpstr>Bahnschrift Light</vt:lpstr>
      <vt:lpstr>Times New Roman</vt:lpstr>
      <vt:lpstr>Капля</vt:lpstr>
      <vt:lpstr>Невербальное выражение чувств и эмоций с помощью мимики</vt:lpstr>
      <vt:lpstr>Презентация PowerPoint</vt:lpstr>
      <vt:lpstr>Презентация PowerPoint</vt:lpstr>
      <vt:lpstr>Цель работы</vt:lpstr>
      <vt:lpstr> </vt:lpstr>
      <vt:lpstr>Составляющие невербального общения</vt:lpstr>
      <vt:lpstr>Особенности невербального общения:</vt:lpstr>
      <vt:lpstr>Немного из истории…</vt:lpstr>
      <vt:lpstr>Пол Экман </vt:lpstr>
      <vt:lpstr>Типы сигналов, которые передаёт лицо</vt:lpstr>
      <vt:lpstr>Зоны лица  Экман разделил лицо на 3 зоны</vt:lpstr>
      <vt:lpstr>Базовые эмоции</vt:lpstr>
      <vt:lpstr>ПЕЧАЛЬ</vt:lpstr>
      <vt:lpstr>УДИВЛЕНИЕ</vt:lpstr>
      <vt:lpstr>РАДОСТЬ</vt:lpstr>
      <vt:lpstr>ОТВРАЩЕНИЕ</vt:lpstr>
      <vt:lpstr>ГНЕВ</vt:lpstr>
      <vt:lpstr>СТРАХ</vt:lpstr>
      <vt:lpstr>Серия экспериментов в гористой местности на юго-востоке Новой Гвинеи</vt:lpstr>
      <vt:lpstr>ЛОЖЬ</vt:lpstr>
      <vt:lpstr>Почему ложь иногда не удается?</vt:lpstr>
      <vt:lpstr>Неудачная линия поведения</vt:lpstr>
      <vt:lpstr>Ложь и чувства</vt:lpstr>
      <vt:lpstr>Как обнаружить обман?</vt:lpstr>
      <vt:lpstr>ВЗГЛЯД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</dc:creator>
  <cp:lastModifiedBy>admin</cp:lastModifiedBy>
  <cp:revision>148</cp:revision>
  <dcterms:created xsi:type="dcterms:W3CDTF">2012-04-03T09:00:06Z</dcterms:created>
  <dcterms:modified xsi:type="dcterms:W3CDTF">2025-05-30T12:24:45Z</dcterms:modified>
</cp:coreProperties>
</file>