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45" d="100"/>
          <a:sy n="45" d="100"/>
        </p:scale>
        <p:origin x="10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4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8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2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8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4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9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6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3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9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31640" y="3356992"/>
            <a:ext cx="7358063" cy="2448272"/>
          </a:xfrm>
        </p:spPr>
        <p:txBody>
          <a:bodyPr/>
          <a:lstStyle/>
          <a:p>
            <a:pPr algn="r"/>
            <a:r>
              <a:rPr lang="ru-RU" b="1" i="1" dirty="0">
                <a:solidFill>
                  <a:srgbClr val="0070C0"/>
                </a:solidFill>
              </a:rPr>
              <a:t>Детские конфликты и способы их решения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Подготовил</a:t>
            </a:r>
            <a:r>
              <a:rPr lang="ru-RU" b="1" i="1" dirty="0">
                <a:solidFill>
                  <a:srgbClr val="0070C0"/>
                </a:solidFill>
              </a:rPr>
              <a:t/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Педагог-психолог </a:t>
            </a:r>
            <a:br>
              <a:rPr lang="ru-RU" sz="2000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МБОУ ЦО № 57 г. Твери</a:t>
            </a:r>
            <a:br>
              <a:rPr lang="ru-RU" sz="2000" b="1" i="1" dirty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>Ларионова М.В.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97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936104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Техника  «активного слушания»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Что произошло? ( сформулировать суть конфликта)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Что привело к конфликту? Почему это произошло? ( выяснить причины)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Какие чувства вызвал конфликт у участников столкновения? ( определить, назвать чувства)</a:t>
            </a:r>
            <a:endParaRPr lang="ru-RU" sz="24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Как быть в этой ситуации? ( найти решение)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Очень важным аспектом воспитания является развитие </a:t>
            </a:r>
            <a:r>
              <a:rPr lang="ru-RU" b="1" i="1" u="sng" dirty="0">
                <a:solidFill>
                  <a:srgbClr val="002060"/>
                </a:solidFill>
              </a:rPr>
              <a:t>самоконтроля</a:t>
            </a:r>
            <a:r>
              <a:rPr lang="ru-RU" i="1" u="sng" dirty="0">
                <a:solidFill>
                  <a:srgbClr val="002060"/>
                </a:solidFill>
              </a:rPr>
              <a:t>-</a:t>
            </a:r>
            <a:r>
              <a:rPr lang="ru-RU" dirty="0">
                <a:solidFill>
                  <a:srgbClr val="002060"/>
                </a:solidFill>
              </a:rPr>
              <a:t>это когда индивидуальное поведение соответствует определенным стандартам , правилам , регуляторам, которые установились в данном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33389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296144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Можно выделить ряд принципов , в соответствии с которыми воспитатель может повлиять на процесс самоконтроля: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284984"/>
            <a:ext cx="8229600" cy="3273227"/>
          </a:xfrm>
        </p:spPr>
        <p:txBody>
          <a:bodyPr/>
          <a:lstStyle/>
          <a:p>
            <a:r>
              <a:rPr lang="ru-RU" sz="2000" dirty="0">
                <a:solidFill>
                  <a:srgbClr val="002060"/>
                </a:solidFill>
              </a:rPr>
              <a:t>Дети охотнее реагируют на доводы взрослых, если они взаимно испытывают привязанность и доверяют друг другу.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Воспитательные приемы более эффективны, когда действие их постоянно, а не временно.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Обучение происходит легче, когда в процессе преобладает поощрение за положительные действия или высказывания, а наказания применяются в крайних случаях.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Внешний контроль за поведением необходим всем детям дошкольного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308635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52128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Развитие навыков общения детей со сверстниками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-сюжетно-ролевые игры ( в том числе и с наличием проблемной ситуации)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имитационные игры ( имитирующие в чистом виде какой-либо человеческий  процесс)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интерактивные игры ( игры на взаимодействие)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социально-поведенческие тренинги ( направленные на обучение модели  конструктивного поведения в разрешении конфликтной ситуации)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обыгрывание конфликтных ситуаций и моделирование выхода из них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</a:t>
            </a:r>
            <a:r>
              <a:rPr lang="ru-RU" sz="1600" b="1" dirty="0" err="1">
                <a:solidFill>
                  <a:srgbClr val="002060"/>
                </a:solidFill>
                <a:latin typeface="Trebuchet MS" pitchFamily="34" charset="0"/>
              </a:rPr>
              <a:t>психогимнастика</a:t>
            </a: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чтение и обсуждение художественных произведений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просмотр и анализ фрагментов мультипликационных фильмов с 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последующим моделированием новых версий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- дискуссии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  <a:t>Воспитатель предлагает детям игры и активно в них участвует.</a:t>
            </a:r>
            <a:br>
              <a:rPr lang="ru-RU" sz="1600" b="1" dirty="0">
                <a:solidFill>
                  <a:srgbClr val="002060"/>
                </a:solidFill>
                <a:latin typeface="Trebuchet MS" pitchFamily="34" charset="0"/>
              </a:rPr>
            </a:br>
            <a:endParaRPr lang="ru-RU" sz="1600" dirty="0">
              <a:solidFill>
                <a:srgbClr val="002060"/>
              </a:solidFill>
              <a:latin typeface="Trebuchet MS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333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792088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Уголки «доверительных бесед»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rebuchet MS" pitchFamily="34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latin typeface="+mj-lt"/>
              </a:rPr>
              <a:t>«Солнечный круг» 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«Уголок доверия»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«Островок желаний»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«Островок доверия»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 Островок чувств»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r>
              <a:rPr lang="ru-RU" sz="2800" b="1" dirty="0">
                <a:solidFill>
                  <a:srgbClr val="002060"/>
                </a:solidFill>
                <a:latin typeface="+mj-lt"/>
              </a:rPr>
              <a:t>«Секретная комната»</a:t>
            </a:r>
            <a:br>
              <a:rPr lang="ru-RU" sz="2800" b="1" dirty="0">
                <a:solidFill>
                  <a:srgbClr val="002060"/>
                </a:solidFill>
                <a:latin typeface="+mj-lt"/>
              </a:rPr>
            </a:br>
            <a:endParaRPr lang="ru-RU" sz="2800" b="1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0813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792088"/>
          </a:xfrm>
        </p:spPr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</a:rPr>
              <a:t>Детские </a:t>
            </a:r>
            <a:r>
              <a:rPr lang="ru-RU" sz="3600" b="1" dirty="0" err="1">
                <a:solidFill>
                  <a:srgbClr val="002060"/>
                </a:solidFill>
              </a:rPr>
              <a:t>мирилки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600400"/>
          </a:xfrm>
        </p:spPr>
        <p:txBody>
          <a:bodyPr numCol="2"/>
          <a:lstStyle/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>
                <a:solidFill>
                  <a:srgbClr val="002060"/>
                </a:solidFill>
              </a:rPr>
              <a:t>Мирись, мирись,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больше не дерись.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если будешь драться,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Я буду кусаться.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кусаться нам нельзя,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Потому что мы друзья.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Мирись, мирись,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больше не дерись.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если будешь драться,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Я буду кусаться.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Мама придет,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Нам обоим попадет. Не дерись, не дерись,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Ну-ка быстро помирись!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Пальчик за пальчик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Крепко возьмем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Раньше дрались,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теперь ни по чем.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***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Давай с тобой мириться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И во всем делиться.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 кто не будет мириться,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С тем не будем водиться</a:t>
            </a:r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0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31640" y="3356992"/>
            <a:ext cx="7358063" cy="2448272"/>
          </a:xfrm>
        </p:spPr>
        <p:txBody>
          <a:bodyPr/>
          <a:lstStyle/>
          <a:p>
            <a:r>
              <a:rPr lang="ru-RU" sz="4800" b="1" i="1" dirty="0">
                <a:solidFill>
                  <a:srgbClr val="0070C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521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72008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Что такое конфликт?</a:t>
            </a:r>
            <a:br>
              <a:rPr lang="ru-RU" sz="4000" b="1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3877891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Конфликт</a:t>
            </a:r>
            <a:r>
              <a:rPr lang="ru-RU" dirty="0">
                <a:solidFill>
                  <a:srgbClr val="002060"/>
                </a:solidFill>
              </a:rPr>
              <a:t> (от лат. </a:t>
            </a:r>
            <a:r>
              <a:rPr lang="ru-RU" dirty="0" err="1">
                <a:solidFill>
                  <a:srgbClr val="002060"/>
                </a:solidFill>
              </a:rPr>
              <a:t>conflictus</a:t>
            </a:r>
            <a:r>
              <a:rPr lang="ru-RU" dirty="0">
                <a:solidFill>
                  <a:srgbClr val="002060"/>
                </a:solidFill>
              </a:rPr>
              <a:t> - столкновение) – столкновение противоположных направленных целей, интересов, позиций, мнений или взглядов оппонентов или субъектов взаимодействия. 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0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494928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Два вида направленности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312921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b="1" i="1" dirty="0">
                <a:solidFill>
                  <a:srgbClr val="002060"/>
                </a:solidFill>
              </a:rPr>
              <a:t>Внешний</a:t>
            </a: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sz="2400" b="1" dirty="0">
                <a:solidFill>
                  <a:srgbClr val="002060"/>
                </a:solidFill>
              </a:rPr>
              <a:t>связан с противоречиями , возникающими во время общения и совместной деятельностью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b="1" i="1" dirty="0">
                <a:solidFill>
                  <a:srgbClr val="002060"/>
                </a:solidFill>
              </a:rPr>
              <a:t>Внутренний-</a:t>
            </a:r>
            <a:r>
              <a:rPr lang="ru-RU" sz="2400" b="1" dirty="0">
                <a:solidFill>
                  <a:srgbClr val="002060"/>
                </a:solidFill>
              </a:rPr>
              <a:t>скрыт от наблюдения, и возникает у дошкольников в условиях их ведущей игровой деятельности.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8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648072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Причины возникновения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Борьба за лидерство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Ущемление достоинства или амбиций одного из детей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Не подтверждение ролевых ожиданий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Психологическая несовместимость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Конфликтное поведение ка норма общения для одного из противников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8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936104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детском коллективе часто провоцируют конфликтные ситуации трудные или конфликтные дети: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Агрессивисты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–задирают других и раздражаются сами, если их не слушают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Жалобщики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всегда на что-нибудь жалуются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Молчуны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спокойные и немногословные, но узнать чего они хотят очень сложно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Сверхпокладистые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со всеми соглашаются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Всезнайки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считают себя выше, умнее других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Нерешительные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медлят с принятием решений, боятся ошибиться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Максималисты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– хотят чего-то прямо сейчас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Скрытые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– затаивают обиды и неожиданно набрасываются на обидчика</a:t>
            </a:r>
            <a:endParaRPr lang="ru-RU" sz="20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Невинные лгуны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– вводят других в заблуждение ложью и обманом</a:t>
            </a:r>
            <a:endParaRPr lang="ru-RU" sz="2000" dirty="0">
              <a:solidFill>
                <a:srgbClr val="002060"/>
              </a:solidFill>
              <a:latin typeface="Arial" charset="0"/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8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720080"/>
          </a:xfrm>
        </p:spPr>
        <p:txBody>
          <a:bodyPr/>
          <a:lstStyle/>
          <a:p>
            <a:r>
              <a:rPr lang="ru-RU" sz="4000" u="sng" dirty="0">
                <a:solidFill>
                  <a:srgbClr val="002060"/>
                </a:solidFill>
              </a:rPr>
              <a:t>Разрешение конфликта – это:</a:t>
            </a:r>
            <a:r>
              <a:rPr lang="ru-RU" sz="4000" dirty="0">
                <a:solidFill>
                  <a:srgbClr val="002060"/>
                </a:solidFill>
              </a:rPr>
              <a:t/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минимизация проблем, разделяющих стороны, осуществляемая через поиск компромисса, достижения согласия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устранение полностью или частично причин, породивших конфликт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изменение целей участников конфликта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</a:rPr>
              <a:t>достижение соглашения по спорному вопросу между участниками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70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066130"/>
          </a:xfrm>
        </p:spPr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</a:rPr>
              <a:t>Два способа разрешения конфликта:</a:t>
            </a:r>
            <a:br>
              <a:rPr lang="ru-RU" sz="3600" b="1" dirty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ДЕСТРУКТИВНЫЙ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  «Уйду, и не буду с ним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«Сам буду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«Позову воспитателя и она заставит всех играть»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</a:rPr>
              <a:t>«Всех побью и заставлю играть»</a:t>
            </a:r>
          </a:p>
          <a:p>
            <a:pPr marL="0" indent="0">
              <a:buNone/>
            </a:pPr>
            <a:endParaRPr lang="ru-RU" sz="2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КОНСТРУКТИВНЫЙ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«Предложу другую игру»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«Спрошу у ребят, во что лучше поиграть»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/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792088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/>
            </a:r>
            <a:br>
              <a:rPr lang="ru-RU" sz="2400" b="1" i="1" dirty="0">
                <a:solidFill>
                  <a:srgbClr val="002060"/>
                </a:solidFill>
              </a:rPr>
            </a:br>
            <a:r>
              <a:rPr lang="ru-RU" sz="2400" b="1" i="1" dirty="0">
                <a:solidFill>
                  <a:srgbClr val="002060"/>
                </a:solidFill>
              </a:rPr>
              <a:t/>
            </a:r>
            <a:br>
              <a:rPr lang="ru-RU" sz="2400" b="1" i="1" dirty="0">
                <a:solidFill>
                  <a:srgbClr val="002060"/>
                </a:solidFill>
              </a:rPr>
            </a:br>
            <a:r>
              <a:rPr lang="ru-RU" sz="2400" b="1" i="1" dirty="0">
                <a:solidFill>
                  <a:srgbClr val="002060"/>
                </a:solidFill>
              </a:rPr>
              <a:t/>
            </a:r>
            <a:br>
              <a:rPr lang="ru-RU" sz="24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Становясь посредником в разрешении детских конфликтов, воспитатель должен учитывать их характерные особенности:</a:t>
            </a: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1600" b="1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При разрешении конфликтной ситуации воспитатель несет профессиональную ответственность за правильное разрешение ситуации конфликта.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Взрослые и дети имеют разный социальный статус, чем и определяется их разное поведение в конфликте и при его разрешении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Разница в возрасте и жизненном опыте разводит позиции взрослого и ребенка, порождает разную степень ответственности за ошибки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Различное понимание событий и их причин участниками, конфликт глазами воспитателей и детей видится по-разному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Присутствие других детей при конфликте превращает их из свидетелей в участников, а конфликт приобретает воспитательный смысл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Профессиональная позиция воспитателя – взять на себя инициативу разрешения конфликта и на первое место поставить интересы формирующейся личности.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b="1" dirty="0">
                <a:solidFill>
                  <a:srgbClr val="002060"/>
                </a:solidFill>
              </a:rPr>
              <a:t>Детские конфликты легче предупредить, чем успешно разрешить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142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u="sng" dirty="0">
                <a:solidFill>
                  <a:srgbClr val="002060"/>
                </a:solidFill>
              </a:rPr>
              <a:t>Задача педагога: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научить ребенка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социально приемлемым нормам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2060"/>
                </a:solidFill>
              </a:rPr>
              <a:t>поведения и общения</a:t>
            </a:r>
          </a:p>
        </p:txBody>
      </p:sp>
    </p:spTree>
    <p:extLst>
      <p:ext uri="{BB962C8B-B14F-4D97-AF65-F5344CB8AC3E}">
        <p14:creationId xmlns:p14="http://schemas.microsoft.com/office/powerpoint/2010/main" val="4257225069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874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2</vt:lpstr>
      <vt:lpstr>лица</vt:lpstr>
      <vt:lpstr>Детские конфликты и способы их решения Подготовил Педагог-психолог  МБОУ ЦО № 57 г. Твери Ларионова М.В.</vt:lpstr>
      <vt:lpstr>Что такое конфликт? </vt:lpstr>
      <vt:lpstr>Два вида направленности конфликтов</vt:lpstr>
      <vt:lpstr>Причины возникновения конфликтов</vt:lpstr>
      <vt:lpstr>В детском коллективе часто провоцируют конфликтные ситуации трудные или конфликтные дети: </vt:lpstr>
      <vt:lpstr>Разрешение конфликта – это: </vt:lpstr>
      <vt:lpstr>Два способа разрешения конфликта: </vt:lpstr>
      <vt:lpstr>   Становясь посредником в разрешении детских конфликтов, воспитатель должен учитывать их характерные особенности:  </vt:lpstr>
      <vt:lpstr>Презентация PowerPoint</vt:lpstr>
      <vt:lpstr>Техника  «активного слушания»</vt:lpstr>
      <vt:lpstr>Презентация PowerPoint</vt:lpstr>
      <vt:lpstr>Можно выделить ряд принципов , в соответствии с которыми воспитатель может повлиять на процесс самоконтроля:</vt:lpstr>
      <vt:lpstr>Развитие навыков общения детей со сверстниками</vt:lpstr>
      <vt:lpstr>Уголки «доверительных бесед»</vt:lpstr>
      <vt:lpstr>Детские мирилки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конфликты и способы их решения Подготовил воспитатель ВКК Волгина О.В.</dc:title>
  <dc:creator>админ</dc:creator>
  <cp:lastModifiedBy>admin</cp:lastModifiedBy>
  <cp:revision>16</cp:revision>
  <dcterms:created xsi:type="dcterms:W3CDTF">2019-03-10T18:37:18Z</dcterms:created>
  <dcterms:modified xsi:type="dcterms:W3CDTF">2025-05-30T12:09:42Z</dcterms:modified>
</cp:coreProperties>
</file>