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6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1056" y="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AEB4229B-0C02-48E3-A9E1-0C2778ED5B5C}" type="datetimeFigureOut">
              <a:rPr lang="ru-RU" smtClean="0"/>
              <a:t>28.05.2025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2AAF9E47-D77D-4B04-83D7-7587D4C2E5CE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4229B-0C02-48E3-A9E1-0C2778ED5B5C}" type="datetimeFigureOut">
              <a:rPr lang="ru-RU" smtClean="0"/>
              <a:t>28.05.2025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F9E47-D77D-4B04-83D7-7587D4C2E5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4229B-0C02-48E3-A9E1-0C2778ED5B5C}" type="datetimeFigureOut">
              <a:rPr lang="ru-RU" smtClean="0"/>
              <a:t>28.05.2025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F9E47-D77D-4B04-83D7-7587D4C2E5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EB4229B-0C02-48E3-A9E1-0C2778ED5B5C}" type="datetimeFigureOut">
              <a:rPr lang="ru-RU" smtClean="0"/>
              <a:t>28.05.2025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AAF9E47-D77D-4B04-83D7-7587D4C2E5CE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AEB4229B-0C02-48E3-A9E1-0C2778ED5B5C}" type="datetimeFigureOut">
              <a:rPr lang="ru-RU" smtClean="0"/>
              <a:t>28.05.2025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2AAF9E47-D77D-4B04-83D7-7587D4C2E5CE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4229B-0C02-48E3-A9E1-0C2778ED5B5C}" type="datetimeFigureOut">
              <a:rPr lang="ru-RU" smtClean="0"/>
              <a:t>28.05.2025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F9E47-D77D-4B04-83D7-7587D4C2E5CE}" type="slidenum">
              <a:rPr lang="ru-RU" smtClean="0"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4229B-0C02-48E3-A9E1-0C2778ED5B5C}" type="datetimeFigureOut">
              <a:rPr lang="ru-RU" smtClean="0"/>
              <a:t>28.05.2025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F9E47-D77D-4B04-83D7-7587D4C2E5CE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EB4229B-0C02-48E3-A9E1-0C2778ED5B5C}" type="datetimeFigureOut">
              <a:rPr lang="ru-RU" smtClean="0"/>
              <a:t>28.05.2025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AAF9E47-D77D-4B04-83D7-7587D4C2E5C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4229B-0C02-48E3-A9E1-0C2778ED5B5C}" type="datetimeFigureOut">
              <a:rPr lang="ru-RU" smtClean="0"/>
              <a:t>28.05.2025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F9E47-D77D-4B04-83D7-7587D4C2E5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EB4229B-0C02-48E3-A9E1-0C2778ED5B5C}" type="datetimeFigureOut">
              <a:rPr lang="ru-RU" smtClean="0"/>
              <a:t>28.05.2025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AAF9E47-D77D-4B04-83D7-7587D4C2E5CE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EB4229B-0C02-48E3-A9E1-0C2778ED5B5C}" type="datetimeFigureOut">
              <a:rPr lang="ru-RU" smtClean="0"/>
              <a:t>28.05.2025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AAF9E47-D77D-4B04-83D7-7587D4C2E5CE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EB4229B-0C02-48E3-A9E1-0C2778ED5B5C}" type="datetimeFigureOut">
              <a:rPr lang="ru-RU" smtClean="0"/>
              <a:t>28.05.2025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AAF9E47-D77D-4B04-83D7-7587D4C2E5C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79712" y="261153"/>
            <a:ext cx="6192688" cy="792088"/>
          </a:xfrm>
        </p:spPr>
        <p:txBody>
          <a:bodyPr>
            <a:noAutofit/>
          </a:bodyPr>
          <a:lstStyle/>
          <a:p>
            <a:pPr algn="ctr"/>
            <a:r>
              <a:rPr lang="ru-RU" sz="4800" i="1" u="sng" dirty="0" err="1"/>
              <a:t>Буллинг</a:t>
            </a:r>
            <a:r>
              <a:rPr lang="ru-RU" sz="4800" i="1" u="sng" dirty="0"/>
              <a:t> в  школе</a:t>
            </a:r>
          </a:p>
        </p:txBody>
      </p:sp>
      <p:pic>
        <p:nvPicPr>
          <p:cNvPr id="4" name="Рисунок 3" descr="MROB_K_Header_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62941" y="1628800"/>
            <a:ext cx="6552728" cy="277180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637D432-C2FC-4615-BF01-E22072E3C17E}"/>
              </a:ext>
            </a:extLst>
          </p:cNvPr>
          <p:cNvSpPr txBox="1"/>
          <p:nvPr/>
        </p:nvSpPr>
        <p:spPr>
          <a:xfrm>
            <a:off x="4729818" y="5661248"/>
            <a:ext cx="43924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/>
              <a:t>Ларионова Мария Вячеславовна</a:t>
            </a:r>
          </a:p>
          <a:p>
            <a:r>
              <a:rPr lang="ru-RU" sz="1400" b="1" i="1" dirty="0"/>
              <a:t>Педагог-психолог</a:t>
            </a:r>
          </a:p>
          <a:p>
            <a:r>
              <a:rPr lang="ru-RU" sz="1400" b="1" i="1" dirty="0"/>
              <a:t>МБОУ ЦО № 57 г. Твери</a:t>
            </a:r>
            <a:endParaRPr lang="ru-RU" b="1" i="1" dirty="0"/>
          </a:p>
        </p:txBody>
      </p:sp>
    </p:spTree>
  </p:cSld>
  <p:clrMapOvr>
    <a:masterClrMapping/>
  </p:clrMapOvr>
  <p:transition>
    <p:wedg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/>
              <a:t>Как помочь своему ребёнку, ставшему жертвой школьного </a:t>
            </a:r>
            <a:r>
              <a:rPr lang="ru-RU" b="1" dirty="0" err="1"/>
              <a:t>буллинга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- прежде всего, понять истинную причину происшедшего с ним;</a:t>
            </a:r>
          </a:p>
          <a:p>
            <a:r>
              <a:rPr lang="ru-RU" dirty="0"/>
              <a:t>- убедиться, что ваш ребёнок действительно стал жертвой школьного </a:t>
            </a:r>
            <a:r>
              <a:rPr lang="ru-RU" dirty="0" err="1"/>
              <a:t>буллинга</a:t>
            </a:r>
            <a:r>
              <a:rPr lang="ru-RU" dirty="0"/>
              <a:t>;</a:t>
            </a:r>
          </a:p>
          <a:p>
            <a:r>
              <a:rPr lang="ru-RU" dirty="0"/>
              <a:t>- сообщить об этом учителю и школьному психологу;</a:t>
            </a:r>
          </a:p>
          <a:p>
            <a:r>
              <a:rPr lang="ru-RU" dirty="0"/>
              <a:t>- сообща найти пути выхода из сложившийся ситуации;</a:t>
            </a:r>
          </a:p>
          <a:p>
            <a:r>
              <a:rPr lang="ru-RU" dirty="0"/>
              <a:t>- если ребёнок был сильно напуган и потрясён случившимся, не отправлять его на следующий день в школу;</a:t>
            </a:r>
          </a:p>
          <a:p>
            <a:r>
              <a:rPr lang="ru-RU" dirty="0"/>
              <a:t>- при сильно пережитом стрессе попытаться перевести ребёнка в другой класс или даже в другую школу;</a:t>
            </a:r>
          </a:p>
          <a:p>
            <a:r>
              <a:rPr lang="ru-RU" dirty="0"/>
              <a:t>- в случае развития посттравматического стрессового синдрома немедленно обратиться к специалистам;</a:t>
            </a:r>
          </a:p>
          <a:p>
            <a:r>
              <a:rPr lang="ru-RU" dirty="0"/>
              <a:t>- ни в коем случае не игнорировать случившееся с ребёнком и не пускать всё на самотёк.</a:t>
            </a:r>
          </a:p>
          <a:p>
            <a:r>
              <a:rPr lang="ru-RU" dirty="0"/>
              <a:t>- успокоить и поддержать ребенка словами: «Хорошо, что ты мне сказал. Ты правильно сделал»; «Я тебе верю»; «Ты в этом не виноват»; «Ты не один попал в такую ситуацию, это случается и с другими детьми; «Мне жаль, что с тобой это случилось».</a:t>
            </a:r>
          </a:p>
          <a:p>
            <a:r>
              <a:rPr lang="ru-RU" dirty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ransition>
    <p:wedg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188640"/>
            <a:ext cx="5554960" cy="652934"/>
          </a:xfrm>
        </p:spPr>
        <p:txBody>
          <a:bodyPr/>
          <a:lstStyle/>
          <a:p>
            <a:r>
              <a:rPr lang="ru-RU" b="1" i="1" dirty="0"/>
              <a:t>Все в наших руках</a:t>
            </a:r>
            <a:r>
              <a:rPr lang="ru-RU" dirty="0"/>
              <a:t>!</a:t>
            </a:r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29066" t="21811" r="40077" b="23332"/>
          <a:stretch>
            <a:fillRect/>
          </a:stretch>
        </p:blipFill>
        <p:spPr bwMode="auto">
          <a:xfrm>
            <a:off x="1691680" y="1124744"/>
            <a:ext cx="5328592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83568" y="260648"/>
            <a:ext cx="7467600" cy="487375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Школьный </a:t>
            </a:r>
            <a:r>
              <a:rPr lang="ru-RU" sz="4000" b="1" dirty="0" err="1">
                <a:latin typeface="Times New Roman" pitchFamily="18" charset="0"/>
                <a:cs typeface="Times New Roman" pitchFamily="18" charset="0"/>
              </a:rPr>
              <a:t>буллинг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2771800" y="980728"/>
            <a:ext cx="1584176" cy="12241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4355976" y="980728"/>
            <a:ext cx="1656184" cy="12241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11560" y="2204864"/>
            <a:ext cx="30963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/>
              <a:t>Физический школьный </a:t>
            </a:r>
            <a:r>
              <a:rPr lang="ru-RU" sz="2000" b="1" i="1" dirty="0" err="1"/>
              <a:t>буллинг</a:t>
            </a:r>
            <a:r>
              <a:rPr lang="ru-RU" sz="2000" b="1" dirty="0"/>
              <a:t> 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76056" y="2204864"/>
            <a:ext cx="31411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/>
              <a:t>Психологический школьный </a:t>
            </a:r>
            <a:r>
              <a:rPr lang="ru-RU" sz="2000" b="1" i="1" dirty="0" err="1"/>
              <a:t>буллинг</a:t>
            </a:r>
            <a:r>
              <a:rPr lang="ru-RU" sz="2000" b="1" dirty="0"/>
              <a:t> </a:t>
            </a:r>
          </a:p>
        </p:txBody>
      </p:sp>
      <p:pic>
        <p:nvPicPr>
          <p:cNvPr id="1032" name="Picture 8" descr="https://canadagoose-store.ru/wp-content/uploads/a/d/a/ada4f387c5d1af16dca38786854151e8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429000"/>
            <a:ext cx="3888432" cy="2593584"/>
          </a:xfrm>
          <a:prstGeom prst="rect">
            <a:avLst/>
          </a:prstGeom>
          <a:noFill/>
        </p:spPr>
      </p:pic>
      <p:pic>
        <p:nvPicPr>
          <p:cNvPr id="1034" name="Picture 10" descr="https://babyzzz.ru/wp-content/uploads/2020/01/imagetools0-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356992"/>
            <a:ext cx="3915819" cy="2207543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Новая разновидность школьного </a:t>
            </a:r>
            <a:r>
              <a:rPr lang="ru-RU" dirty="0" err="1"/>
              <a:t>буллинга</a:t>
            </a:r>
            <a:r>
              <a:rPr lang="ru-RU" dirty="0"/>
              <a:t>- </a:t>
            </a:r>
            <a:r>
              <a:rPr lang="ru-RU" b="1" i="1" dirty="0" err="1"/>
              <a:t>кибербуллинг</a:t>
            </a:r>
            <a:r>
              <a:rPr lang="ru-RU" b="1" i="1" dirty="0"/>
              <a:t> </a:t>
            </a:r>
          </a:p>
        </p:txBody>
      </p:sp>
      <p:pic>
        <p:nvPicPr>
          <p:cNvPr id="4" name="Содержимое 3" descr="e1ff2965abaabb4b9bcf674388ea11d0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628800"/>
            <a:ext cx="7018014" cy="4917033"/>
          </a:xfrm>
        </p:spPr>
      </p:pic>
    </p:spTree>
  </p:cSld>
  <p:clrMapOvr>
    <a:masterClrMapping/>
  </p:clrMapOvr>
  <p:transition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268760"/>
            <a:ext cx="8507288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Рекомендации для профилактики </a:t>
            </a:r>
            <a:r>
              <a:rPr lang="ru-RU" b="1" dirty="0" err="1"/>
              <a:t>кибербуллинга</a:t>
            </a:r>
            <a:r>
              <a:rPr lang="ru-RU" b="1" dirty="0"/>
              <a:t>, его прекращения или преодоления его последствий.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b="1" dirty="0"/>
              <a:t>Не спеши выбрасывать свой негатив в кибер-пространство</a:t>
            </a:r>
            <a:r>
              <a:rPr lang="ru-RU" dirty="0"/>
              <a:t>.</a:t>
            </a:r>
          </a:p>
          <a:p>
            <a:pPr lvl="0"/>
            <a:r>
              <a:rPr lang="ru-RU" b="1" dirty="0"/>
              <a:t>Создавай собственную онлайн-репутацию, не покупайся на иллюзию анонимности</a:t>
            </a:r>
            <a:r>
              <a:rPr lang="ru-RU" dirty="0"/>
              <a:t>. </a:t>
            </a:r>
          </a:p>
          <a:p>
            <a:pPr lvl="0"/>
            <a:r>
              <a:rPr lang="ru-RU" b="1" dirty="0"/>
              <a:t>Храни подтверждения фактов нападений</a:t>
            </a:r>
            <a:r>
              <a:rPr lang="ru-RU" dirty="0"/>
              <a:t>.</a:t>
            </a:r>
          </a:p>
          <a:p>
            <a:pPr lvl="0"/>
            <a:r>
              <a:rPr lang="ru-RU" b="1" dirty="0"/>
              <a:t>Игнорируй единичный негатив</a:t>
            </a:r>
            <a:r>
              <a:rPr lang="ru-RU" dirty="0"/>
              <a:t>. </a:t>
            </a:r>
          </a:p>
          <a:p>
            <a:pPr lvl="0"/>
            <a:r>
              <a:rPr lang="ru-RU" b="1" dirty="0"/>
              <a:t>Если ты стал очевидцем кибер-</a:t>
            </a:r>
            <a:r>
              <a:rPr lang="ru-RU" b="1" dirty="0" err="1"/>
              <a:t>буллинга</a:t>
            </a:r>
            <a:r>
              <a:rPr lang="ru-RU" dirty="0"/>
              <a:t>.</a:t>
            </a:r>
          </a:p>
          <a:p>
            <a:pPr lvl="0"/>
            <a:r>
              <a:rPr lang="ru-RU" b="1" dirty="0"/>
              <a:t>Блокируй агрессоров</a:t>
            </a:r>
            <a:r>
              <a:rPr lang="ru-RU" dirty="0"/>
              <a:t>. </a:t>
            </a:r>
          </a:p>
          <a:p>
            <a:pPr lvl="0"/>
            <a:r>
              <a:rPr lang="ru-RU" b="1" dirty="0"/>
              <a:t>Не стоит игнорировать агрессивные сообщения</a:t>
            </a:r>
            <a:r>
              <a:rPr lang="ru-RU" dirty="0"/>
              <a:t>. </a:t>
            </a:r>
          </a:p>
        </p:txBody>
      </p:sp>
    </p:spTree>
  </p:cSld>
  <p:clrMapOvr>
    <a:masterClrMapping/>
  </p:clrMapOvr>
  <p:transition>
    <p:wedg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200800" cy="738336"/>
          </a:xfrm>
        </p:spPr>
        <p:txBody>
          <a:bodyPr/>
          <a:lstStyle/>
          <a:p>
            <a:pPr algn="ctr"/>
            <a:r>
              <a:rPr lang="ru-RU" b="1" dirty="0"/>
              <a:t>Участники </a:t>
            </a:r>
            <a:r>
              <a:rPr lang="ru-RU" b="1" dirty="0" err="1"/>
              <a:t>буллинга</a:t>
            </a:r>
            <a:r>
              <a:rPr lang="ru-RU" b="1" dirty="0"/>
              <a:t>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39552" y="1124744"/>
            <a:ext cx="7467600" cy="4873752"/>
          </a:xfrm>
        </p:spPr>
        <p:txBody>
          <a:bodyPr/>
          <a:lstStyle/>
          <a:p>
            <a:pPr>
              <a:buNone/>
            </a:pPr>
            <a:r>
              <a:rPr lang="ru-RU" b="1" dirty="0"/>
              <a:t>Зачинщики </a:t>
            </a:r>
            <a:r>
              <a:rPr lang="ru-RU" dirty="0"/>
              <a:t>(активные, лидеры). Обычно один-два человека в классе становятся инициаторами травли</a:t>
            </a:r>
          </a:p>
        </p:txBody>
      </p:sp>
      <p:pic>
        <p:nvPicPr>
          <p:cNvPr id="16386" name="Picture 2" descr="https://www.healio.com/~/media/slack-news/stock-images/pediatrics/b/bully_kids_286984030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564904"/>
            <a:ext cx="7216086" cy="3788445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5536" y="332656"/>
            <a:ext cx="7704856" cy="5400600"/>
          </a:xfrm>
        </p:spPr>
        <p:txBody>
          <a:bodyPr/>
          <a:lstStyle/>
          <a:p>
            <a:r>
              <a:rPr lang="ru-RU" b="1" dirty="0"/>
              <a:t>Преследователи</a:t>
            </a:r>
            <a:endParaRPr lang="ru-RU" dirty="0"/>
          </a:p>
        </p:txBody>
      </p:sp>
      <p:pic>
        <p:nvPicPr>
          <p:cNvPr id="17410" name="Picture 2" descr="https://media.baamboozle.com/uploads/images/140930/1643236865_106243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980728"/>
            <a:ext cx="7308304" cy="4913145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7571184" cy="634082"/>
          </a:xfrm>
        </p:spPr>
        <p:txBody>
          <a:bodyPr/>
          <a:lstStyle/>
          <a:p>
            <a:pPr algn="ctr"/>
            <a:r>
              <a:rPr lang="ru-RU" b="1" dirty="0"/>
              <a:t>Жертва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3861048"/>
            <a:ext cx="1944216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076056" y="1124744"/>
            <a:ext cx="1944216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300192" y="2996952"/>
            <a:ext cx="1944216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275856" y="5445224"/>
            <a:ext cx="1944216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347864" y="3068960"/>
            <a:ext cx="1944216" cy="122413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chemeClr val="tx1"/>
                </a:solidFill>
              </a:rPr>
              <a:t>типы отвергаемых детей</a:t>
            </a:r>
            <a:endParaRPr lang="ru-RU" i="1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87624" y="1124744"/>
            <a:ext cx="1944216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5220072" y="1492097"/>
            <a:ext cx="14401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Любимчик»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1331640" y="1412776"/>
            <a:ext cx="25922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«Прилипала»</a:t>
            </a:r>
            <a:endParaRPr kumimoji="0" lang="ru-R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467544" y="4221088"/>
            <a:ext cx="194421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«Шут» или «козел отпущения»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6516216" y="3429000"/>
            <a:ext cx="21957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Озлобленные</a:t>
            </a:r>
            <a:endParaRPr kumimoji="0" lang="ru-R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41" name="Rectangle 9"/>
          <p:cNvSpPr>
            <a:spLocks noChangeArrowheads="1"/>
          </p:cNvSpPr>
          <p:nvPr/>
        </p:nvSpPr>
        <p:spPr bwMode="auto">
          <a:xfrm>
            <a:off x="3563888" y="5877272"/>
            <a:ext cx="144016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Непопулярные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3" name="Прямая со стрелкой 22"/>
          <p:cNvCxnSpPr>
            <a:cxnSpLocks/>
          </p:cNvCxnSpPr>
          <p:nvPr/>
        </p:nvCxnSpPr>
        <p:spPr>
          <a:xfrm flipV="1">
            <a:off x="5292080" y="2348880"/>
            <a:ext cx="720080" cy="7288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cxnSpLocks/>
          </p:cNvCxnSpPr>
          <p:nvPr/>
        </p:nvCxnSpPr>
        <p:spPr>
          <a:xfrm flipH="1" flipV="1">
            <a:off x="2555776" y="2420888"/>
            <a:ext cx="792088" cy="6568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5328084" y="3693114"/>
            <a:ext cx="93610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cxnSpLocks/>
          </p:cNvCxnSpPr>
          <p:nvPr/>
        </p:nvCxnSpPr>
        <p:spPr>
          <a:xfrm>
            <a:off x="4283968" y="4293096"/>
            <a:ext cx="0" cy="11306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cxnSpLocks/>
            <a:endCxn id="18439" idx="3"/>
          </p:cNvCxnSpPr>
          <p:nvPr/>
        </p:nvCxnSpPr>
        <p:spPr>
          <a:xfrm flipH="1">
            <a:off x="2411760" y="4284313"/>
            <a:ext cx="936104" cy="2291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edg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4402832" cy="706090"/>
          </a:xfrm>
        </p:spPr>
        <p:txBody>
          <a:bodyPr/>
          <a:lstStyle/>
          <a:p>
            <a:pPr algn="ctr"/>
            <a:r>
              <a:rPr lang="ru-RU" b="1" dirty="0"/>
              <a:t>Наблюдатели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690864" cy="4925144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Все зрители, очевидцы </a:t>
            </a:r>
            <a:r>
              <a:rPr lang="ru-RU" dirty="0" err="1"/>
              <a:t>буллинга</a:t>
            </a:r>
            <a:r>
              <a:rPr lang="ru-RU" dirty="0"/>
              <a:t>, будь то учащиеся, учителя, или технический персонал, даже если они не вмешиваются и не реагируют, конечно, испытывают большое психологическое давление. Очевидцы </a:t>
            </a:r>
            <a:r>
              <a:rPr lang="ru-RU" dirty="0" err="1"/>
              <a:t>буллинга</a:t>
            </a:r>
            <a:r>
              <a:rPr lang="ru-RU" dirty="0"/>
              <a:t> часто испытывают страх в школе, а также чувство, характерное для </a:t>
            </a:r>
            <a:r>
              <a:rPr lang="ru-RU" dirty="0" err="1"/>
              <a:t>травматиков</a:t>
            </a:r>
            <a:r>
              <a:rPr lang="ru-RU" dirty="0"/>
              <a:t> – беспомощность перед лицом насилия. Даже если оно направлено не на них непосредственно.</a:t>
            </a:r>
          </a:p>
        </p:txBody>
      </p:sp>
      <p:pic>
        <p:nvPicPr>
          <p:cNvPr id="19458" name="Picture 2" descr="https://w7.pngwing.com/pngs/700/530/png-transparent-school-violence-school-bullying-school-child-calendar-peopl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404664"/>
            <a:ext cx="3816424" cy="2617569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836712"/>
            <a:ext cx="8280920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Симптомы, которые  могут свидетельствовать о том, что ребенку плохо в классе, его отвергают.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27168" cy="4493096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ru-RU" dirty="0"/>
              <a:t>неохотно идет в школу и очень рад любой возможности не ходить туда;</a:t>
            </a:r>
          </a:p>
          <a:p>
            <a:pPr lvl="0"/>
            <a:r>
              <a:rPr lang="ru-RU" dirty="0"/>
              <a:t>возвращается из школы подавленным;</a:t>
            </a:r>
          </a:p>
          <a:p>
            <a:pPr lvl="0"/>
            <a:r>
              <a:rPr lang="ru-RU" dirty="0"/>
              <a:t>часто плачет без очевидной причины;</a:t>
            </a:r>
          </a:p>
          <a:p>
            <a:pPr lvl="0"/>
            <a:r>
              <a:rPr lang="ru-RU" dirty="0"/>
              <a:t>никогда не упоминает никого из одноклассников;</a:t>
            </a:r>
          </a:p>
          <a:p>
            <a:pPr lvl="0"/>
            <a:r>
              <a:rPr lang="ru-RU" dirty="0"/>
              <a:t>очень мало говорит о своей школьной жизни;</a:t>
            </a:r>
          </a:p>
          <a:p>
            <a:pPr lvl="0"/>
            <a:r>
              <a:rPr lang="ru-RU" dirty="0"/>
              <a:t>не знает, кому можно позвонить, чтобы узнать уроки, или вообще отказывается звонить кому-либо;</a:t>
            </a:r>
          </a:p>
          <a:p>
            <a:pPr lvl="0"/>
            <a:r>
              <a:rPr lang="ru-RU" dirty="0"/>
              <a:t>ни с того ни с сего (как кажется) отказывается идти в школу;</a:t>
            </a:r>
          </a:p>
          <a:p>
            <a:r>
              <a:rPr lang="ru-RU" dirty="0"/>
              <a:t>одинок: его никто не приглашает в гости, на дни рожде­ния, и он никого не хочет позвать к себе</a:t>
            </a:r>
          </a:p>
        </p:txBody>
      </p:sp>
    </p:spTree>
  </p:cSld>
  <p:clrMapOvr>
    <a:masterClrMapping/>
  </p:clrMapOvr>
  <p:transition>
    <p:wedg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119</TotalTime>
  <Words>474</Words>
  <Application>Microsoft Office PowerPoint</Application>
  <PresentationFormat>Экран (4:3)</PresentationFormat>
  <Paragraphs>49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Arial</vt:lpstr>
      <vt:lpstr>Calibri</vt:lpstr>
      <vt:lpstr>Century Schoolbook</vt:lpstr>
      <vt:lpstr>Times New Roman</vt:lpstr>
      <vt:lpstr>Wingdings</vt:lpstr>
      <vt:lpstr>Wingdings 2</vt:lpstr>
      <vt:lpstr>Эркер</vt:lpstr>
      <vt:lpstr>Буллинг в  школе</vt:lpstr>
      <vt:lpstr>Презентация PowerPoint</vt:lpstr>
      <vt:lpstr>Новая разновидность школьного буллинга- кибербуллинг </vt:lpstr>
      <vt:lpstr>Рекомендации для профилактики кибербуллинга, его прекращения или преодоления его последствий. </vt:lpstr>
      <vt:lpstr>Участники буллинга </vt:lpstr>
      <vt:lpstr>Презентация PowerPoint</vt:lpstr>
      <vt:lpstr>Жертва </vt:lpstr>
      <vt:lpstr>Наблюдатели</vt:lpstr>
      <vt:lpstr>Симптомы, которые  могут свидетельствовать о том, что ребенку плохо в классе, его отвергают. </vt:lpstr>
      <vt:lpstr>Как помочь своему ребёнку, ставшему жертвой школьного буллинга</vt:lpstr>
      <vt:lpstr>Все в наших руках!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Буллинг в начальной школе</dc:title>
  <dc:creator>Ларионовы</dc:creator>
  <cp:lastModifiedBy>admin</cp:lastModifiedBy>
  <cp:revision>13</cp:revision>
  <dcterms:created xsi:type="dcterms:W3CDTF">2022-10-09T10:46:54Z</dcterms:created>
  <dcterms:modified xsi:type="dcterms:W3CDTF">2025-05-28T18:47:47Z</dcterms:modified>
</cp:coreProperties>
</file>