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8" r:id="rId3"/>
    <p:sldId id="259" r:id="rId4"/>
    <p:sldId id="261" r:id="rId5"/>
    <p:sldId id="262" r:id="rId6"/>
    <p:sldId id="286" r:id="rId7"/>
    <p:sldId id="287" r:id="rId8"/>
    <p:sldId id="285" r:id="rId9"/>
    <p:sldId id="288" r:id="rId10"/>
    <p:sldId id="301" r:id="rId11"/>
    <p:sldId id="299" r:id="rId12"/>
    <p:sldId id="300" r:id="rId13"/>
    <p:sldId id="314" r:id="rId14"/>
    <p:sldId id="315" r:id="rId15"/>
    <p:sldId id="263" r:id="rId16"/>
    <p:sldId id="264" r:id="rId17"/>
    <p:sldId id="265" r:id="rId18"/>
    <p:sldId id="266" r:id="rId19"/>
    <p:sldId id="267" r:id="rId20"/>
    <p:sldId id="280" r:id="rId21"/>
    <p:sldId id="279" r:id="rId22"/>
    <p:sldId id="268" r:id="rId23"/>
    <p:sldId id="302" r:id="rId24"/>
    <p:sldId id="303" r:id="rId25"/>
    <p:sldId id="311" r:id="rId26"/>
    <p:sldId id="312" r:id="rId27"/>
    <p:sldId id="278" r:id="rId28"/>
    <p:sldId id="282" r:id="rId29"/>
    <p:sldId id="283" r:id="rId30"/>
    <p:sldId id="284" r:id="rId31"/>
    <p:sldId id="313" r:id="rId32"/>
    <p:sldId id="281" r:id="rId33"/>
    <p:sldId id="277" r:id="rId34"/>
    <p:sldId id="276" r:id="rId35"/>
    <p:sldId id="305" r:id="rId36"/>
    <p:sldId id="269" r:id="rId37"/>
    <p:sldId id="293" r:id="rId38"/>
    <p:sldId id="291" r:id="rId39"/>
    <p:sldId id="274" r:id="rId40"/>
    <p:sldId id="304" r:id="rId41"/>
    <p:sldId id="310" r:id="rId42"/>
    <p:sldId id="309" r:id="rId43"/>
    <p:sldId id="306" r:id="rId44"/>
    <p:sldId id="307" r:id="rId45"/>
    <p:sldId id="308" r:id="rId46"/>
    <p:sldId id="271" r:id="rId47"/>
    <p:sldId id="316" r:id="rId48"/>
    <p:sldId id="317" r:id="rId49"/>
    <p:sldId id="296" r:id="rId50"/>
    <p:sldId id="297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4289" autoAdjust="0"/>
  </p:normalViewPr>
  <p:slideViewPr>
    <p:cSldViewPr>
      <p:cViewPr>
        <p:scale>
          <a:sx n="70" d="100"/>
          <a:sy n="70" d="100"/>
        </p:scale>
        <p:origin x="-1230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CE41-CC34-4817-B87C-A99A0863371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473-6BD2-4A46-B14A-275771757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18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CE41-CC34-4817-B87C-A99A0863371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473-6BD2-4A46-B14A-275771757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420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CE41-CC34-4817-B87C-A99A0863371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473-6BD2-4A46-B14A-275771757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1035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F3A672-500F-4810-8509-6A6B9057C9D2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4F13E2-F8DE-4C04-BB7E-4A041CC59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CE41-CC34-4817-B87C-A99A0863371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473-6BD2-4A46-B14A-275771757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CE41-CC34-4817-B87C-A99A0863371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473-6BD2-4A46-B14A-275771757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CE41-CC34-4817-B87C-A99A0863371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473-6BD2-4A46-B14A-275771757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CE41-CC34-4817-B87C-A99A0863371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473-6BD2-4A46-B14A-275771757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CE41-CC34-4817-B87C-A99A0863371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473-6BD2-4A46-B14A-275771757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CE41-CC34-4817-B87C-A99A0863371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473-6BD2-4A46-B14A-275771757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CE41-CC34-4817-B87C-A99A0863371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473-6BD2-4A46-B14A-275771757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CE41-CC34-4817-B87C-A99A0863371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473-6BD2-4A46-B14A-275771757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9634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CE41-CC34-4817-B87C-A99A0863371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473-6BD2-4A46-B14A-275771757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CE41-CC34-4817-B87C-A99A0863371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473-6BD2-4A46-B14A-275771757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CE41-CC34-4817-B87C-A99A0863371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473-6BD2-4A46-B14A-275771757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CE41-CC34-4817-B87C-A99A0863371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473-6BD2-4A46-B14A-275771757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CE41-CC34-4817-B87C-A99A0863371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473-6BD2-4A46-B14A-275771757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099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CE41-CC34-4817-B87C-A99A0863371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473-6BD2-4A46-B14A-275771757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310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CE41-CC34-4817-B87C-A99A0863371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473-6BD2-4A46-B14A-275771757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111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CE41-CC34-4817-B87C-A99A0863371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473-6BD2-4A46-B14A-275771757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345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CE41-CC34-4817-B87C-A99A0863371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473-6BD2-4A46-B14A-275771757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38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CE41-CC34-4817-B87C-A99A0863371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473-6BD2-4A46-B14A-275771757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063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CE41-CC34-4817-B87C-A99A0863371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473-6BD2-4A46-B14A-275771757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399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FCE41-CC34-4817-B87C-A99A0863371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44473-6BD2-4A46-B14A-275771757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39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FCE41-CC34-4817-B87C-A99A0863371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44473-6BD2-4A46-B14A-275771757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Годовой отчет о деятельности </a:t>
            </a:r>
            <a:br>
              <a:rPr lang="ru-RU" dirty="0" smtClean="0"/>
            </a:br>
            <a:r>
              <a:rPr lang="ru-RU" dirty="0" smtClean="0"/>
              <a:t>МОУ СОШ №11 </a:t>
            </a:r>
            <a:br>
              <a:rPr lang="ru-RU" dirty="0" smtClean="0"/>
            </a:br>
            <a:r>
              <a:rPr lang="ru-RU" dirty="0" smtClean="0"/>
              <a:t>за 2014-2015 учебный год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b="1" dirty="0" smtClean="0"/>
              <a:t>Ученический состав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3888432" cy="384929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400" dirty="0" smtClean="0"/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Кравченко О.А. 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1а класс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– 30 чел.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Ивбуль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Г.Н.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1б класс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- 29 чел.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Фомина С.В.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2а класс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– 30 чел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Мотова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Е.В.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2б класс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– 29 чел.</a:t>
            </a:r>
          </a:p>
          <a:p>
            <a:pPr>
              <a:buNone/>
            </a:pP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Лукерина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М.В.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3а класс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– 28 чел.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Никифорова А.М.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3б класс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– 19 чел.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Розова Е.С.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3в класс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– 20 чел.</a:t>
            </a:r>
          </a:p>
          <a:p>
            <a:pPr>
              <a:buNone/>
            </a:pP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Велижанина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М.В.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4а класс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– 25 чел.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Воробьева Е.В.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4б класс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– 23 чел.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Воробьева Е.В.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4в  класс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– 20 чел.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11960" y="2132856"/>
            <a:ext cx="5140766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Ветрова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Д.И.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 класс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29 чел.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Харитонова О.В.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 класс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28 чел.</a:t>
            </a: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Пестрякова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Ю.А.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 класс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24 чел.</a:t>
            </a: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Коптилова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А.В.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 класс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29 чел.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Ефимова –Литвиненко О.В.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 класс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26 чел.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Астафьева И.В.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 класс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21 чел.</a:t>
            </a: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Маганакова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Е.В.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 класс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15 чел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5429264"/>
            <a:ext cx="4247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Итого: 17 классов - комплектов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712968" cy="4106887"/>
          </a:xfrm>
        </p:spPr>
        <p:txBody>
          <a:bodyPr>
            <a:noAutofit/>
          </a:bodyPr>
          <a:lstStyle/>
          <a:p>
            <a:pPr lvl="0" algn="l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Увеличение контингента учащихся 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2010-2011 год –  245 чел.         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2011 - 2012 год –  310 чел. 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2012 - 2013год  – 375чел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2013 - 2014 год –400 чел.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2014-2015 год – 430 чел.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28926" y="214290"/>
            <a:ext cx="5344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Количество обучающихся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Кадровое обеспечение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Административный аппарат:</a:t>
            </a:r>
          </a:p>
          <a:p>
            <a:r>
              <a:rPr lang="ru-RU" sz="2800" dirty="0" smtClean="0"/>
              <a:t>Директор – </a:t>
            </a:r>
            <a:r>
              <a:rPr lang="ru-RU" sz="2800" dirty="0" err="1" smtClean="0"/>
              <a:t>Советкина</a:t>
            </a:r>
            <a:r>
              <a:rPr lang="ru-RU" sz="2800" dirty="0" smtClean="0"/>
              <a:t> Е.П.</a:t>
            </a:r>
          </a:p>
          <a:p>
            <a:r>
              <a:rPr lang="ru-RU" sz="2800" dirty="0" smtClean="0"/>
              <a:t>Заместитель  директора по УВР </a:t>
            </a:r>
            <a:r>
              <a:rPr lang="ru-RU" sz="2800" dirty="0" err="1" smtClean="0"/>
              <a:t>Шумляева</a:t>
            </a:r>
            <a:r>
              <a:rPr lang="ru-RU" sz="2800" dirty="0" smtClean="0"/>
              <a:t> Т.А., </a:t>
            </a:r>
            <a:r>
              <a:rPr lang="ru-RU" sz="2800" dirty="0" err="1" smtClean="0"/>
              <a:t>Маганакова</a:t>
            </a:r>
            <a:r>
              <a:rPr lang="ru-RU" sz="2800" dirty="0" smtClean="0"/>
              <a:t> Е.В.</a:t>
            </a:r>
          </a:p>
          <a:p>
            <a:r>
              <a:rPr lang="ru-RU" sz="2800" dirty="0" smtClean="0"/>
              <a:t>Заместитель директора по УВР по начальной школе – </a:t>
            </a:r>
            <a:r>
              <a:rPr lang="ru-RU" sz="2800" dirty="0" err="1" smtClean="0"/>
              <a:t>Лукерина</a:t>
            </a:r>
            <a:r>
              <a:rPr lang="ru-RU" sz="2800" dirty="0" smtClean="0"/>
              <a:t> М.В.</a:t>
            </a:r>
          </a:p>
          <a:p>
            <a:r>
              <a:rPr lang="ru-RU" sz="2800" dirty="0" smtClean="0"/>
              <a:t>Заместитель директора по ВР – </a:t>
            </a:r>
            <a:r>
              <a:rPr lang="ru-RU" sz="2800" dirty="0" err="1" smtClean="0"/>
              <a:t>Мотова</a:t>
            </a:r>
            <a:r>
              <a:rPr lang="ru-RU" sz="2800" dirty="0" smtClean="0"/>
              <a:t> Е.В.</a:t>
            </a:r>
          </a:p>
          <a:p>
            <a:r>
              <a:rPr lang="ru-RU" sz="2800" dirty="0" smtClean="0"/>
              <a:t>Заместитель директора по АХЧ – </a:t>
            </a:r>
            <a:r>
              <a:rPr lang="ru-RU" sz="2800" dirty="0" err="1" smtClean="0"/>
              <a:t>Лемешко</a:t>
            </a:r>
            <a:r>
              <a:rPr lang="ru-RU" sz="2800" dirty="0" smtClean="0"/>
              <a:t> Е.Н.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Кадровое обеспечение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Административный аппарат – 5 человек</a:t>
            </a:r>
          </a:p>
          <a:p>
            <a:pPr>
              <a:buNone/>
            </a:pPr>
            <a:r>
              <a:rPr lang="ru-RU" dirty="0" smtClean="0"/>
              <a:t>Педагогический персонал - 25 человек</a:t>
            </a:r>
          </a:p>
          <a:p>
            <a:pPr>
              <a:buNone/>
            </a:pPr>
            <a:r>
              <a:rPr lang="ru-RU" dirty="0" smtClean="0"/>
              <a:t>Бухгалтерский отдел – 2 человека</a:t>
            </a:r>
          </a:p>
          <a:p>
            <a:pPr>
              <a:buNone/>
            </a:pPr>
            <a:r>
              <a:rPr lang="ru-RU" dirty="0" smtClean="0"/>
              <a:t>МОП персонал – 10 человек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Оптимизация организационно – управленческих условий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Проведение тематических педагогических советов с промежуточными итогами – 5 </a:t>
            </a:r>
          </a:p>
          <a:p>
            <a:pPr marL="514350" indent="-514350"/>
            <a:r>
              <a:rPr lang="ru-RU" sz="2000" dirty="0" smtClean="0"/>
              <a:t>«Качество образования – ключевые слова современной школы»</a:t>
            </a:r>
          </a:p>
          <a:p>
            <a:pPr marL="514350" indent="-514350"/>
            <a:r>
              <a:rPr lang="ru-RU" sz="2000" dirty="0" smtClean="0"/>
              <a:t> «Роль учителя в реализации ФГОС НОО»</a:t>
            </a:r>
          </a:p>
          <a:p>
            <a:pPr lvl="0"/>
            <a:r>
              <a:rPr lang="ru-RU" sz="2000" dirty="0" smtClean="0"/>
              <a:t> «Нормативные документы в условиях перехода на ФГОС ООО.  Принятие Кодекса   профессиональной этики педагогических работников МОУ СОШ №11»</a:t>
            </a:r>
          </a:p>
          <a:p>
            <a:r>
              <a:rPr lang="ru-RU" sz="2000" dirty="0" smtClean="0"/>
              <a:t>«Учет индивидуальных особенностей – основа дифференцированного обучения учащихся»</a:t>
            </a:r>
          </a:p>
          <a:p>
            <a:r>
              <a:rPr lang="ru-RU" sz="2000" dirty="0" smtClean="0"/>
              <a:t>«Преемственность начального и среднего звена в соответствии с требованиями ФГОС, особенности организации воспитательного процесса»</a:t>
            </a:r>
          </a:p>
          <a:p>
            <a:endParaRPr lang="ru-RU" sz="1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85720" y="0"/>
            <a:ext cx="1820150" cy="1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654032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Оптимизация организационно – управленческих условий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r>
              <a:rPr lang="ru-RU" dirty="0" smtClean="0"/>
              <a:t>Совещание при директоре -  1 раз в месяц</a:t>
            </a:r>
          </a:p>
          <a:p>
            <a:r>
              <a:rPr lang="ru-RU" dirty="0" smtClean="0"/>
              <a:t>Совещание при заместителе директора по УВР - 1 раз в месяц</a:t>
            </a:r>
          </a:p>
          <a:p>
            <a:r>
              <a:rPr lang="ru-RU" dirty="0" smtClean="0"/>
              <a:t>Совещание при заместителе директора по ВР - 1 раз в месяц</a:t>
            </a:r>
          </a:p>
          <a:p>
            <a:r>
              <a:rPr lang="ru-RU" dirty="0" smtClean="0"/>
              <a:t>Административные планерки – 1 раз в неделю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725470"/>
          </a:xfrm>
        </p:spPr>
        <p:txBody>
          <a:bodyPr>
            <a:normAutofit fontScale="90000"/>
          </a:bodyPr>
          <a:lstStyle/>
          <a:p>
            <a:r>
              <a:rPr lang="ru-RU" sz="3400" b="1" dirty="0" smtClean="0"/>
              <a:t>Оптимизация организационно – управленческих условий</a:t>
            </a:r>
            <a:endParaRPr lang="ru-RU" sz="3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r>
              <a:rPr lang="ru-RU" dirty="0" smtClean="0"/>
              <a:t>Контроль организации </a:t>
            </a:r>
            <a:r>
              <a:rPr lang="ru-RU" dirty="0" err="1" smtClean="0"/>
              <a:t>учебно</a:t>
            </a:r>
            <a:r>
              <a:rPr lang="ru-RU" dirty="0" smtClean="0"/>
              <a:t> – воспитательного процесса в течение учебного года осуществлялся в соответствии с планом «</a:t>
            </a:r>
            <a:r>
              <a:rPr lang="ru-RU" dirty="0" err="1" smtClean="0"/>
              <a:t>Внутришкольного</a:t>
            </a:r>
            <a:r>
              <a:rPr lang="ru-RU" dirty="0" smtClean="0"/>
              <a:t> контроля», Годового учебного плана на 2014 – 2015 учебный год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74638"/>
            <a:ext cx="6115064" cy="868346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/>
              <a:t/>
            </a:r>
            <a:br>
              <a:rPr lang="ru-RU" sz="2900" b="1" dirty="0" smtClean="0"/>
            </a:br>
            <a:r>
              <a:rPr lang="ru-RU" sz="2400" b="1" dirty="0" smtClean="0"/>
              <a:t>ВНУТРИШКОЛЬНАЯ СИСТЕМА ПОВЫШЕНИЯ ПРОФЕССИОНАЛИЗМА ПЕДАГОГИЧЕСКИХ РАБОТНИКОВ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3116"/>
            <a:ext cx="8543956" cy="3983047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dirty="0" smtClean="0"/>
              <a:t>          </a:t>
            </a:r>
            <a:r>
              <a:rPr lang="ru-RU" sz="3000" dirty="0" smtClean="0"/>
              <a:t>Разработана и применяется </a:t>
            </a:r>
            <a:r>
              <a:rPr lang="ru-RU" sz="3000" dirty="0" err="1" smtClean="0"/>
              <a:t>внутришкольная</a:t>
            </a:r>
            <a:r>
              <a:rPr lang="ru-RU" sz="3000" dirty="0" smtClean="0"/>
              <a:t> система повышения профессионализма педагогических работников: штат педагогических работников укомплектован, из них имеют квалификационную категорию  в 2014-2015 учебном году – 15 человек,  60%.</a:t>
            </a:r>
          </a:p>
          <a:p>
            <a:pPr lvl="0">
              <a:buNone/>
            </a:pPr>
            <a:endParaRPr lang="ru-RU" sz="2400" dirty="0" smtClean="0"/>
          </a:p>
          <a:p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0"/>
            <a:ext cx="5614998" cy="1143000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ВНУТРИШКОЛЬНАЯ СИСТЕМА ПОВЫШЕНИЯ ПРОФЕССИОНАЛИЗМА ПЕДАГОГИЧЕСКИХ РАБОТНИКОВ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214554"/>
            <a:ext cx="8858312" cy="3911609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200" dirty="0" smtClean="0"/>
              <a:t>	</a:t>
            </a:r>
            <a:r>
              <a:rPr lang="ru-RU" sz="5500" dirty="0" smtClean="0"/>
              <a:t>Используются разнообразные виды   формы повышения квалификации:</a:t>
            </a:r>
          </a:p>
          <a:p>
            <a:pPr>
              <a:buNone/>
            </a:pPr>
            <a:r>
              <a:rPr lang="ru-RU" sz="5500" dirty="0" smtClean="0"/>
              <a:t>- краткосрочные курсы повышения квалификации</a:t>
            </a:r>
          </a:p>
          <a:p>
            <a:pPr>
              <a:buNone/>
            </a:pPr>
            <a:r>
              <a:rPr lang="ru-RU" sz="5500" dirty="0" smtClean="0"/>
              <a:t>- курсы повышения квалификации Московский университет «Первое сентября» (3 человек)</a:t>
            </a:r>
          </a:p>
          <a:p>
            <a:pPr>
              <a:buNone/>
            </a:pPr>
            <a:r>
              <a:rPr lang="ru-RU" sz="5500" dirty="0" smtClean="0"/>
              <a:t>- курсы повышения квалификации  ИУУ  </a:t>
            </a:r>
          </a:p>
          <a:p>
            <a:pPr>
              <a:buNone/>
            </a:pPr>
            <a:r>
              <a:rPr lang="ru-RU" sz="5500" dirty="0" smtClean="0"/>
              <a:t>- </a:t>
            </a:r>
            <a:r>
              <a:rPr lang="ru-RU" sz="5500" dirty="0" err="1" smtClean="0"/>
              <a:t>вебинары</a:t>
            </a:r>
            <a:r>
              <a:rPr lang="ru-RU" sz="5500" dirty="0" smtClean="0"/>
              <a:t> «Российская академия образования» </a:t>
            </a:r>
          </a:p>
          <a:p>
            <a:pPr>
              <a:buNone/>
            </a:pPr>
            <a:r>
              <a:rPr lang="ru-RU" sz="5500" dirty="0" smtClean="0"/>
              <a:t>- обучение в   ВУЗе (3 человека)</a:t>
            </a:r>
          </a:p>
          <a:p>
            <a:pPr>
              <a:buNone/>
            </a:pPr>
            <a:r>
              <a:rPr lang="ru-RU" sz="5500" dirty="0" smtClean="0"/>
              <a:t> - курсы  ФГОС НОО (2 человека)</a:t>
            </a:r>
          </a:p>
          <a:p>
            <a:pPr>
              <a:buNone/>
            </a:pPr>
            <a:r>
              <a:rPr lang="ru-RU" sz="5500" dirty="0" smtClean="0"/>
              <a:t>-  курсы ФГОС ООО (11 человек)</a:t>
            </a:r>
          </a:p>
          <a:p>
            <a:pPr>
              <a:buNone/>
            </a:pPr>
            <a:r>
              <a:rPr lang="ru-RU" sz="5500" dirty="0" smtClean="0"/>
              <a:t>- обучение администрации школы в ВУЗе по направлению «Менеджмент»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42852"/>
            <a:ext cx="6257940" cy="11430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ФОРМИРОВАНИЕ ВАРИАТИВНОЙ СИСТЕМЫ ВИДОВ ДЕЯТЕЛЬНОСТИ, ОБЕСПЕЧИВАЮЩИХ РАЗВИТИЕ ИНДИВИДУАЛЬНЫХ ОСОБЕННОСТЕЙ УЧАЩИХСЯ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Вовлечение учащихся во внеурочную деятельность</a:t>
            </a:r>
          </a:p>
          <a:p>
            <a:r>
              <a:rPr lang="ru-RU" dirty="0" smtClean="0"/>
              <a:t>Вовлечение учащихся  в научную деятельность (олимпиады, конкурсы, соревнования)</a:t>
            </a:r>
          </a:p>
          <a:p>
            <a:r>
              <a:rPr lang="ru-RU" dirty="0" smtClean="0"/>
              <a:t>Сохранность контингента во всех направлениях  внеурочной деятельности</a:t>
            </a:r>
          </a:p>
          <a:p>
            <a:r>
              <a:rPr lang="ru-RU" dirty="0" smtClean="0"/>
              <a:t>Творческие отчеты учащихся по результатам освоения программ внеурочной деятельности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                </a:t>
            </a:r>
            <a:r>
              <a:rPr lang="ru-RU" sz="3500" b="1" dirty="0" smtClean="0"/>
              <a:t>Реализуемые цели и задачи</a:t>
            </a:r>
            <a:endParaRPr lang="ru-RU" sz="35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600" dirty="0" smtClean="0"/>
              <a:t>Включение в систему модернизации образования с целью повышения качества </a:t>
            </a:r>
            <a:r>
              <a:rPr lang="ru-RU" sz="2600" dirty="0" err="1" smtClean="0"/>
              <a:t>обученности</a:t>
            </a:r>
            <a:endParaRPr lang="ru-RU" sz="2600" dirty="0" smtClean="0"/>
          </a:p>
          <a:p>
            <a:r>
              <a:rPr lang="ru-RU" sz="2600" dirty="0" smtClean="0"/>
              <a:t>Совершенствование содержания образования в связи с изменившимися требованиями потребителя – родителя.</a:t>
            </a:r>
          </a:p>
          <a:p>
            <a:r>
              <a:rPr lang="ru-RU" sz="2600" dirty="0" smtClean="0"/>
              <a:t>Управление образовательным учреждением в соответствии с новыми требованиями.</a:t>
            </a:r>
          </a:p>
          <a:p>
            <a:r>
              <a:rPr lang="ru-RU" sz="2600" dirty="0" smtClean="0"/>
              <a:t>Повышение качества содержания образования для учащихся.</a:t>
            </a:r>
          </a:p>
          <a:p>
            <a:r>
              <a:rPr lang="ru-RU" sz="2600" dirty="0" smtClean="0"/>
              <a:t>Качественная подготовка выпускников к итоговой аттестации, новым ее формам.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142852"/>
            <a:ext cx="582931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Группа продленного дня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3116"/>
            <a:ext cx="8929718" cy="398304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		В 2014-2015 учебном году работало 3 ГПД под руководством воспитателей </a:t>
            </a:r>
          </a:p>
          <a:p>
            <a:r>
              <a:rPr lang="ru-RU" dirty="0" smtClean="0"/>
              <a:t>1 классы </a:t>
            </a:r>
            <a:r>
              <a:rPr lang="ru-RU" dirty="0" err="1" smtClean="0"/>
              <a:t>Сударева</a:t>
            </a:r>
            <a:r>
              <a:rPr lang="ru-RU" dirty="0" smtClean="0"/>
              <a:t> Т.В.</a:t>
            </a:r>
          </a:p>
          <a:p>
            <a:r>
              <a:rPr lang="ru-RU" dirty="0" smtClean="0"/>
              <a:t>2 классы – Фомина С.В.</a:t>
            </a:r>
          </a:p>
          <a:p>
            <a:r>
              <a:rPr lang="ru-RU" dirty="0" smtClean="0"/>
              <a:t>3-4 классы – Розова Е.С.</a:t>
            </a:r>
          </a:p>
          <a:p>
            <a:pPr>
              <a:buNone/>
            </a:pPr>
            <a:r>
              <a:rPr lang="ru-RU" dirty="0" smtClean="0"/>
              <a:t>		Количество учащихся 69 человек.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42852"/>
            <a:ext cx="6257940" cy="83787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Совершенствование содержания образования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	Динамика степени </a:t>
            </a:r>
            <a:r>
              <a:rPr lang="ru-RU" dirty="0" err="1" smtClean="0"/>
              <a:t>обученности</a:t>
            </a:r>
            <a:r>
              <a:rPr lang="ru-RU" dirty="0" smtClean="0"/>
              <a:t> по учебным предметам  за 3 года</a:t>
            </a:r>
          </a:p>
          <a:p>
            <a:r>
              <a:rPr lang="ru-RU" sz="2000" dirty="0" smtClean="0"/>
              <a:t>2011 – 2012 учебный год </a:t>
            </a:r>
          </a:p>
          <a:p>
            <a:pPr>
              <a:buNone/>
            </a:pPr>
            <a:r>
              <a:rPr lang="ru-RU" sz="2000" dirty="0" smtClean="0"/>
              <a:t> начальная школа – 65%</a:t>
            </a:r>
          </a:p>
          <a:p>
            <a:pPr>
              <a:buNone/>
            </a:pPr>
            <a:r>
              <a:rPr lang="ru-RU" sz="2000" dirty="0" smtClean="0"/>
              <a:t>среднее, старшее звено – 66%</a:t>
            </a:r>
          </a:p>
          <a:p>
            <a:r>
              <a:rPr lang="ru-RU" sz="2000" dirty="0" smtClean="0"/>
              <a:t>2012- 2013 учебный год</a:t>
            </a:r>
          </a:p>
          <a:p>
            <a:pPr>
              <a:buNone/>
            </a:pPr>
            <a:r>
              <a:rPr lang="ru-RU" sz="2000" dirty="0" smtClean="0"/>
              <a:t>начальная школа – 65,7%</a:t>
            </a:r>
          </a:p>
          <a:p>
            <a:pPr>
              <a:buNone/>
            </a:pPr>
            <a:r>
              <a:rPr lang="ru-RU" sz="2000" dirty="0" smtClean="0"/>
              <a:t>среднее, старшее звено – 64,6%</a:t>
            </a:r>
          </a:p>
          <a:p>
            <a:r>
              <a:rPr lang="ru-RU" sz="2000" dirty="0" smtClean="0"/>
              <a:t>2013 – 2014 учебный год </a:t>
            </a:r>
          </a:p>
          <a:p>
            <a:pPr>
              <a:buNone/>
            </a:pPr>
            <a:r>
              <a:rPr lang="ru-RU" sz="2000" dirty="0" smtClean="0"/>
              <a:t> начальная школа – 63%</a:t>
            </a:r>
          </a:p>
          <a:p>
            <a:pPr>
              <a:buNone/>
            </a:pPr>
            <a:r>
              <a:rPr lang="ru-RU" sz="2000" dirty="0" smtClean="0"/>
              <a:t>среднее, старшее звено – 66,5%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1600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Учебные достижения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60848"/>
            <a:ext cx="8858312" cy="406531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 школе созданы условия по приобщению учащихся к научной деятельности, вовлечению в социальное проектирование. 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		На протяжении нескольких лет учащиеся школы принимают активное участие в общероссийских предметных олимпиадах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таких как «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Олимпус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», «Русский медвежонок», «Совенок», «Лев», «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British Bulldog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», «Чип», «Пятерочка», «В мире Гарри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Поттера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«Шаг в будущее»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конкурс рефератов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городской конкурс «Человек и книга»</a:t>
            </a:r>
          </a:p>
          <a:p>
            <a:pPr>
              <a:buNone/>
            </a:pP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74638"/>
            <a:ext cx="532924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Учебные достижения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Общероссийская предметная олимпиада «</a:t>
            </a:r>
            <a:r>
              <a:rPr lang="ru-RU" dirty="0" err="1" smtClean="0"/>
              <a:t>Олимпус</a:t>
            </a:r>
            <a:r>
              <a:rPr lang="ru-RU" dirty="0" smtClean="0"/>
              <a:t>»- 43</a:t>
            </a:r>
          </a:p>
          <a:p>
            <a:r>
              <a:rPr lang="ru-RU" dirty="0" smtClean="0"/>
              <a:t>Городская олимпиада (Школьный этап)- 36</a:t>
            </a:r>
          </a:p>
          <a:p>
            <a:r>
              <a:rPr lang="ru-RU" dirty="0" smtClean="0"/>
              <a:t>Игровой конкурс «</a:t>
            </a:r>
            <a:r>
              <a:rPr lang="en-US" dirty="0" smtClean="0"/>
              <a:t>British Bulldog</a:t>
            </a:r>
            <a:r>
              <a:rPr lang="ru-RU" dirty="0" smtClean="0"/>
              <a:t>»- 17</a:t>
            </a:r>
          </a:p>
          <a:p>
            <a:r>
              <a:rPr lang="ru-RU" dirty="0" smtClean="0"/>
              <a:t>Всероссийский конкурс «Кит – компьютеры, информатика, технология»- 46</a:t>
            </a:r>
          </a:p>
          <a:p>
            <a:r>
              <a:rPr lang="ru-RU" dirty="0" smtClean="0"/>
              <a:t>Городской конкурс рефератов 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    «Обществознание»  1 место  -Архипов В. – 10 класс, учитель </a:t>
            </a:r>
            <a:r>
              <a:rPr lang="ru-RU" dirty="0" err="1" smtClean="0"/>
              <a:t>Ветрова</a:t>
            </a:r>
            <a:r>
              <a:rPr lang="ru-RU" dirty="0" smtClean="0"/>
              <a:t> Д.И.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 Французский язык» 3 место  - Пилюгина А.  – 9 класс, учитель Завьялова Т.П.</a:t>
            </a:r>
          </a:p>
          <a:p>
            <a:r>
              <a:rPr lang="ru-RU" dirty="0" smtClean="0"/>
              <a:t>Муниципальный этап Всероссийской олимпиады школьников по французскому языку – призер - Пилюгина А.  – 9 класс, учитель Завьялова Т.П.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/>
          <a:lstStyle/>
          <a:p>
            <a:r>
              <a:rPr lang="ru-RU" b="1" dirty="0" smtClean="0"/>
              <a:t>Учебные достижения</a:t>
            </a:r>
            <a:endParaRPr lang="ru-RU" dirty="0"/>
          </a:p>
        </p:txBody>
      </p:sp>
      <p:pic>
        <p:nvPicPr>
          <p:cNvPr id="5122" name="Picture 2" descr="F:\DCIM\106___05\IMG_07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71612"/>
            <a:ext cx="3621897" cy="482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DCIM\106___05\IMG_07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8736"/>
            <a:ext cx="3792736" cy="505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428596" y="142852"/>
            <a:ext cx="1534398" cy="146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36838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Учебные достижения</a:t>
            </a:r>
            <a:endParaRPr lang="ru-RU" dirty="0"/>
          </a:p>
        </p:txBody>
      </p:sp>
      <p:pic>
        <p:nvPicPr>
          <p:cNvPr id="6146" name="Picture 2" descr="F:\DCIM\106___05\IMG_07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43174" y="1142984"/>
            <a:ext cx="4286262" cy="571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357158" y="214290"/>
            <a:ext cx="15343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978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900750" cy="77809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Совершенствование содержания образования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Отмечается наличие позитивной динамики по показателям деятельности учителей по учебным предметам</a:t>
            </a:r>
          </a:p>
          <a:p>
            <a:r>
              <a:rPr lang="ru-RU" dirty="0" smtClean="0"/>
              <a:t>Английский язык Харитонова О.В.</a:t>
            </a:r>
          </a:p>
          <a:p>
            <a:pPr>
              <a:buNone/>
            </a:pPr>
            <a:r>
              <a:rPr lang="ru-RU" dirty="0" smtClean="0"/>
              <a:t>4 класс – 68% - 70%- 72%</a:t>
            </a:r>
          </a:p>
          <a:p>
            <a:pPr>
              <a:buNone/>
            </a:pPr>
            <a:r>
              <a:rPr lang="ru-RU" dirty="0" smtClean="0"/>
              <a:t>5 класс – 51%-53%-55%</a:t>
            </a:r>
          </a:p>
          <a:p>
            <a:pPr>
              <a:buNone/>
            </a:pPr>
            <a:r>
              <a:rPr lang="ru-RU" dirty="0" smtClean="0"/>
              <a:t>6 класс- 48%-50%-53%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900750" cy="63408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Совершенствование содержания образования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8229600" cy="398304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Отмечается наличие позитивной динамики по показателям деятельности учителей по учебным предметам</a:t>
            </a:r>
          </a:p>
          <a:p>
            <a:r>
              <a:rPr lang="ru-RU" dirty="0" smtClean="0"/>
              <a:t>История </a:t>
            </a:r>
            <a:r>
              <a:rPr lang="ru-RU" dirty="0" err="1" smtClean="0"/>
              <a:t>Ветрова</a:t>
            </a:r>
            <a:r>
              <a:rPr lang="ru-RU" dirty="0" smtClean="0"/>
              <a:t> Д.И.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4357693"/>
          <a:ext cx="8143932" cy="1785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983"/>
                <a:gridCol w="2035983"/>
                <a:gridCol w="2035983"/>
                <a:gridCol w="2035983"/>
              </a:tblGrid>
              <a:tr h="595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5-11 классы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2012/2013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2013/2014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2014/2015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53 %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55 %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60 %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60 %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61 %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65 %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900750" cy="65403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Совершенствование содержания образования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Отмечается наличие позитивной динамики по показателям деятельности учителей по учебным предметам</a:t>
            </a:r>
          </a:p>
          <a:p>
            <a:r>
              <a:rPr lang="ru-RU" dirty="0" smtClean="0"/>
              <a:t>Математика  Ефимова –Литвиненко О.В.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85852" y="450057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2011/2012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2012/2013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2013/2014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900750" cy="63408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Совершенствование содержания образования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Отмечается наличие позитивной динамики по показателям деятельности учителей по учебным предметам</a:t>
            </a:r>
          </a:p>
          <a:p>
            <a:r>
              <a:rPr lang="ru-RU" dirty="0" smtClean="0"/>
              <a:t>Русский язык и литература </a:t>
            </a:r>
            <a:r>
              <a:rPr lang="ru-RU" dirty="0" err="1" smtClean="0"/>
              <a:t>Маганакова</a:t>
            </a:r>
            <a:r>
              <a:rPr lang="ru-RU" dirty="0" smtClean="0"/>
              <a:t> Е.В.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1538" y="4500570"/>
          <a:ext cx="700092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231"/>
                <a:gridCol w="1750231"/>
                <a:gridCol w="1750231"/>
                <a:gridCol w="1750231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5-11 классы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2014-2015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51%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54%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55%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Литература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67%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70%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71%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    Реализуемые цели и задачи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sz="2100" dirty="0" smtClean="0"/>
          </a:p>
          <a:p>
            <a:r>
              <a:rPr lang="ru-RU" sz="2600" dirty="0" smtClean="0"/>
              <a:t>Формирование материально – технического обеспечения в соответствии с новыми требованиями, направленными на повышение качества </a:t>
            </a:r>
            <a:r>
              <a:rPr lang="ru-RU" sz="2600" dirty="0" err="1" smtClean="0"/>
              <a:t>обученности</a:t>
            </a:r>
            <a:r>
              <a:rPr lang="ru-RU" sz="2600" dirty="0" smtClean="0"/>
              <a:t> обучающихся.</a:t>
            </a:r>
          </a:p>
          <a:p>
            <a:r>
              <a:rPr lang="ru-RU" sz="2600" dirty="0" err="1" smtClean="0"/>
              <a:t>Методико</a:t>
            </a:r>
            <a:r>
              <a:rPr lang="ru-RU" sz="2600" dirty="0" smtClean="0"/>
              <a:t> – психологическое сопровождение учебного процесса.</a:t>
            </a:r>
          </a:p>
          <a:p>
            <a:r>
              <a:rPr lang="ru-RU" sz="2600" dirty="0" smtClean="0"/>
              <a:t>Обеспечение преемственности</a:t>
            </a:r>
          </a:p>
          <a:p>
            <a:r>
              <a:rPr lang="ru-RU" sz="2600" dirty="0" smtClean="0"/>
              <a:t>Использование перспективных управленческих методов, коррекция социально – психологического климата, создание благоприятных условий для деятельности на всех уровнях участников образовательного процесса.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214554"/>
          <a:ext cx="8643997" cy="1875916"/>
        </p:xfrm>
        <a:graphic>
          <a:graphicData uri="http://schemas.openxmlformats.org/drawingml/2006/table">
            <a:tbl>
              <a:tblPr/>
              <a:tblGrid>
                <a:gridCol w="668985"/>
                <a:gridCol w="809824"/>
                <a:gridCol w="651382"/>
                <a:gridCol w="827428"/>
                <a:gridCol w="1232342"/>
                <a:gridCol w="757010"/>
                <a:gridCol w="1232342"/>
                <a:gridCol w="1232342"/>
                <a:gridCol w="1232342"/>
              </a:tblGrid>
              <a:tr h="1214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Arial Cyr"/>
                        </a:rPr>
                        <a:t>класс</a:t>
                      </a: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 «5»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43" marR="48543" marT="6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на "4" и "5"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43" marR="48543" marT="6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с одной и двумя «3»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43" marR="48543" marT="6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с «2»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43" marR="48543" marT="6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всего учащихся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43" marR="48543" marT="629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уровень качества </a:t>
                      </a:r>
                      <a:r>
                        <a:rPr lang="ru-RU" sz="1600" b="1" kern="1200" dirty="0" err="1">
                          <a:solidFill>
                            <a:srgbClr val="000000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обученности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43" marR="48543" marT="6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Arial Cyr"/>
                        </a:rPr>
                        <a:t>уровень качества </a:t>
                      </a:r>
                      <a:r>
                        <a:rPr lang="ru-RU" sz="1600" b="1" i="0" u="none" strike="noStrike" dirty="0" err="1">
                          <a:latin typeface="Arial Cyr"/>
                        </a:rPr>
                        <a:t>обученности</a:t>
                      </a:r>
                      <a:r>
                        <a:rPr lang="ru-RU" sz="1600" b="1" i="0" u="none" strike="noStrike" dirty="0">
                          <a:latin typeface="Arial Cyr"/>
                        </a:rPr>
                        <a:t> "4","5</a:t>
                      </a:r>
                      <a:r>
                        <a:rPr lang="ru-RU" sz="1600" b="1" i="0" u="none" strike="noStrike" dirty="0" smtClean="0">
                          <a:latin typeface="Arial Cyr"/>
                        </a:rPr>
                        <a:t>"</a:t>
                      </a:r>
                      <a:endParaRPr lang="ru-RU" sz="1600" b="1" i="0" u="none" strike="noStrike" dirty="0">
                        <a:latin typeface="Arial Cyr"/>
                      </a:endParaRP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Arial Cyr"/>
                        </a:rPr>
                        <a:t>уровень </a:t>
                      </a:r>
                      <a:r>
                        <a:rPr lang="ru-RU" sz="1600" b="1" i="0" u="none" strike="noStrike" dirty="0" err="1">
                          <a:latin typeface="Arial Cyr"/>
                        </a:rPr>
                        <a:t>обученности</a:t>
                      </a:r>
                      <a:endParaRPr lang="ru-RU" sz="1600" b="1" i="0" u="none" strike="noStrike" dirty="0">
                        <a:latin typeface="Arial Cyr"/>
                      </a:endParaRP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675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Arial Cyr"/>
                        </a:rPr>
                        <a:t>1-4</a:t>
                      </a:r>
                      <a:endParaRPr lang="ru-RU" sz="2000" b="1" i="0" u="none" strike="noStrike" dirty="0">
                        <a:latin typeface="Arial Cyr"/>
                      </a:endParaRP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43306" y="285728"/>
            <a:ext cx="4022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Учебные достижения</a:t>
            </a:r>
            <a:endParaRPr lang="ru-RU" sz="3200" b="1" dirty="0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214282" y="4357694"/>
          <a:ext cx="8629354" cy="2309059"/>
        </p:xfrm>
        <a:graphic>
          <a:graphicData uri="http://schemas.openxmlformats.org/drawingml/2006/table">
            <a:tbl>
              <a:tblPr/>
              <a:tblGrid>
                <a:gridCol w="751719"/>
                <a:gridCol w="751719"/>
                <a:gridCol w="751719"/>
                <a:gridCol w="902062"/>
                <a:gridCol w="986185"/>
                <a:gridCol w="857256"/>
                <a:gridCol w="1214446"/>
                <a:gridCol w="1214446"/>
                <a:gridCol w="1199802"/>
              </a:tblGrid>
              <a:tr h="1223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класс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43" marR="48543" marT="6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 «5»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43" marR="48543" marT="6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на "4" и "5"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43" marR="48543" marT="6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с одной и двумя «3»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43" marR="48543" marT="6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с «2»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43" marR="48543" marT="6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всего учащихся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43" marR="48543" marT="629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уровень качества </a:t>
                      </a:r>
                      <a:r>
                        <a:rPr lang="ru-RU" sz="1600" b="1" kern="1200" dirty="0" err="1" smtClean="0">
                          <a:solidFill>
                            <a:srgbClr val="000000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обуч-ти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43" marR="48543" marT="6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Arial Cyr"/>
                        </a:rPr>
                        <a:t>уровень качества </a:t>
                      </a:r>
                      <a:r>
                        <a:rPr lang="ru-RU" sz="1600" b="1" i="0" u="none" strike="noStrike" dirty="0" err="1" smtClean="0">
                          <a:latin typeface="Arial Cyr"/>
                        </a:rPr>
                        <a:t>обуч-ти</a:t>
                      </a:r>
                      <a:r>
                        <a:rPr lang="ru-RU" sz="1600" b="1" i="0" u="none" strike="noStrike" dirty="0" smtClean="0">
                          <a:latin typeface="Arial Cyr"/>
                        </a:rPr>
                        <a:t> </a:t>
                      </a:r>
                      <a:r>
                        <a:rPr lang="ru-RU" sz="1600" b="1" i="0" u="none" strike="noStrike" dirty="0">
                          <a:latin typeface="Arial Cyr"/>
                        </a:rPr>
                        <a:t>"4","5</a:t>
                      </a:r>
                      <a:r>
                        <a:rPr lang="ru-RU" sz="1600" b="1" i="0" u="none" strike="noStrike" dirty="0" smtClean="0">
                          <a:latin typeface="Arial Cyr"/>
                        </a:rPr>
                        <a:t>"</a:t>
                      </a:r>
                      <a:endParaRPr lang="ru-RU" sz="1600" b="1" i="0" u="none" strike="noStrike" dirty="0">
                        <a:latin typeface="Arial Cyr"/>
                      </a:endParaRP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Arial Cyr"/>
                        </a:rPr>
                        <a:t>уровень </a:t>
                      </a:r>
                      <a:r>
                        <a:rPr lang="ru-RU" sz="1600" b="1" i="0" u="none" strike="noStrike" dirty="0" err="1" smtClean="0">
                          <a:latin typeface="Arial Cyr"/>
                        </a:rPr>
                        <a:t>обуч-ти</a:t>
                      </a:r>
                      <a:endParaRPr lang="ru-RU" sz="1600" b="1" i="0" u="none" strike="noStrike" dirty="0">
                        <a:latin typeface="Arial Cyr"/>
                      </a:endParaRP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0856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latin typeface="Arial Cyr"/>
                        </a:rPr>
                        <a:t>5-9</a:t>
                      </a:r>
                      <a:endParaRPr lang="ru-RU" sz="2200" b="1" i="0" u="none" strike="noStrike" dirty="0">
                        <a:latin typeface="Arial Cyr"/>
                      </a:endParaRP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43%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29%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ФГОС НОО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3116"/>
            <a:ext cx="8543956" cy="398304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	</a:t>
            </a:r>
            <a:r>
              <a:rPr lang="ru-RU" sz="3000" dirty="0" smtClean="0"/>
              <a:t>Завершен этап  реализации ФГОС НОО.  Реализованы поставленные цели и задачи «Программы начального общего образования с 1 по 4 класс» . </a:t>
            </a:r>
          </a:p>
          <a:p>
            <a:pPr>
              <a:buNone/>
            </a:pPr>
            <a:r>
              <a:rPr lang="ru-RU" sz="3000" dirty="0" smtClean="0"/>
              <a:t>4а класс – </a:t>
            </a:r>
            <a:r>
              <a:rPr lang="ru-RU" sz="3000" dirty="0" err="1" smtClean="0"/>
              <a:t>Велижанина</a:t>
            </a:r>
            <a:r>
              <a:rPr lang="ru-RU" sz="3000" dirty="0" smtClean="0"/>
              <a:t> М.В.</a:t>
            </a:r>
          </a:p>
          <a:p>
            <a:pPr>
              <a:buNone/>
            </a:pPr>
            <a:r>
              <a:rPr lang="ru-RU" sz="3000" dirty="0" smtClean="0"/>
              <a:t>4б,в классы – Воробьева Е.В.</a:t>
            </a:r>
          </a:p>
          <a:p>
            <a:pPr>
              <a:buNone/>
            </a:pPr>
            <a:r>
              <a:rPr lang="ru-RU" sz="3000" dirty="0" smtClean="0"/>
              <a:t>		</a:t>
            </a:r>
          </a:p>
          <a:p>
            <a:pPr>
              <a:buNone/>
            </a:pPr>
            <a:r>
              <a:rPr lang="ru-RU" sz="2400" dirty="0" smtClean="0"/>
              <a:t>		</a:t>
            </a:r>
          </a:p>
          <a:p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ФГОС ООО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572560" cy="376873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	67  выпускников 4а,б,в классов подготовлены к реализации ФГОС ООО с 01.09.2015 года в среднем звене в 5 классах.</a:t>
            </a:r>
          </a:p>
          <a:p>
            <a:pPr>
              <a:buNone/>
            </a:pPr>
            <a:r>
              <a:rPr lang="ru-RU" dirty="0" smtClean="0"/>
              <a:t>		Проведен мониторинговые исследования образовательных достижений обучающихся 4 – </a:t>
            </a:r>
            <a:r>
              <a:rPr lang="ru-RU" dirty="0" err="1" smtClean="0"/>
              <a:t>х</a:t>
            </a:r>
            <a:r>
              <a:rPr lang="ru-RU" dirty="0" smtClean="0"/>
              <a:t> классов. Сформированы индивидуальные </a:t>
            </a:r>
            <a:r>
              <a:rPr lang="ru-RU" dirty="0" err="1" smtClean="0"/>
              <a:t>портфолио</a:t>
            </a:r>
            <a:r>
              <a:rPr lang="ru-RU" dirty="0" smtClean="0"/>
              <a:t> учащихся.</a:t>
            </a:r>
          </a:p>
          <a:p>
            <a:pPr>
              <a:buNone/>
            </a:pPr>
            <a:r>
              <a:rPr lang="ru-RU" dirty="0" smtClean="0"/>
              <a:t>		Завершено создание  нормативно-правовой базы,  созданы  необходимые условия, подготовлено материально-техническое обеспечение.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0"/>
            <a:ext cx="5972188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Медицинское сопровождение </a:t>
            </a:r>
            <a:r>
              <a:rPr lang="ru-RU" sz="2400" b="1" dirty="0" err="1" smtClean="0"/>
              <a:t>учебно</a:t>
            </a:r>
            <a:r>
              <a:rPr lang="ru-RU" sz="2400" b="1" dirty="0" smtClean="0"/>
              <a:t> – воспитательного процесса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3116"/>
            <a:ext cx="8858312" cy="3983047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ru-RU" dirty="0" smtClean="0"/>
              <a:t>			На основании Договора о совместной деятельности  от 9 января 2013 года ( срок действия 5 лет)Учреждение здравоохранения ГБУЗ «Детская городская клиническая больница №1» оказывает медицинскую помощь учащимся школы.</a:t>
            </a:r>
          </a:p>
          <a:p>
            <a:pPr lvl="1">
              <a:buNone/>
            </a:pPr>
            <a:r>
              <a:rPr lang="ru-RU" dirty="0" smtClean="0"/>
              <a:t>			Кабинет работает 2 раза в неделю – вторник, четверг, с 10.00 до 14.00.</a:t>
            </a:r>
          </a:p>
          <a:p>
            <a:pPr lvl="1">
              <a:buNone/>
            </a:pPr>
            <a:r>
              <a:rPr lang="ru-RU" dirty="0" smtClean="0"/>
              <a:t>		Врач -  </a:t>
            </a:r>
            <a:r>
              <a:rPr lang="ru-RU" dirty="0" err="1" smtClean="0"/>
              <a:t>Чула</a:t>
            </a:r>
            <a:r>
              <a:rPr lang="ru-RU" dirty="0" smtClean="0"/>
              <a:t> Анна Константиновна</a:t>
            </a:r>
          </a:p>
          <a:p>
            <a:pPr lvl="1">
              <a:buNone/>
            </a:pPr>
            <a:r>
              <a:rPr lang="ru-RU" dirty="0" smtClean="0"/>
              <a:t>Медицинская сестра – </a:t>
            </a:r>
            <a:r>
              <a:rPr lang="ru-RU" dirty="0" err="1" smtClean="0"/>
              <a:t>Киндур</a:t>
            </a:r>
            <a:r>
              <a:rPr lang="ru-RU" dirty="0" smtClean="0"/>
              <a:t> Ольга Евгеньевна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Рисунок 4" descr="DSC_11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33528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57686" y="214290"/>
            <a:ext cx="4329114" cy="5095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Медицинский кабинет</a:t>
            </a:r>
            <a:endParaRPr lang="ru-RU" sz="4000" dirty="0"/>
          </a:p>
        </p:txBody>
      </p:sp>
      <p:pic>
        <p:nvPicPr>
          <p:cNvPr id="171012" name="Содержимое 6" descr="DSC_1120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7620" y="2285992"/>
            <a:ext cx="4786313" cy="3203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142852"/>
            <a:ext cx="6286544" cy="92869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Состояние профилактической  и воспитательной работы с обучающимися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91160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		С целью предупреждения асоциального поведения обучающихся в школе организована профилактическая работа, реализуется программа социально – </a:t>
            </a:r>
            <a:r>
              <a:rPr lang="ru-RU" sz="1800" dirty="0" err="1" smtClean="0"/>
              <a:t>психолого</a:t>
            </a:r>
            <a:r>
              <a:rPr lang="ru-RU" sz="1800" dirty="0" smtClean="0"/>
              <a:t> – педагогического сопровождения учащихся, которая координирует работу педагогической , психологической,  социальной   </a:t>
            </a:r>
            <a:r>
              <a:rPr lang="ru-RU" sz="1800" dirty="0" err="1" smtClean="0"/>
              <a:t>валеологической</a:t>
            </a:r>
            <a:r>
              <a:rPr lang="ru-RU" sz="1800" dirty="0" smtClean="0"/>
              <a:t> служб. </a:t>
            </a:r>
          </a:p>
          <a:p>
            <a:pPr>
              <a:buNone/>
            </a:pPr>
            <a:r>
              <a:rPr lang="ru-RU" sz="1800" dirty="0" smtClean="0"/>
              <a:t>		Активно действуют </a:t>
            </a:r>
            <a:r>
              <a:rPr lang="ru-RU" sz="1800" dirty="0" err="1" smtClean="0"/>
              <a:t>психолого</a:t>
            </a:r>
            <a:r>
              <a:rPr lang="ru-RU" sz="1800" dirty="0" smtClean="0"/>
              <a:t> – </a:t>
            </a:r>
            <a:r>
              <a:rPr lang="ru-RU" sz="1800" dirty="0" err="1" smtClean="0"/>
              <a:t>педагогчический</a:t>
            </a:r>
            <a:r>
              <a:rPr lang="ru-RU" sz="1800" dirty="0" smtClean="0"/>
              <a:t> консилиум, Совет Профилактики</a:t>
            </a:r>
          </a:p>
          <a:p>
            <a:pPr>
              <a:buNone/>
            </a:pPr>
            <a:r>
              <a:rPr lang="ru-RU" sz="1800" dirty="0" smtClean="0"/>
              <a:t>		Результаты профилактической и воспитательной работы  с обучающимися  проявляются в положительной динамике количества обучающихся, состоящих на профилактическом учете Инспекции по делам несовершеннолетних Московского района г.Твери.</a:t>
            </a:r>
          </a:p>
          <a:p>
            <a:r>
              <a:rPr lang="ru-RU" sz="1800" dirty="0" smtClean="0"/>
              <a:t>2012 -2013 г.  – 5 чел.</a:t>
            </a:r>
          </a:p>
          <a:p>
            <a:r>
              <a:rPr lang="ru-RU" sz="1800" dirty="0" smtClean="0"/>
              <a:t>2013-2014 г. – 6 чел.</a:t>
            </a:r>
          </a:p>
          <a:p>
            <a:r>
              <a:rPr lang="ru-RU" sz="1800" dirty="0" smtClean="0"/>
              <a:t>2014-2015 – 0 чел.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Инновационная площадка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60848"/>
            <a:ext cx="8715436" cy="406531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	На основании приказа Управления образования администрации г.Твери № 1116 от 07.11.2013 года на базе школы создана и два года ежемесячно функционирует городская экспериментальная площадка  по работе зам. директоров по АХЧ города      ( 54 человека) по проблеме «Развитие школьной инфраструктуры, обеспечение безопасных и комфортных условий организации образовательного процесса в соответствии с ФГОС общего образования». Руководитель </a:t>
            </a:r>
            <a:r>
              <a:rPr lang="ru-RU" dirty="0" err="1" smtClean="0"/>
              <a:t>Советкина</a:t>
            </a:r>
            <a:r>
              <a:rPr lang="ru-RU" dirty="0" smtClean="0"/>
              <a:t> Е.П.</a:t>
            </a:r>
          </a:p>
          <a:p>
            <a:pPr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74638"/>
            <a:ext cx="518637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Питание учащихся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	Питание учащихся организуется компанией </a:t>
            </a:r>
            <a:r>
              <a:rPr lang="en-US" dirty="0" smtClean="0"/>
              <a:t>FUSION </a:t>
            </a:r>
            <a:r>
              <a:rPr lang="ru-RU" dirty="0" smtClean="0"/>
              <a:t>на основе контракта №3-2014 от 05.09.2014г.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Организуются следующие виды питания:</a:t>
            </a:r>
          </a:p>
          <a:p>
            <a:r>
              <a:rPr lang="ru-RU" dirty="0" smtClean="0"/>
              <a:t>Горячие завтраки для учащихся 1-4 классов- 253 чел.</a:t>
            </a:r>
          </a:p>
          <a:p>
            <a:r>
              <a:rPr lang="ru-RU" dirty="0" smtClean="0"/>
              <a:t>Обеды для учащихся из семей, находящихся в трудной жизненной ситуации – 35 чел.</a:t>
            </a:r>
          </a:p>
          <a:p>
            <a:r>
              <a:rPr lang="ru-RU" dirty="0" smtClean="0"/>
              <a:t>Горячие обеды для учащихся ГПД – по заказу родителей</a:t>
            </a:r>
          </a:p>
          <a:p>
            <a:r>
              <a:rPr lang="ru-RU" dirty="0" smtClean="0"/>
              <a:t>Свободная продажа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329378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Питание учащихся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214554"/>
            <a:ext cx="8543956" cy="391160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Предоставляется питание в соответствии с 20 дневным меню ( единым по городу).</a:t>
            </a:r>
          </a:p>
          <a:p>
            <a:pPr>
              <a:buNone/>
            </a:pPr>
            <a:r>
              <a:rPr lang="ru-RU" dirty="0" smtClean="0"/>
              <a:t>		Приготовление блюд  производится на базе столовой МОУ СОШ №45.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57752" y="214290"/>
            <a:ext cx="3757610" cy="723900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Буфет</a:t>
            </a:r>
          </a:p>
        </p:txBody>
      </p:sp>
      <p:pic>
        <p:nvPicPr>
          <p:cNvPr id="172035" name="Содержимое 3" descr="DSC_1125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3372" y="3256596"/>
            <a:ext cx="4500594" cy="3012441"/>
          </a:xfrm>
        </p:spPr>
      </p:pic>
      <p:pic>
        <p:nvPicPr>
          <p:cNvPr id="172036" name="Содержимое 3" descr="DSC_11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50056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/>
              <a:t>              Реализуемые цели и задачи</a:t>
            </a:r>
            <a:endParaRPr lang="ru-RU" sz="3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Autofit/>
          </a:bodyPr>
          <a:lstStyle/>
          <a:p>
            <a:pPr lvl="0"/>
            <a:endParaRPr lang="ru-RU" sz="2800" dirty="0" smtClean="0"/>
          </a:p>
          <a:p>
            <a:pPr lvl="0"/>
            <a:r>
              <a:rPr lang="ru-RU" sz="2800" dirty="0" smtClean="0"/>
              <a:t>создание социально и  психологически  комфортных условий реализации </a:t>
            </a:r>
            <a:r>
              <a:rPr lang="ru-RU" sz="2800" dirty="0" err="1" smtClean="0"/>
              <a:t>учебно</a:t>
            </a:r>
            <a:r>
              <a:rPr lang="ru-RU" sz="2800" dirty="0" smtClean="0"/>
              <a:t> – воспитательного процесса, гарантирующих безопасность здоровья и комфорт его участников</a:t>
            </a:r>
          </a:p>
          <a:p>
            <a:pPr lvl="0"/>
            <a:r>
              <a:rPr lang="ru-RU" sz="2800" dirty="0" smtClean="0"/>
              <a:t>реализация  ФЗ «Об образовании в РФ» №273 от 29.12.2012 г.;</a:t>
            </a:r>
          </a:p>
          <a:p>
            <a:pPr lvl="0"/>
            <a:r>
              <a:rPr lang="ru-RU" sz="2800" dirty="0" smtClean="0"/>
              <a:t>реализация ФЗ  №373 от 06.10.2009 г.  «Федеральный государственный образовательный стандарт начального общего образования» </a:t>
            </a:r>
          </a:p>
          <a:p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796908"/>
          </a:xfrm>
        </p:spPr>
        <p:txBody>
          <a:bodyPr/>
          <a:lstStyle/>
          <a:p>
            <a:r>
              <a:rPr lang="ru-RU" dirty="0" smtClean="0"/>
              <a:t>Буфет</a:t>
            </a:r>
            <a:endParaRPr lang="ru-RU" dirty="0"/>
          </a:p>
        </p:txBody>
      </p:sp>
      <p:pic>
        <p:nvPicPr>
          <p:cNvPr id="4099" name="Picture 3" descr="F:\DCIM\106___05\IMG_06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DCIM\106___05\IMG_06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01754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00430" y="274638"/>
            <a:ext cx="518637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Буфет</a:t>
            </a:r>
            <a:endParaRPr lang="ru-RU" dirty="0"/>
          </a:p>
        </p:txBody>
      </p:sp>
      <p:pic>
        <p:nvPicPr>
          <p:cNvPr id="3076" name="Picture 4" descr="F:\DCIM\106___05\IMG_06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DCIM\106___05\IMG_06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200142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79388" y="404813"/>
            <a:ext cx="1425416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dirty="0"/>
          </a:p>
          <a:p>
            <a:pPr>
              <a:buFontTx/>
              <a:buBlip>
                <a:blip r:embed="rId2"/>
              </a:buBlip>
            </a:pPr>
            <a:endParaRPr lang="ru-RU" dirty="0" smtClean="0"/>
          </a:p>
          <a:p>
            <a:pPr>
              <a:buFontTx/>
              <a:buBlip>
                <a:blip r:embed="rId2"/>
              </a:buBlip>
            </a:pPr>
            <a:endParaRPr lang="ru-RU" dirty="0" smtClean="0"/>
          </a:p>
          <a:p>
            <a:pPr>
              <a:buFontTx/>
              <a:buBlip>
                <a:blip r:embed="rId2"/>
              </a:buBlip>
            </a:pPr>
            <a:endParaRPr lang="ru-RU" dirty="0" smtClean="0"/>
          </a:p>
          <a:p>
            <a:pPr>
              <a:buFontTx/>
              <a:buBlip>
                <a:blip r:embed="rId2"/>
              </a:buBlip>
            </a:pPr>
            <a:endParaRPr lang="ru-RU" dirty="0" smtClean="0"/>
          </a:p>
          <a:p>
            <a:pPr>
              <a:buFontTx/>
              <a:buBlip>
                <a:blip r:embed="rId2"/>
              </a:buBlip>
            </a:pPr>
            <a:r>
              <a:rPr lang="ru-RU" dirty="0" smtClean="0"/>
              <a:t>тревожная </a:t>
            </a:r>
            <a:r>
              <a:rPr lang="ru-RU" dirty="0"/>
              <a:t>кнопка;</a:t>
            </a:r>
          </a:p>
          <a:p>
            <a:pPr>
              <a:buFontTx/>
              <a:buBlip>
                <a:blip r:embed="rId2"/>
              </a:buBlip>
            </a:pPr>
            <a:r>
              <a:rPr lang="ru-RU" dirty="0"/>
              <a:t>  автоматическая установка </a:t>
            </a:r>
            <a:endParaRPr lang="ru-RU" dirty="0" smtClean="0"/>
          </a:p>
          <a:p>
            <a:r>
              <a:rPr lang="ru-RU" dirty="0" smtClean="0"/>
              <a:t>пожарной </a:t>
            </a:r>
            <a:r>
              <a:rPr lang="ru-RU" dirty="0"/>
              <a:t>сигнализации;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FontTx/>
              <a:buBlip>
                <a:blip r:embed="rId2"/>
              </a:buBlip>
            </a:pPr>
            <a:r>
              <a:rPr lang="ru-RU" dirty="0" smtClean="0"/>
              <a:t>наружное  </a:t>
            </a:r>
            <a:r>
              <a:rPr lang="ru-RU" dirty="0"/>
              <a:t>и внутреннее пожаротушение;</a:t>
            </a:r>
          </a:p>
          <a:p>
            <a:pPr>
              <a:buFontTx/>
              <a:buBlip>
                <a:blip r:embed="rId2"/>
              </a:buBlip>
            </a:pPr>
            <a:r>
              <a:rPr lang="ru-RU" dirty="0"/>
              <a:t> система управления эвакуацией людей;</a:t>
            </a:r>
          </a:p>
          <a:p>
            <a:pPr>
              <a:buFontTx/>
              <a:buBlip>
                <a:blip r:embed="rId2"/>
              </a:buBlip>
            </a:pPr>
            <a:r>
              <a:rPr lang="ru-RU" dirty="0"/>
              <a:t> система светового оповещения с </a:t>
            </a:r>
            <a:r>
              <a:rPr lang="ru-RU" dirty="0" err="1"/>
              <a:t>оповещателем</a:t>
            </a:r>
            <a:r>
              <a:rPr lang="ru-RU" dirty="0"/>
              <a:t> «пожар»;</a:t>
            </a:r>
          </a:p>
          <a:p>
            <a:pPr>
              <a:buFontTx/>
              <a:buBlip>
                <a:blip r:embed="rId2"/>
              </a:buBlip>
            </a:pPr>
            <a:r>
              <a:rPr lang="ru-RU" dirty="0"/>
              <a:t>укомплектование первичными средствами пожаротушения </a:t>
            </a:r>
          </a:p>
          <a:p>
            <a:r>
              <a:rPr lang="ru-RU" dirty="0"/>
              <a:t>(огнетушители);</a:t>
            </a:r>
          </a:p>
          <a:p>
            <a:endParaRPr lang="ru-RU" dirty="0"/>
          </a:p>
        </p:txBody>
      </p:sp>
      <p:pic>
        <p:nvPicPr>
          <p:cNvPr id="130051" name="Picture 3" descr="DSC_11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428736"/>
            <a:ext cx="2857500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2" name="Picture 4" descr="DSC_12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071678"/>
            <a:ext cx="245745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3" name="Picture 5" descr="DSC_11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673600"/>
            <a:ext cx="326548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86314" y="142852"/>
            <a:ext cx="42386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Безопасность</a:t>
            </a:r>
            <a:endParaRPr lang="ru-RU" sz="5400" dirty="0"/>
          </a:p>
        </p:txBody>
      </p:sp>
      <p:pic>
        <p:nvPicPr>
          <p:cNvPr id="9" name="Рисунок 8"/>
          <p:cNvPicPr/>
          <p:nvPr/>
        </p:nvPicPr>
        <p:blipFill>
          <a:blip r:embed="rId6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357158" y="0"/>
            <a:ext cx="164307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/>
          </p:cNvSpPr>
          <p:nvPr>
            <p:ph type="body" sz="half" idx="1"/>
          </p:nvPr>
        </p:nvSpPr>
        <p:spPr>
          <a:xfrm>
            <a:off x="395288" y="2214554"/>
            <a:ext cx="5819786" cy="286703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2900" dirty="0" smtClean="0">
                <a:latin typeface="Times New Roman" pitchFamily="18" charset="0"/>
              </a:rPr>
              <a:t>видеонаблюдение с выводом на пульт охранника;</a:t>
            </a:r>
          </a:p>
          <a:p>
            <a:pPr>
              <a:lnSpc>
                <a:spcPct val="150000"/>
              </a:lnSpc>
            </a:pPr>
            <a:r>
              <a:rPr lang="ru-RU" sz="2900" dirty="0" smtClean="0">
                <a:latin typeface="Times New Roman" pitchFamily="18" charset="0"/>
              </a:rPr>
              <a:t>организация охраны объекта  и пропускного режима 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ru-RU" sz="2900" dirty="0" smtClean="0">
                <a:latin typeface="Times New Roman" pitchFamily="18" charset="0"/>
              </a:rPr>
              <a:t>     лицензионным частным охранным предприятием;</a:t>
            </a:r>
          </a:p>
          <a:p>
            <a:pPr>
              <a:lnSpc>
                <a:spcPct val="150000"/>
              </a:lnSpc>
            </a:pPr>
            <a:r>
              <a:rPr lang="ru-RU" sz="2900" dirty="0" smtClean="0">
                <a:latin typeface="Times New Roman" pitchFamily="18" charset="0"/>
              </a:rPr>
              <a:t>площадки для парковки автомобилей;</a:t>
            </a:r>
          </a:p>
          <a:p>
            <a:pPr>
              <a:lnSpc>
                <a:spcPct val="150000"/>
              </a:lnSpc>
            </a:pPr>
            <a:r>
              <a:rPr lang="ru-RU" sz="2900" dirty="0" smtClean="0">
                <a:latin typeface="Times New Roman" pitchFamily="18" charset="0"/>
              </a:rPr>
              <a:t> пешеходный переход по ул. Московской с установкой дорожного знака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133123" name="Picture 3" descr="03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1736" y="4572008"/>
            <a:ext cx="3473450" cy="2117725"/>
          </a:xfrm>
        </p:spPr>
      </p:pic>
      <p:pic>
        <p:nvPicPr>
          <p:cNvPr id="133124" name="Picture 4" descr="04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00826" y="2857496"/>
            <a:ext cx="2387600" cy="3616325"/>
          </a:xfrm>
        </p:spPr>
      </p:pic>
      <p:pic>
        <p:nvPicPr>
          <p:cNvPr id="5" name="Рисунок 4"/>
          <p:cNvPicPr/>
          <p:nvPr/>
        </p:nvPicPr>
        <p:blipFill>
          <a:blip r:embed="rId4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57752" y="214290"/>
            <a:ext cx="34868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Безопасность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/>
          </p:cNvSpPr>
          <p:nvPr>
            <p:ph type="body" sz="half" idx="1"/>
          </p:nvPr>
        </p:nvSpPr>
        <p:spPr>
          <a:xfrm>
            <a:off x="142844" y="1857364"/>
            <a:ext cx="2000264" cy="452438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</a:rPr>
              <a:t>управление системой вентиляции в случае ЧС;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</a:rPr>
              <a:t>тепловая завеса;</a:t>
            </a:r>
          </a:p>
          <a:p>
            <a:pPr>
              <a:buFont typeface="Wingdings 2" pitchFamily="18" charset="2"/>
              <a:buNone/>
            </a:pP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131075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29322" y="214290"/>
            <a:ext cx="3017838" cy="3671887"/>
          </a:xfrm>
        </p:spPr>
      </p:pic>
      <p:pic>
        <p:nvPicPr>
          <p:cNvPr id="131076" name="Picture 4" descr="0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000240"/>
            <a:ext cx="31623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5" descr="0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4500570"/>
            <a:ext cx="3160712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8" name="Picture 6" descr="0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214818"/>
            <a:ext cx="3455988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28860" y="214290"/>
            <a:ext cx="2888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Безопасность</a:t>
            </a:r>
            <a:endParaRPr lang="ru-RU" sz="3600" dirty="0"/>
          </a:p>
        </p:txBody>
      </p:sp>
      <p:pic>
        <p:nvPicPr>
          <p:cNvPr id="8" name="Рисунок 7"/>
          <p:cNvPicPr/>
          <p:nvPr/>
        </p:nvPicPr>
        <p:blipFill>
          <a:blip r:embed="rId6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85720" y="214290"/>
            <a:ext cx="1748712" cy="160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778098"/>
          </a:xfrm>
        </p:spPr>
        <p:txBody>
          <a:bodyPr/>
          <a:lstStyle/>
          <a:p>
            <a:r>
              <a:rPr lang="ru-RU" b="1" dirty="0" smtClean="0"/>
              <a:t>Безопасность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			На основании договора оказания охранных услуг №120 от 08.09.2014 г.</a:t>
            </a:r>
            <a:r>
              <a:rPr lang="ru-RU" dirty="0" smtClean="0">
                <a:solidFill>
                  <a:schemeClr val="accent2"/>
                </a:solidFill>
              </a:rPr>
              <a:t>  </a:t>
            </a:r>
            <a:r>
              <a:rPr lang="ru-RU" dirty="0" smtClean="0"/>
              <a:t>безопасность организуют с 07.00 до 19.00  сотрудники охраны ООО «Кречет», с 19.00 до 07.00  ночные сторожа школы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Результаты государственной итоговой аттестации по образовательным программам среднего общего образования 2014/2015 учебного года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МОУ СОШ №11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-3" y="1196751"/>
          <a:ext cx="9144006" cy="5001852"/>
        </p:xfrm>
        <a:graphic>
          <a:graphicData uri="http://schemas.openxmlformats.org/drawingml/2006/table">
            <a:tbl>
              <a:tblPr/>
              <a:tblGrid>
                <a:gridCol w="1116307"/>
                <a:gridCol w="506248"/>
                <a:gridCol w="655557"/>
                <a:gridCol w="577378"/>
                <a:gridCol w="577378"/>
                <a:gridCol w="577378"/>
                <a:gridCol w="577378"/>
                <a:gridCol w="577378"/>
                <a:gridCol w="577378"/>
                <a:gridCol w="682473"/>
                <a:gridCol w="577378"/>
                <a:gridCol w="682473"/>
                <a:gridCol w="655557"/>
                <a:gridCol w="121272"/>
                <a:gridCol w="682473"/>
              </a:tblGrid>
              <a:tr h="270292">
                <a:tc rowSpan="4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Arial CYR"/>
                          <a:ea typeface="Times New Roman"/>
                        </a:rPr>
                        <a:t>Предмет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Arial CYR"/>
                          <a:ea typeface="Times New Roman"/>
                        </a:rPr>
                        <a:t>Всего допу- щено к экзаме- нам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Arial CYR"/>
                          <a:ea typeface="Times New Roman"/>
                        </a:rPr>
                        <a:t>Имеют годовую отметку / Сдали экзамен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endParaRPr lang="ru-RU" sz="1000">
                        <a:latin typeface="Calibri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29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96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год.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преодо-лен мин. порог / экз.(ГВЭ)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год.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преодо-лен мин. порог / экз.(ГВЭ)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год.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преодо-лен мин. порог / экз.(ГВЭ)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год.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не преодо-лен мин. порог / экз.(ГВЭ)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пере-сда- вать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097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CYR"/>
                          <a:ea typeface="Times New Roman"/>
                        </a:rPr>
                        <a:t>(чел.)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преодолен мин. порог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Arial CYR"/>
                          <a:ea typeface="Times New Roman"/>
                        </a:rPr>
                        <a:t>Средний тесто- вый балл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Русский язык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в обыч. режиме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15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66,00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Математика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15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10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42,38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43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Arial CYR"/>
                          <a:ea typeface="Times New Roman"/>
                        </a:rPr>
                        <a:t>Вступительные экзамены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45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 CYR"/>
                          <a:ea typeface="Times New Roman"/>
                        </a:rPr>
                        <a:t>Биология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85,00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45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География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45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История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28,00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45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Литература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51,00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45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Физика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47,00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45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Химия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45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Английский язык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45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Немецкий язык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45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Французский язык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45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Обществознание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 CYR"/>
                          <a:ea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48,70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71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 CYR"/>
                          <a:ea typeface="Times New Roman"/>
                        </a:rPr>
                        <a:t>Информатика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 CYR"/>
                          <a:ea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 CYR"/>
                          <a:ea typeface="Times New Roman"/>
                        </a:rPr>
                        <a:t>72,00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5512" marR="5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>Информация о трудоустройстве выпускников 11-ого </a:t>
            </a:r>
            <a:r>
              <a:rPr lang="ru-RU" sz="2200" b="1" dirty="0" smtClean="0"/>
              <a:t>класса, 9 класса </a:t>
            </a:r>
            <a:r>
              <a:rPr lang="ru-RU" sz="2200" b="1" dirty="0" smtClean="0"/>
              <a:t>по итогам 2014-2015 учебного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79512" y="1988840"/>
          <a:ext cx="4029075" cy="3870960"/>
        </p:xfrm>
        <a:graphic>
          <a:graphicData uri="http://schemas.openxmlformats.org/drawingml/2006/table">
            <a:tbl>
              <a:tblPr/>
              <a:tblGrid>
                <a:gridCol w="1779270"/>
                <a:gridCol w="899795"/>
                <a:gridCol w="810260"/>
                <a:gridCol w="53975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Кол-во обучающихся 11 классов на конец 2014-2015 уч.года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Из них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Получили аттестат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Окончили школу со справкой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Ито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го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15 чел.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15 чел.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0 чел.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Виды трудоустройства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Поступили в ВУЗы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Из них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 государственные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 негосударственные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На бюджетной основе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Поступили в ССУЗы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Из них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 государственные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 негосударственные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На бюджетной основе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Поступили в учреждения НПО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На работу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В армию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Не учатся и не работают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Прочие (указать)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3968" y="1196752"/>
          <a:ext cx="4644011" cy="4952864"/>
        </p:xfrm>
        <a:graphic>
          <a:graphicData uri="http://schemas.openxmlformats.org/drawingml/2006/table">
            <a:tbl>
              <a:tblPr/>
              <a:tblGrid>
                <a:gridCol w="1653789"/>
                <a:gridCol w="835740"/>
                <a:gridCol w="835740"/>
                <a:gridCol w="674917"/>
                <a:gridCol w="643825"/>
              </a:tblGrid>
              <a:tr h="14534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Кол-во обучающихся 9-хклассов на конец 2014-2015 учебного года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Из них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Получили аттестат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Окончили школу со справкой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Оставлены на повторное обучение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26 чел.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25 чел.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0 чел.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0 чел.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4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Виды трудоустройства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Поступили в 10 класс всего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Из них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В 10 класс своей школы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В 10 класс другой дневной школы (указать пофамильно, в какую школу поступили)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В 10 класс вечерней школы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В ссузы всего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Из них: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В государственные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В негосударственные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На бюджетной основе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В учреждения НПО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На работу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В армию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Не учатся и не работают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Прочие (указать)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 (в связи со смертью)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74638"/>
            <a:ext cx="5686436" cy="868346"/>
          </a:xfrm>
        </p:spPr>
        <p:txBody>
          <a:bodyPr/>
          <a:lstStyle/>
          <a:p>
            <a:r>
              <a:rPr lang="ru-RU" b="1" dirty="0" smtClean="0"/>
              <a:t>Наши достижения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DCIM\106___05\IMG_068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9475" y="2492375"/>
            <a:ext cx="4845050" cy="363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1143000"/>
          </a:xfrm>
        </p:spPr>
        <p:txBody>
          <a:bodyPr/>
          <a:lstStyle/>
          <a:p>
            <a:r>
              <a:rPr lang="ru-RU" b="1" dirty="0" smtClean="0"/>
              <a:t>Перспектива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ru-RU" dirty="0" smtClean="0"/>
              <a:t>В школе создана «Программа развития» до 2018 года.</a:t>
            </a:r>
          </a:p>
          <a:p>
            <a:r>
              <a:rPr lang="ru-RU" dirty="0" smtClean="0"/>
              <a:t>Школа занимает достойное место в конкурентной среде среди 54 образовательных учреждений города.</a:t>
            </a:r>
          </a:p>
          <a:p>
            <a:r>
              <a:rPr lang="ru-RU" dirty="0" smtClean="0"/>
              <a:t>Готовимся к 80-летию школы в 2017 году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74638"/>
            <a:ext cx="5757874" cy="1143000"/>
          </a:xfrm>
        </p:spPr>
        <p:txBody>
          <a:bodyPr/>
          <a:lstStyle/>
          <a:p>
            <a:r>
              <a:rPr lang="ru-RU" dirty="0" smtClean="0"/>
              <a:t>Лицензирование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	В текущем учебном году школа прошла процедуру лицензирования на уровне Министерства образования Тверской области.</a:t>
            </a:r>
          </a:p>
          <a:p>
            <a:pPr>
              <a:buNone/>
            </a:pPr>
            <a:r>
              <a:rPr lang="ru-RU" dirty="0" smtClean="0"/>
              <a:t>		Лицензия №298 от 30 октября 2014 года на осуществление образовательной деятельности.</a:t>
            </a:r>
          </a:p>
          <a:p>
            <a:pPr>
              <a:buNone/>
            </a:pPr>
            <a:r>
              <a:rPr lang="ru-RU" dirty="0" smtClean="0"/>
              <a:t>		Срок действия - бессрочно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14290"/>
            <a:ext cx="5929354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Лицензирование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:\DCIM\106___05\IMG_07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6" r="2880"/>
          <a:stretch>
            <a:fillRect/>
          </a:stretch>
        </p:blipFill>
        <p:spPr bwMode="auto">
          <a:xfrm>
            <a:off x="2857488" y="1071546"/>
            <a:ext cx="4143404" cy="57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1143000"/>
          </a:xfrm>
        </p:spPr>
        <p:txBody>
          <a:bodyPr/>
          <a:lstStyle/>
          <a:p>
            <a:r>
              <a:rPr lang="ru-RU" dirty="0" smtClean="0"/>
              <a:t>Аккредитация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	В текущем учебном году школа прошла процедуру аккредитации на уровне Министерства образования Тверской области.</a:t>
            </a:r>
          </a:p>
          <a:p>
            <a:pPr>
              <a:buNone/>
            </a:pPr>
            <a:r>
              <a:rPr lang="ru-RU" dirty="0" smtClean="0"/>
              <a:t>		Свидетельство о государственной аккредитации № 61 от 8 декабря 2014 года.</a:t>
            </a:r>
          </a:p>
          <a:p>
            <a:pPr>
              <a:buNone/>
            </a:pPr>
            <a:r>
              <a:rPr lang="ru-RU" dirty="0" smtClean="0"/>
              <a:t>		Срок действия – до 7 июня 2023 года</a:t>
            </a:r>
          </a:p>
          <a:p>
            <a:pPr>
              <a:buNone/>
            </a:pPr>
            <a:r>
              <a:rPr lang="ru-RU" dirty="0" smtClean="0"/>
              <a:t>		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Аккредитация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9001156" cy="419736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DCIM\106___05\IMG_06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9" r="2564"/>
          <a:stretch>
            <a:fillRect/>
          </a:stretch>
        </p:blipFill>
        <p:spPr bwMode="auto">
          <a:xfrm>
            <a:off x="3214678" y="1142984"/>
            <a:ext cx="3929090" cy="557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74638"/>
            <a:ext cx="5114932" cy="439718"/>
          </a:xfrm>
        </p:spPr>
        <p:txBody>
          <a:bodyPr>
            <a:normAutofit fontScale="90000"/>
          </a:bodyPr>
          <a:lstStyle/>
          <a:p>
            <a:r>
              <a:rPr lang="ru-RU" sz="3500" b="1" dirty="0" smtClean="0"/>
              <a:t>Муниципальное задание</a:t>
            </a:r>
            <a:endParaRPr lang="ru-RU" sz="35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	Во исполнение Постановления Главы администрации г. Твери от 18.11.2010 года №2469 « О порядке формирования и утверждения муниципального задания  на оказание муниципальных услуг»  утверждено Муниципальное задание  МОУ СОШ №11 на оказание услуг в сфере образования на 2015 год и плановый период 2016 и 2017 годов.</a:t>
            </a:r>
          </a:p>
          <a:p>
            <a:pPr>
              <a:buNone/>
            </a:pPr>
            <a:r>
              <a:rPr lang="ru-RU" dirty="0" smtClean="0"/>
              <a:t>		Приказ Управления образования №1384 от 23.12.2014 года.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ABA49C"/>
              </a:clrFrom>
              <a:clrTo>
                <a:srgbClr val="ABA49C">
                  <a:alpha val="0"/>
                </a:srgbClr>
              </a:clrTo>
            </a:clrChange>
          </a:blip>
          <a:srcRect l="8136" t="12703" r="7747" b="4599"/>
          <a:stretch>
            <a:fillRect/>
          </a:stretch>
        </p:blipFill>
        <p:spPr bwMode="auto">
          <a:xfrm>
            <a:off x="251520" y="0"/>
            <a:ext cx="2088232" cy="2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1505</Words>
  <Application>Microsoft Office PowerPoint</Application>
  <PresentationFormat>Экран (4:3)</PresentationFormat>
  <Paragraphs>646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Презентация1</vt:lpstr>
      <vt:lpstr>Тема Office</vt:lpstr>
      <vt:lpstr>   Годовой отчет о деятельности  МОУ СОШ №11  за 2014-2015 учебный год</vt:lpstr>
      <vt:lpstr>                  Реализуемые цели и задачи</vt:lpstr>
      <vt:lpstr>    Реализуемые цели и задачи</vt:lpstr>
      <vt:lpstr>              Реализуемые цели и задачи</vt:lpstr>
      <vt:lpstr>Лицензирование</vt:lpstr>
      <vt:lpstr>Лицензирование</vt:lpstr>
      <vt:lpstr>Аккредитация</vt:lpstr>
      <vt:lpstr>Аккредитация</vt:lpstr>
      <vt:lpstr>Муниципальное задание</vt:lpstr>
      <vt:lpstr>              Ученический состав</vt:lpstr>
      <vt:lpstr> Увеличение контингента учащихся  2010-2011 год –  245 чел.          2011 - 2012 год –  310 чел.  2012 - 2013год  – 375чел 2013 - 2014 год –400 чел. 2014-2015 год – 430 чел.   </vt:lpstr>
      <vt:lpstr>Кадровое обеспечение</vt:lpstr>
      <vt:lpstr>Кадровое обеспечение</vt:lpstr>
      <vt:lpstr>Оптимизация организационно – управленческих условий </vt:lpstr>
      <vt:lpstr>Оптимизация организационно – управленческих условий</vt:lpstr>
      <vt:lpstr>Оптимизация организационно – управленческих условий</vt:lpstr>
      <vt:lpstr> ВНУТРИШКОЛЬНАЯ СИСТЕМА ПОВЫШЕНИЯ ПРОФЕССИОНАЛИЗМА ПЕДАГОГИЧЕСКИХ РАБОТНИКОВ </vt:lpstr>
      <vt:lpstr>ВНУТРИШКОЛЬНАЯ СИСТЕМА ПОВЫШЕНИЯ ПРОФЕССИОНАЛИЗМА ПЕДАГОГИЧЕСКИХ РАБОТНИКОВ</vt:lpstr>
      <vt:lpstr>ФОРМИРОВАНИЕ ВАРИАТИВНОЙ СИСТЕМЫ ВИДОВ ДЕЯТЕЛЬНОСТИ, ОБЕСПЕЧИВАЮЩИХ РАЗВИТИЕ ИНДИВИДУАЛЬНЫХ ОСОБЕННОСТЕЙ УЧАЩИХСЯ </vt:lpstr>
      <vt:lpstr>Группа продленного дня</vt:lpstr>
      <vt:lpstr>Совершенствование содержания образования</vt:lpstr>
      <vt:lpstr>Учебные достижения</vt:lpstr>
      <vt:lpstr>Учебные достижения</vt:lpstr>
      <vt:lpstr>Учебные достижения</vt:lpstr>
      <vt:lpstr>Учебные достижения</vt:lpstr>
      <vt:lpstr>Совершенствование содержания образования</vt:lpstr>
      <vt:lpstr>Совершенствование содержания образования</vt:lpstr>
      <vt:lpstr>Совершенствование содержания образования</vt:lpstr>
      <vt:lpstr>Совершенствование содержания образования</vt:lpstr>
      <vt:lpstr>Слайд 30</vt:lpstr>
      <vt:lpstr>ФГОС НОО</vt:lpstr>
      <vt:lpstr>ФГОС ООО</vt:lpstr>
      <vt:lpstr>Медицинское сопровождение учебно – воспитательного процесса</vt:lpstr>
      <vt:lpstr>Медицинский кабинет</vt:lpstr>
      <vt:lpstr>Состояние профилактической  и воспитательной работы с обучающимися</vt:lpstr>
      <vt:lpstr>Инновационная площадка</vt:lpstr>
      <vt:lpstr>Питание учащихся</vt:lpstr>
      <vt:lpstr>Питание учащихся</vt:lpstr>
      <vt:lpstr>Буфет</vt:lpstr>
      <vt:lpstr>Буфет</vt:lpstr>
      <vt:lpstr>Буфет</vt:lpstr>
      <vt:lpstr>Слайд 42</vt:lpstr>
      <vt:lpstr>Слайд 43</vt:lpstr>
      <vt:lpstr>Слайд 44</vt:lpstr>
      <vt:lpstr>Безопасность</vt:lpstr>
      <vt:lpstr>Результаты государственной итоговой аттестации по образовательным программам среднего общего образования 2014/2015 учебного года МОУ СОШ №11 </vt:lpstr>
      <vt:lpstr>Информация о трудоустройстве выпускников 11-ого класса, 9 класса по итогам 2014-2015 учебного года </vt:lpstr>
      <vt:lpstr>Наши достижения</vt:lpstr>
      <vt:lpstr>Перспектива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lastModifiedBy>Admin</cp:lastModifiedBy>
  <cp:revision>47</cp:revision>
  <dcterms:created xsi:type="dcterms:W3CDTF">2015-05-25T19:43:17Z</dcterms:created>
  <dcterms:modified xsi:type="dcterms:W3CDTF">2015-11-30T06:31:01Z</dcterms:modified>
</cp:coreProperties>
</file>