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59" r:id="rId3"/>
    <p:sldId id="274" r:id="rId4"/>
    <p:sldId id="258" r:id="rId5"/>
    <p:sldId id="264" r:id="rId6"/>
    <p:sldId id="278" r:id="rId7"/>
    <p:sldId id="270" r:id="rId8"/>
    <p:sldId id="281" r:id="rId9"/>
    <p:sldId id="277" r:id="rId10"/>
    <p:sldId id="282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B67142-6254-4EF0-8BBA-134F131B7E77}">
  <a:tblStyle styleId="{F1B67142-6254-4EF0-8BBA-134F131B7E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879FE7-807F-4EDD-9CBF-72FD823155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2" autoAdjust="0"/>
  </p:normalViewPr>
  <p:slideViewPr>
    <p:cSldViewPr snapToGrid="0">
      <p:cViewPr>
        <p:scale>
          <a:sx n="90" d="100"/>
          <a:sy n="90" d="100"/>
        </p:scale>
        <p:origin x="-66" y="-32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FAF59-167E-44F4-A673-46FC48D65CCF}" type="doc">
      <dgm:prSet loTypeId="urn:microsoft.com/office/officeart/2005/8/layout/hProcess10#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19F3B9-B3BC-4E69-9404-C4F243B4172C}">
      <dgm:prSet phldrT="[Текст]" custT="1"/>
      <dgm:spPr/>
      <dgm:t>
        <a:bodyPr/>
        <a:lstStyle/>
        <a:p>
          <a:r>
            <a:rPr lang="ru-RU" sz="1800"/>
            <a:t>Энергичность                                                                     </a:t>
          </a:r>
        </a:p>
        <a:p>
          <a:r>
            <a:rPr lang="ru-RU" sz="1800"/>
            <a:t>Эрудированность </a:t>
          </a:r>
        </a:p>
        <a:p>
          <a:r>
            <a:rPr lang="ru-RU" sz="1800"/>
            <a:t>Оригинальность</a:t>
          </a:r>
        </a:p>
        <a:p>
          <a:r>
            <a:rPr lang="ru-RU" sz="1800"/>
            <a:t>Находчивость</a:t>
          </a:r>
        </a:p>
        <a:p>
          <a:r>
            <a:rPr lang="ru-RU" sz="1800"/>
            <a:t>Разносторонность </a:t>
          </a:r>
        </a:p>
        <a:p>
          <a:r>
            <a:rPr lang="ru-RU" sz="1800"/>
            <a:t>Наблюдательность </a:t>
          </a:r>
          <a:endParaRPr lang="ru-RU" sz="1800" dirty="0"/>
        </a:p>
      </dgm:t>
    </dgm:pt>
    <dgm:pt modelId="{74A2171B-662B-40B5-8723-90F7B8C1361C}" type="parTrans" cxnId="{DD9F905D-7580-405F-B043-2737F91B68BE}">
      <dgm:prSet/>
      <dgm:spPr/>
      <dgm:t>
        <a:bodyPr/>
        <a:lstStyle/>
        <a:p>
          <a:endParaRPr lang="ru-RU"/>
        </a:p>
      </dgm:t>
    </dgm:pt>
    <dgm:pt modelId="{525F5DA4-92EC-4D2C-AA7F-2C9C9D53F4D8}" type="sibTrans" cxnId="{DD9F905D-7580-405F-B043-2737F91B68BE}">
      <dgm:prSet/>
      <dgm:spPr/>
      <dgm:t>
        <a:bodyPr/>
        <a:lstStyle/>
        <a:p>
          <a:endParaRPr lang="ru-RU"/>
        </a:p>
      </dgm:t>
    </dgm:pt>
    <dgm:pt modelId="{6A34F292-755E-4179-AD6A-1DF36CC17DEF}">
      <dgm:prSet phldrT="[Текст]" custT="1"/>
      <dgm:spPr/>
      <dgm:t>
        <a:bodyPr/>
        <a:lstStyle/>
        <a:p>
          <a:r>
            <a:rPr lang="ru-RU" sz="1800">
              <a:latin typeface="Figtree"/>
            </a:rPr>
            <a:t>Воспитанность </a:t>
          </a:r>
        </a:p>
        <a:p>
          <a:r>
            <a:rPr lang="ru-RU" sz="1800">
              <a:latin typeface="Figtree"/>
            </a:rPr>
            <a:t>Уверенность в себе </a:t>
          </a:r>
        </a:p>
        <a:p>
          <a:r>
            <a:rPr lang="ru-RU" sz="1800">
              <a:latin typeface="Figtree"/>
            </a:rPr>
            <a:t>Принимаемых решениях  </a:t>
          </a:r>
        </a:p>
        <a:p>
          <a:r>
            <a:rPr lang="ru-RU" sz="1800">
              <a:latin typeface="Figtree"/>
            </a:rPr>
            <a:t>Целеустремленность</a:t>
          </a:r>
        </a:p>
        <a:p>
          <a:r>
            <a:rPr lang="ru-RU" sz="1800">
              <a:latin typeface="Figtree"/>
            </a:rPr>
            <a:t>Настойчивость </a:t>
          </a:r>
        </a:p>
        <a:p>
          <a:r>
            <a:rPr lang="ru-RU" sz="1800">
              <a:latin typeface="Figtree"/>
            </a:rPr>
            <a:t>Тактичность </a:t>
          </a:r>
          <a:endParaRPr lang="ru-RU" sz="1800" dirty="0"/>
        </a:p>
      </dgm:t>
    </dgm:pt>
    <dgm:pt modelId="{51C2F31C-0A57-4F11-8153-1815A1F1C3E2}" type="parTrans" cxnId="{C3A58E1A-0970-415D-B721-DF28F2700CF2}">
      <dgm:prSet/>
      <dgm:spPr/>
      <dgm:t>
        <a:bodyPr/>
        <a:lstStyle/>
        <a:p>
          <a:endParaRPr lang="ru-RU"/>
        </a:p>
      </dgm:t>
    </dgm:pt>
    <dgm:pt modelId="{58D5754B-1E86-4C1F-B7C1-F3DA2DD4FAF8}" type="sibTrans" cxnId="{C3A58E1A-0970-415D-B721-DF28F2700CF2}">
      <dgm:prSet/>
      <dgm:spPr/>
      <dgm:t>
        <a:bodyPr/>
        <a:lstStyle/>
        <a:p>
          <a:endParaRPr lang="ru-RU"/>
        </a:p>
      </dgm:t>
    </dgm:pt>
    <dgm:pt modelId="{B5F85CDF-9625-4E8B-BB68-437321518149}" type="pres">
      <dgm:prSet presAssocID="{F58FAF59-167E-44F4-A673-46FC48D65C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F149E1-6AA0-4B8D-BF5D-E84377A6E0DB}" type="pres">
      <dgm:prSet presAssocID="{C319F3B9-B3BC-4E69-9404-C4F243B4172C}" presName="composite" presStyleCnt="0"/>
      <dgm:spPr/>
    </dgm:pt>
    <dgm:pt modelId="{B073EAB0-98BF-4F71-8F47-949315544B16}" type="pres">
      <dgm:prSet presAssocID="{C319F3B9-B3BC-4E69-9404-C4F243B4172C}" presName="imagSh" presStyleLbl="bgImgPlace1" presStyleIdx="0" presStyleCnt="2"/>
      <dgm:spPr/>
    </dgm:pt>
    <dgm:pt modelId="{BAFFEA44-B7E7-4F9B-B80E-DD505DB03F6F}" type="pres">
      <dgm:prSet presAssocID="{C319F3B9-B3BC-4E69-9404-C4F243B4172C}" presName="txNode" presStyleLbl="node1" presStyleIdx="0" presStyleCnt="2" custScaleX="169264" custScaleY="166517" custLinFactNeighborX="-10667" custLinFactNeighborY="-53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F1923-6ED5-4C14-9DA0-B4802FA5828F}" type="pres">
      <dgm:prSet presAssocID="{525F5DA4-92EC-4D2C-AA7F-2C9C9D53F4D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8ACD0424-CA4A-41F9-AC6A-50C1B040EABA}" type="pres">
      <dgm:prSet presAssocID="{525F5DA4-92EC-4D2C-AA7F-2C9C9D53F4D8}" presName="connTx" presStyleLbl="sibTrans2D1" presStyleIdx="0" presStyleCnt="1"/>
      <dgm:spPr/>
      <dgm:t>
        <a:bodyPr/>
        <a:lstStyle/>
        <a:p>
          <a:endParaRPr lang="ru-RU"/>
        </a:p>
      </dgm:t>
    </dgm:pt>
    <dgm:pt modelId="{5668B95C-F387-4B9F-9AF7-CCA517FF600A}" type="pres">
      <dgm:prSet presAssocID="{6A34F292-755E-4179-AD6A-1DF36CC17DEF}" presName="composite" presStyleCnt="0"/>
      <dgm:spPr/>
    </dgm:pt>
    <dgm:pt modelId="{418C0200-27D9-44FD-8C60-5AD14577C548}" type="pres">
      <dgm:prSet presAssocID="{6A34F292-755E-4179-AD6A-1DF36CC17DEF}" presName="imagSh" presStyleLbl="bgImgPlace1" presStyleIdx="1" presStyleCnt="2"/>
      <dgm:spPr/>
    </dgm:pt>
    <dgm:pt modelId="{AB596FD2-BC0B-4B18-81B1-219DCCB972F2}" type="pres">
      <dgm:prSet presAssocID="{6A34F292-755E-4179-AD6A-1DF36CC17DEF}" presName="txNode" presStyleLbl="node1" presStyleIdx="1" presStyleCnt="2" custScaleX="171487" custScaleY="170528" custLinFactNeighborX="-10668" custLinFactNeighborY="-47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A58E1A-0970-415D-B721-DF28F2700CF2}" srcId="{F58FAF59-167E-44F4-A673-46FC48D65CCF}" destId="{6A34F292-755E-4179-AD6A-1DF36CC17DEF}" srcOrd="1" destOrd="0" parTransId="{51C2F31C-0A57-4F11-8153-1815A1F1C3E2}" sibTransId="{58D5754B-1E86-4C1F-B7C1-F3DA2DD4FAF8}"/>
    <dgm:cxn modelId="{3ECA639B-967C-4D16-BB33-314D74A2D4E3}" type="presOf" srcId="{525F5DA4-92EC-4D2C-AA7F-2C9C9D53F4D8}" destId="{34CF1923-6ED5-4C14-9DA0-B4802FA5828F}" srcOrd="0" destOrd="0" presId="urn:microsoft.com/office/officeart/2005/8/layout/hProcess10#1"/>
    <dgm:cxn modelId="{0C30EAC8-1413-44AB-8BE7-C8317F01B75A}" type="presOf" srcId="{C319F3B9-B3BC-4E69-9404-C4F243B4172C}" destId="{BAFFEA44-B7E7-4F9B-B80E-DD505DB03F6F}" srcOrd="0" destOrd="0" presId="urn:microsoft.com/office/officeart/2005/8/layout/hProcess10#1"/>
    <dgm:cxn modelId="{1DA4EAC5-92EF-4D76-9D9E-5238ADC8BA6F}" type="presOf" srcId="{6A34F292-755E-4179-AD6A-1DF36CC17DEF}" destId="{AB596FD2-BC0B-4B18-81B1-219DCCB972F2}" srcOrd="0" destOrd="0" presId="urn:microsoft.com/office/officeart/2005/8/layout/hProcess10#1"/>
    <dgm:cxn modelId="{76E8C132-2B03-4B8D-A98C-8F59F5780DBB}" type="presOf" srcId="{525F5DA4-92EC-4D2C-AA7F-2C9C9D53F4D8}" destId="{8ACD0424-CA4A-41F9-AC6A-50C1B040EABA}" srcOrd="1" destOrd="0" presId="urn:microsoft.com/office/officeart/2005/8/layout/hProcess10#1"/>
    <dgm:cxn modelId="{DD9F905D-7580-405F-B043-2737F91B68BE}" srcId="{F58FAF59-167E-44F4-A673-46FC48D65CCF}" destId="{C319F3B9-B3BC-4E69-9404-C4F243B4172C}" srcOrd="0" destOrd="0" parTransId="{74A2171B-662B-40B5-8723-90F7B8C1361C}" sibTransId="{525F5DA4-92EC-4D2C-AA7F-2C9C9D53F4D8}"/>
    <dgm:cxn modelId="{3858A311-1393-47BB-B7A8-CADB51AEF4C6}" type="presOf" srcId="{F58FAF59-167E-44F4-A673-46FC48D65CCF}" destId="{B5F85CDF-9625-4E8B-BB68-437321518149}" srcOrd="0" destOrd="0" presId="urn:microsoft.com/office/officeart/2005/8/layout/hProcess10#1"/>
    <dgm:cxn modelId="{C9C43755-ECA5-4330-A77A-744F0AB292F0}" type="presParOf" srcId="{B5F85CDF-9625-4E8B-BB68-437321518149}" destId="{4DF149E1-6AA0-4B8D-BF5D-E84377A6E0DB}" srcOrd="0" destOrd="0" presId="urn:microsoft.com/office/officeart/2005/8/layout/hProcess10#1"/>
    <dgm:cxn modelId="{6972E2B1-27D2-420C-A600-CE24BAB7BBA3}" type="presParOf" srcId="{4DF149E1-6AA0-4B8D-BF5D-E84377A6E0DB}" destId="{B073EAB0-98BF-4F71-8F47-949315544B16}" srcOrd="0" destOrd="0" presId="urn:microsoft.com/office/officeart/2005/8/layout/hProcess10#1"/>
    <dgm:cxn modelId="{ECA494A1-3A9D-4C98-BE7E-2C882DFAE732}" type="presParOf" srcId="{4DF149E1-6AA0-4B8D-BF5D-E84377A6E0DB}" destId="{BAFFEA44-B7E7-4F9B-B80E-DD505DB03F6F}" srcOrd="1" destOrd="0" presId="urn:microsoft.com/office/officeart/2005/8/layout/hProcess10#1"/>
    <dgm:cxn modelId="{FC55D180-E2DE-4C01-9F17-1BC06AE535CB}" type="presParOf" srcId="{B5F85CDF-9625-4E8B-BB68-437321518149}" destId="{34CF1923-6ED5-4C14-9DA0-B4802FA5828F}" srcOrd="1" destOrd="0" presId="urn:microsoft.com/office/officeart/2005/8/layout/hProcess10#1"/>
    <dgm:cxn modelId="{7EA8E1E0-4013-4CF9-8108-9541F6A5F4CD}" type="presParOf" srcId="{34CF1923-6ED5-4C14-9DA0-B4802FA5828F}" destId="{8ACD0424-CA4A-41F9-AC6A-50C1B040EABA}" srcOrd="0" destOrd="0" presId="urn:microsoft.com/office/officeart/2005/8/layout/hProcess10#1"/>
    <dgm:cxn modelId="{B6AAD07C-52DF-4041-9CC9-C1914D992AAA}" type="presParOf" srcId="{B5F85CDF-9625-4E8B-BB68-437321518149}" destId="{5668B95C-F387-4B9F-9AF7-CCA517FF600A}" srcOrd="2" destOrd="0" presId="urn:microsoft.com/office/officeart/2005/8/layout/hProcess10#1"/>
    <dgm:cxn modelId="{5CA2B0AE-5E64-453B-B415-212684B1BFDF}" type="presParOf" srcId="{5668B95C-F387-4B9F-9AF7-CCA517FF600A}" destId="{418C0200-27D9-44FD-8C60-5AD14577C548}" srcOrd="0" destOrd="0" presId="urn:microsoft.com/office/officeart/2005/8/layout/hProcess10#1"/>
    <dgm:cxn modelId="{1F70967B-2F4A-4CC9-9BBE-A9B28F409C4C}" type="presParOf" srcId="{5668B95C-F387-4B9F-9AF7-CCA517FF600A}" destId="{AB596FD2-BC0B-4B18-81B1-219DCCB972F2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3EAB0-98BF-4F71-8F47-949315544B16}">
      <dsp:nvSpPr>
        <dsp:cNvPr id="0" name=""/>
        <dsp:cNvSpPr/>
      </dsp:nvSpPr>
      <dsp:spPr>
        <a:xfrm>
          <a:off x="296984" y="13446"/>
          <a:ext cx="1605022" cy="1605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AFFEA44-B7E7-4F9B-B80E-DD505DB03F6F}">
      <dsp:nvSpPr>
        <dsp:cNvPr id="0" name=""/>
        <dsp:cNvSpPr/>
      </dsp:nvSpPr>
      <dsp:spPr>
        <a:xfrm>
          <a:off x="0" y="0"/>
          <a:ext cx="2716724" cy="2672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Энергичность                                                             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Эрудированность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Оригинальность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Находчивость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Разносторонность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Наблюдательность </a:t>
          </a:r>
          <a:endParaRPr lang="ru-RU" sz="1800" kern="1200" dirty="0"/>
        </a:p>
      </dsp:txBody>
      <dsp:txXfrm>
        <a:off x="78279" y="78279"/>
        <a:ext cx="2560166" cy="2516076"/>
      </dsp:txXfrm>
    </dsp:sp>
    <dsp:sp modelId="{34CF1923-6ED5-4C14-9DA0-B4802FA5828F}">
      <dsp:nvSpPr>
        <dsp:cNvPr id="0" name=""/>
        <dsp:cNvSpPr/>
      </dsp:nvSpPr>
      <dsp:spPr>
        <a:xfrm rot="21583517">
          <a:off x="2515056" y="614868"/>
          <a:ext cx="613060" cy="385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515057" y="692278"/>
        <a:ext cx="497361" cy="231398"/>
      </dsp:txXfrm>
    </dsp:sp>
    <dsp:sp modelId="{418C0200-27D9-44FD-8C60-5AD14577C548}">
      <dsp:nvSpPr>
        <dsp:cNvPr id="0" name=""/>
        <dsp:cNvSpPr/>
      </dsp:nvSpPr>
      <dsp:spPr>
        <a:xfrm>
          <a:off x="3653588" y="-2647"/>
          <a:ext cx="1605022" cy="1605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B596FD2-BC0B-4B18-81B1-219DCCB972F2}">
      <dsp:nvSpPr>
        <dsp:cNvPr id="0" name=""/>
        <dsp:cNvSpPr/>
      </dsp:nvSpPr>
      <dsp:spPr>
        <a:xfrm>
          <a:off x="3169956" y="0"/>
          <a:ext cx="2752404" cy="2737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Figtree"/>
            </a:rPr>
            <a:t>Воспитанность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Figtree"/>
            </a:rPr>
            <a:t>Уверенность в себе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Figtree"/>
            </a:rPr>
            <a:t>Принимаемых решениях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Figtree"/>
            </a:rPr>
            <a:t>Целеустремленность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Figtree"/>
            </a:rPr>
            <a:t>Настойчивость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Figtree"/>
            </a:rPr>
            <a:t>Тактичность </a:t>
          </a:r>
          <a:endParaRPr lang="ru-RU" sz="1800" kern="1200" dirty="0"/>
        </a:p>
      </dsp:txBody>
      <dsp:txXfrm>
        <a:off x="3250120" y="80164"/>
        <a:ext cx="2592076" cy="2576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77621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8680c3840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8680c3840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8680c3840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18680c3840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84d99d1a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84d99d1a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95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72b1845856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72b1845856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78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3200" y="-34100"/>
            <a:ext cx="9251100" cy="377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301875"/>
            <a:ext cx="5331900" cy="14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2753250"/>
            <a:ext cx="45288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-63200" y="-34100"/>
            <a:ext cx="9251100" cy="463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1"/>
          </p:nvPr>
        </p:nvSpPr>
        <p:spPr>
          <a:xfrm>
            <a:off x="720000" y="1642577"/>
            <a:ext cx="24021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2"/>
          </p:nvPr>
        </p:nvSpPr>
        <p:spPr>
          <a:xfrm>
            <a:off x="3371683" y="1642577"/>
            <a:ext cx="24021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3"/>
          </p:nvPr>
        </p:nvSpPr>
        <p:spPr>
          <a:xfrm>
            <a:off x="720000" y="3059450"/>
            <a:ext cx="24021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4"/>
          </p:nvPr>
        </p:nvSpPr>
        <p:spPr>
          <a:xfrm>
            <a:off x="3371683" y="3059450"/>
            <a:ext cx="24021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5"/>
          </p:nvPr>
        </p:nvSpPr>
        <p:spPr>
          <a:xfrm>
            <a:off x="6021900" y="1642577"/>
            <a:ext cx="24021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6"/>
          </p:nvPr>
        </p:nvSpPr>
        <p:spPr>
          <a:xfrm>
            <a:off x="6021900" y="3059450"/>
            <a:ext cx="24021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7"/>
          </p:nvPr>
        </p:nvSpPr>
        <p:spPr>
          <a:xfrm>
            <a:off x="720000" y="1268700"/>
            <a:ext cx="2402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8"/>
          </p:nvPr>
        </p:nvSpPr>
        <p:spPr>
          <a:xfrm>
            <a:off x="3371684" y="1268700"/>
            <a:ext cx="2402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9"/>
          </p:nvPr>
        </p:nvSpPr>
        <p:spPr>
          <a:xfrm>
            <a:off x="6021901" y="1268700"/>
            <a:ext cx="2402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13"/>
          </p:nvPr>
        </p:nvSpPr>
        <p:spPr>
          <a:xfrm>
            <a:off x="720000" y="2682352"/>
            <a:ext cx="2402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4"/>
          </p:nvPr>
        </p:nvSpPr>
        <p:spPr>
          <a:xfrm>
            <a:off x="3371684" y="2682352"/>
            <a:ext cx="2402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ubTitle" idx="15"/>
          </p:nvPr>
        </p:nvSpPr>
        <p:spPr>
          <a:xfrm>
            <a:off x="6021901" y="2682352"/>
            <a:ext cx="2402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>
            <a:off x="-63200" y="-34100"/>
            <a:ext cx="9251100" cy="463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/>
          <p:nvPr/>
        </p:nvSpPr>
        <p:spPr>
          <a:xfrm>
            <a:off x="-550" y="-5725"/>
            <a:ext cx="8431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ctor"/>
              <a:ea typeface="Actor"/>
              <a:cs typeface="Actor"/>
              <a:sym typeface="Actor"/>
            </a:endParaRPr>
          </a:p>
        </p:txBody>
      </p:sp>
      <p:grpSp>
        <p:nvGrpSpPr>
          <p:cNvPr id="157" name="Google Shape;157;p22"/>
          <p:cNvGrpSpPr/>
          <p:nvPr/>
        </p:nvGrpSpPr>
        <p:grpSpPr>
          <a:xfrm rot="10800000">
            <a:off x="8123200" y="1438915"/>
            <a:ext cx="615152" cy="2716009"/>
            <a:chOff x="6482900" y="1354425"/>
            <a:chExt cx="235600" cy="1829825"/>
          </a:xfrm>
        </p:grpSpPr>
        <p:sp>
          <p:nvSpPr>
            <p:cNvPr id="158" name="Google Shape;158;p22"/>
            <p:cNvSpPr/>
            <p:nvPr/>
          </p:nvSpPr>
          <p:spPr>
            <a:xfrm>
              <a:off x="6482900" y="1354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6482900" y="1476000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6482900" y="159757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6482900" y="1719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3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6482900" y="1839975"/>
              <a:ext cx="235600" cy="249275"/>
            </a:xfrm>
            <a:custGeom>
              <a:avLst/>
              <a:gdLst/>
              <a:ahLst/>
              <a:cxnLst/>
              <a:rect l="l" t="t" r="r" b="b"/>
              <a:pathLst>
                <a:path w="9424" h="9971" extrusionOk="0">
                  <a:moveTo>
                    <a:pt x="1" y="1"/>
                  </a:moveTo>
                  <a:lnTo>
                    <a:pt x="1" y="548"/>
                  </a:lnTo>
                  <a:lnTo>
                    <a:pt x="9424" y="9971"/>
                  </a:lnTo>
                  <a:lnTo>
                    <a:pt x="9424" y="9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6482900" y="196232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6482900" y="208390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6482900" y="22055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47"/>
                  </a:lnTo>
                  <a:lnTo>
                    <a:pt x="9424" y="9939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6482900" y="23278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10"/>
                  </a:lnTo>
                  <a:lnTo>
                    <a:pt x="9424" y="93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6482900" y="2449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6482900" y="25710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482900" y="2692575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6482900" y="2814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6482900" y="293575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/>
          <p:nvPr/>
        </p:nvSpPr>
        <p:spPr>
          <a:xfrm>
            <a:off x="-63200" y="-34100"/>
            <a:ext cx="9251100" cy="463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4" name="Google Shape;174;p23"/>
          <p:cNvGrpSpPr/>
          <p:nvPr/>
        </p:nvGrpSpPr>
        <p:grpSpPr>
          <a:xfrm rot="5400000">
            <a:off x="6993950" y="3245990"/>
            <a:ext cx="615152" cy="2716009"/>
            <a:chOff x="6482900" y="1354425"/>
            <a:chExt cx="235600" cy="1829825"/>
          </a:xfrm>
        </p:grpSpPr>
        <p:sp>
          <p:nvSpPr>
            <p:cNvPr id="175" name="Google Shape;175;p23"/>
            <p:cNvSpPr/>
            <p:nvPr/>
          </p:nvSpPr>
          <p:spPr>
            <a:xfrm>
              <a:off x="6482900" y="1354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6482900" y="1476000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6482900" y="159757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6482900" y="1719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3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6482900" y="1839975"/>
              <a:ext cx="235600" cy="249275"/>
            </a:xfrm>
            <a:custGeom>
              <a:avLst/>
              <a:gdLst/>
              <a:ahLst/>
              <a:cxnLst/>
              <a:rect l="l" t="t" r="r" b="b"/>
              <a:pathLst>
                <a:path w="9424" h="9971" extrusionOk="0">
                  <a:moveTo>
                    <a:pt x="1" y="1"/>
                  </a:moveTo>
                  <a:lnTo>
                    <a:pt x="1" y="548"/>
                  </a:lnTo>
                  <a:lnTo>
                    <a:pt x="9424" y="9971"/>
                  </a:lnTo>
                  <a:lnTo>
                    <a:pt x="9424" y="9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6482900" y="196232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6482900" y="208390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6482900" y="22055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47"/>
                  </a:lnTo>
                  <a:lnTo>
                    <a:pt x="9424" y="9939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6482900" y="23278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10"/>
                  </a:lnTo>
                  <a:lnTo>
                    <a:pt x="9424" y="93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6482900" y="2449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6482900" y="25710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6482900" y="2692575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6482900" y="2814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6482900" y="293575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-63200" y="-34100"/>
            <a:ext cx="9251100" cy="463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90414"/>
            <a:ext cx="77040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-550" y="-5725"/>
            <a:ext cx="8431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22025" y="1061100"/>
            <a:ext cx="364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722033" y="2158025"/>
            <a:ext cx="3644700" cy="17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gtree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>
            <a:spLocks noGrp="1"/>
          </p:cNvSpPr>
          <p:nvPr>
            <p:ph type="pic" idx="2"/>
          </p:nvPr>
        </p:nvSpPr>
        <p:spPr>
          <a:xfrm>
            <a:off x="4759350" y="539500"/>
            <a:ext cx="3063600" cy="406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5476950" y="3234750"/>
            <a:ext cx="1233000" cy="12330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36" name="Google Shape;36;p8"/>
          <p:cNvSpPr/>
          <p:nvPr/>
        </p:nvSpPr>
        <p:spPr>
          <a:xfrm>
            <a:off x="0" y="1270625"/>
            <a:ext cx="7203600" cy="2563500"/>
          </a:xfrm>
          <a:prstGeom prst="rect">
            <a:avLst/>
          </a:prstGeom>
          <a:solidFill>
            <a:srgbClr val="F9FD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7" name="Google Shape;37;p8"/>
          <p:cNvGrpSpPr/>
          <p:nvPr/>
        </p:nvGrpSpPr>
        <p:grpSpPr>
          <a:xfrm rot="5400000">
            <a:off x="5087575" y="-168435"/>
            <a:ext cx="615152" cy="2716009"/>
            <a:chOff x="6482900" y="1354425"/>
            <a:chExt cx="235600" cy="1829825"/>
          </a:xfrm>
        </p:grpSpPr>
        <p:sp>
          <p:nvSpPr>
            <p:cNvPr id="38" name="Google Shape;38;p8"/>
            <p:cNvSpPr/>
            <p:nvPr/>
          </p:nvSpPr>
          <p:spPr>
            <a:xfrm>
              <a:off x="6482900" y="1354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8"/>
            <p:cNvSpPr/>
            <p:nvPr/>
          </p:nvSpPr>
          <p:spPr>
            <a:xfrm>
              <a:off x="6482900" y="1476000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8"/>
            <p:cNvSpPr/>
            <p:nvPr/>
          </p:nvSpPr>
          <p:spPr>
            <a:xfrm>
              <a:off x="6482900" y="159757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8"/>
            <p:cNvSpPr/>
            <p:nvPr/>
          </p:nvSpPr>
          <p:spPr>
            <a:xfrm>
              <a:off x="6482900" y="1719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3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8"/>
            <p:cNvSpPr/>
            <p:nvPr/>
          </p:nvSpPr>
          <p:spPr>
            <a:xfrm>
              <a:off x="6482900" y="1839975"/>
              <a:ext cx="235600" cy="249275"/>
            </a:xfrm>
            <a:custGeom>
              <a:avLst/>
              <a:gdLst/>
              <a:ahLst/>
              <a:cxnLst/>
              <a:rect l="l" t="t" r="r" b="b"/>
              <a:pathLst>
                <a:path w="9424" h="9971" extrusionOk="0">
                  <a:moveTo>
                    <a:pt x="1" y="1"/>
                  </a:moveTo>
                  <a:lnTo>
                    <a:pt x="1" y="548"/>
                  </a:lnTo>
                  <a:lnTo>
                    <a:pt x="9424" y="9971"/>
                  </a:lnTo>
                  <a:lnTo>
                    <a:pt x="9424" y="9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6482900" y="196232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8"/>
            <p:cNvSpPr/>
            <p:nvPr/>
          </p:nvSpPr>
          <p:spPr>
            <a:xfrm>
              <a:off x="6482900" y="208390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8"/>
            <p:cNvSpPr/>
            <p:nvPr/>
          </p:nvSpPr>
          <p:spPr>
            <a:xfrm>
              <a:off x="6482900" y="22055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47"/>
                  </a:lnTo>
                  <a:lnTo>
                    <a:pt x="9424" y="9939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8"/>
            <p:cNvSpPr/>
            <p:nvPr/>
          </p:nvSpPr>
          <p:spPr>
            <a:xfrm>
              <a:off x="6482900" y="23278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10"/>
                  </a:lnTo>
                  <a:lnTo>
                    <a:pt x="9424" y="93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6482900" y="2449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8"/>
            <p:cNvSpPr/>
            <p:nvPr/>
          </p:nvSpPr>
          <p:spPr>
            <a:xfrm>
              <a:off x="6482900" y="25710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8"/>
            <p:cNvSpPr/>
            <p:nvPr/>
          </p:nvSpPr>
          <p:spPr>
            <a:xfrm>
              <a:off x="6482900" y="2692575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6482900" y="2814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6482900" y="293575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713225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513300" y="637825"/>
            <a:ext cx="1233000" cy="12330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0" y="1270625"/>
            <a:ext cx="7203600" cy="2563500"/>
          </a:xfrm>
          <a:prstGeom prst="rect">
            <a:avLst/>
          </a:prstGeom>
          <a:solidFill>
            <a:srgbClr val="F9FD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12540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713225" y="32184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9"/>
          <p:cNvGrpSpPr/>
          <p:nvPr/>
        </p:nvGrpSpPr>
        <p:grpSpPr>
          <a:xfrm rot="5400000">
            <a:off x="6598275" y="2486040"/>
            <a:ext cx="615152" cy="2716009"/>
            <a:chOff x="6482900" y="1354425"/>
            <a:chExt cx="235600" cy="1829825"/>
          </a:xfrm>
        </p:grpSpPr>
        <p:sp>
          <p:nvSpPr>
            <p:cNvPr id="59" name="Google Shape;59;p9"/>
            <p:cNvSpPr/>
            <p:nvPr/>
          </p:nvSpPr>
          <p:spPr>
            <a:xfrm>
              <a:off x="6482900" y="1354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6482900" y="1476000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6482900" y="159757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6482900" y="1719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3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6482900" y="1839975"/>
              <a:ext cx="235600" cy="249275"/>
            </a:xfrm>
            <a:custGeom>
              <a:avLst/>
              <a:gdLst/>
              <a:ahLst/>
              <a:cxnLst/>
              <a:rect l="l" t="t" r="r" b="b"/>
              <a:pathLst>
                <a:path w="9424" h="9971" extrusionOk="0">
                  <a:moveTo>
                    <a:pt x="1" y="1"/>
                  </a:moveTo>
                  <a:lnTo>
                    <a:pt x="1" y="548"/>
                  </a:lnTo>
                  <a:lnTo>
                    <a:pt x="9424" y="9971"/>
                  </a:lnTo>
                  <a:lnTo>
                    <a:pt x="9424" y="9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6482900" y="196232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6482900" y="208390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6482900" y="22055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47"/>
                  </a:lnTo>
                  <a:lnTo>
                    <a:pt x="9424" y="9939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6482900" y="23278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10"/>
                  </a:lnTo>
                  <a:lnTo>
                    <a:pt x="9424" y="93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6482900" y="2449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6482900" y="25710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6482900" y="2692575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6482900" y="2814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6482900" y="293575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-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713225" y="1914625"/>
            <a:ext cx="3094200" cy="875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1417275" y="-5725"/>
            <a:ext cx="7726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2320200" y="445025"/>
            <a:ext cx="610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2" hasCustomPrompt="1"/>
          </p:nvPr>
        </p:nvSpPr>
        <p:spPr>
          <a:xfrm>
            <a:off x="2450125" y="15843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3" hasCustomPrompt="1"/>
          </p:nvPr>
        </p:nvSpPr>
        <p:spPr>
          <a:xfrm>
            <a:off x="2450125" y="301780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4" hasCustomPrompt="1"/>
          </p:nvPr>
        </p:nvSpPr>
        <p:spPr>
          <a:xfrm>
            <a:off x="4387400" y="15843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5" hasCustomPrompt="1"/>
          </p:nvPr>
        </p:nvSpPr>
        <p:spPr>
          <a:xfrm>
            <a:off x="4387400" y="301780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6" hasCustomPrompt="1"/>
          </p:nvPr>
        </p:nvSpPr>
        <p:spPr>
          <a:xfrm>
            <a:off x="6324675" y="15843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7" hasCustomPrompt="1"/>
          </p:nvPr>
        </p:nvSpPr>
        <p:spPr>
          <a:xfrm>
            <a:off x="6324675" y="301780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2450115" y="2027075"/>
            <a:ext cx="1589100" cy="7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8"/>
          </p:nvPr>
        </p:nvSpPr>
        <p:spPr>
          <a:xfrm>
            <a:off x="4387390" y="2027075"/>
            <a:ext cx="1566000" cy="7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9"/>
          </p:nvPr>
        </p:nvSpPr>
        <p:spPr>
          <a:xfrm>
            <a:off x="6324665" y="2027075"/>
            <a:ext cx="1566000" cy="7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3"/>
          </p:nvPr>
        </p:nvSpPr>
        <p:spPr>
          <a:xfrm>
            <a:off x="2450115" y="3460425"/>
            <a:ext cx="1589100" cy="7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4"/>
          </p:nvPr>
        </p:nvSpPr>
        <p:spPr>
          <a:xfrm>
            <a:off x="4387390" y="3460425"/>
            <a:ext cx="1566000" cy="7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5"/>
          </p:nvPr>
        </p:nvSpPr>
        <p:spPr>
          <a:xfrm>
            <a:off x="6324665" y="3460425"/>
            <a:ext cx="1566000" cy="7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-550" y="-5725"/>
            <a:ext cx="8431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7" name="Google Shape;97;p14"/>
          <p:cNvSpPr>
            <a:spLocks noGrp="1"/>
          </p:cNvSpPr>
          <p:nvPr>
            <p:ph type="pic" idx="2"/>
          </p:nvPr>
        </p:nvSpPr>
        <p:spPr>
          <a:xfrm>
            <a:off x="713225" y="1733175"/>
            <a:ext cx="2393400" cy="28710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4"/>
          <p:cNvSpPr>
            <a:spLocks noGrp="1"/>
          </p:cNvSpPr>
          <p:nvPr>
            <p:ph type="pic" idx="3"/>
          </p:nvPr>
        </p:nvSpPr>
        <p:spPr>
          <a:xfrm>
            <a:off x="5647375" y="539500"/>
            <a:ext cx="2175600" cy="17823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4"/>
          <p:cNvSpPr>
            <a:spLocks noGrp="1"/>
          </p:cNvSpPr>
          <p:nvPr>
            <p:ph type="pic" idx="4"/>
          </p:nvPr>
        </p:nvSpPr>
        <p:spPr>
          <a:xfrm>
            <a:off x="5647375" y="2393925"/>
            <a:ext cx="2175600" cy="22101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713225" y="546316"/>
            <a:ext cx="21036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2974275" y="546241"/>
            <a:ext cx="24981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>
            <a:spLocks noGrp="1"/>
          </p:cNvSpPr>
          <p:nvPr>
            <p:ph type="pic" idx="5"/>
          </p:nvPr>
        </p:nvSpPr>
        <p:spPr>
          <a:xfrm>
            <a:off x="3180300" y="1733175"/>
            <a:ext cx="2393400" cy="2871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logica"/>
              <a:buNone/>
              <a:defRPr sz="30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logica"/>
              <a:buNone/>
              <a:defRPr sz="30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logica"/>
              <a:buNone/>
              <a:defRPr sz="30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logica"/>
              <a:buNone/>
              <a:defRPr sz="30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logica"/>
              <a:buNone/>
              <a:defRPr sz="30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logica"/>
              <a:buNone/>
              <a:defRPr sz="30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logica"/>
              <a:buNone/>
              <a:defRPr sz="30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logica"/>
              <a:buNone/>
              <a:defRPr sz="30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logica"/>
              <a:buNone/>
              <a:defRPr sz="30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5" r:id="rId10"/>
    <p:sldLayoutId id="2147483666" r:id="rId11"/>
    <p:sldLayoutId id="2147483668" r:id="rId12"/>
    <p:sldLayoutId id="2147483669" r:id="rId13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ctrTitle"/>
          </p:nvPr>
        </p:nvSpPr>
        <p:spPr>
          <a:xfrm>
            <a:off x="296355" y="413816"/>
            <a:ext cx="3601526" cy="22986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Инженер «зелёного» транспорта</a:t>
            </a:r>
            <a:endParaRPr dirty="0"/>
          </a:p>
        </p:txBody>
      </p:sp>
      <p:sp>
        <p:nvSpPr>
          <p:cNvPr id="200" name="Google Shape;200;p27"/>
          <p:cNvSpPr txBox="1">
            <a:spLocks noGrp="1"/>
          </p:cNvSpPr>
          <p:nvPr>
            <p:ph type="subTitle" idx="1"/>
          </p:nvPr>
        </p:nvSpPr>
        <p:spPr>
          <a:xfrm>
            <a:off x="249402" y="3871183"/>
            <a:ext cx="4528800" cy="1221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Выполнила Коренева Полина Игоревна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ученица 7 «В» МОУ СОШ №</a:t>
            </a:r>
            <a:r>
              <a:rPr lang="ru-RU" dirty="0" smtClean="0"/>
              <a:t>46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Руководитель: </a:t>
            </a:r>
            <a:r>
              <a:rPr lang="ru-RU" dirty="0" err="1" smtClean="0"/>
              <a:t>Медовникова</a:t>
            </a:r>
            <a:r>
              <a:rPr lang="ru-RU" smtClean="0"/>
              <a:t> </a:t>
            </a:r>
            <a:r>
              <a:rPr lang="ru-RU" smtClean="0"/>
              <a:t>Т.В</a:t>
            </a:r>
            <a:r>
              <a:rPr lang="ru-RU" dirty="0" smtClean="0"/>
              <a:t>.</a:t>
            </a:r>
            <a:endParaRPr dirty="0"/>
          </a:p>
        </p:txBody>
      </p:sp>
      <p:grpSp>
        <p:nvGrpSpPr>
          <p:cNvPr id="201" name="Google Shape;201;p27"/>
          <p:cNvGrpSpPr/>
          <p:nvPr/>
        </p:nvGrpSpPr>
        <p:grpSpPr>
          <a:xfrm rot="5400000">
            <a:off x="6557950" y="2390790"/>
            <a:ext cx="615152" cy="2716009"/>
            <a:chOff x="6482900" y="1354425"/>
            <a:chExt cx="235600" cy="1829825"/>
          </a:xfrm>
        </p:grpSpPr>
        <p:sp>
          <p:nvSpPr>
            <p:cNvPr id="202" name="Google Shape;202;p27"/>
            <p:cNvSpPr/>
            <p:nvPr/>
          </p:nvSpPr>
          <p:spPr>
            <a:xfrm>
              <a:off x="6482900" y="1354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6482900" y="1476000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6482900" y="159757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6482900" y="1719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3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6482900" y="1839975"/>
              <a:ext cx="235600" cy="249275"/>
            </a:xfrm>
            <a:custGeom>
              <a:avLst/>
              <a:gdLst/>
              <a:ahLst/>
              <a:cxnLst/>
              <a:rect l="l" t="t" r="r" b="b"/>
              <a:pathLst>
                <a:path w="9424" h="9971" extrusionOk="0">
                  <a:moveTo>
                    <a:pt x="1" y="1"/>
                  </a:moveTo>
                  <a:lnTo>
                    <a:pt x="1" y="548"/>
                  </a:lnTo>
                  <a:lnTo>
                    <a:pt x="9424" y="9971"/>
                  </a:lnTo>
                  <a:lnTo>
                    <a:pt x="9424" y="9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6482900" y="196232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6482900" y="208390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6482900" y="22055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47"/>
                  </a:lnTo>
                  <a:lnTo>
                    <a:pt x="9424" y="9939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6482900" y="23278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10"/>
                  </a:lnTo>
                  <a:lnTo>
                    <a:pt x="9424" y="93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6482900" y="2449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6482900" y="25710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6482900" y="2692575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6482900" y="2814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6482900" y="293575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8396355-580F-535D-069D-BA78C5C4E9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061" y="1025801"/>
            <a:ext cx="4737585" cy="154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46410" y="180257"/>
            <a:ext cx="7906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Фестиваль </a:t>
            </a:r>
            <a:r>
              <a:rPr lang="ru-RU" dirty="0" err="1" smtClean="0">
                <a:solidFill>
                  <a:schemeClr val="tx1"/>
                </a:solidFill>
              </a:rPr>
              <a:t>мультимедийных</a:t>
            </a:r>
            <a:r>
              <a:rPr lang="ru-RU" dirty="0" smtClean="0">
                <a:solidFill>
                  <a:schemeClr val="tx1"/>
                </a:solidFill>
              </a:rPr>
              <a:t> проектов «Калейдоскоп профессий – </a:t>
            </a:r>
            <a:r>
              <a:rPr lang="en-US" dirty="0" smtClean="0">
                <a:solidFill>
                  <a:schemeClr val="tx1"/>
                </a:solidFill>
              </a:rPr>
              <a:t>XXI </a:t>
            </a:r>
            <a:r>
              <a:rPr lang="ru-RU" dirty="0" smtClean="0">
                <a:solidFill>
                  <a:schemeClr val="tx1"/>
                </a:solidFill>
              </a:rPr>
              <a:t>век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AA0F68A-3F13-4D13-CFFA-76A604EF7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80" y="2904123"/>
            <a:ext cx="3443392" cy="1807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A9BEAB-8912-CD2F-33D0-CA5A53BB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30176" cy="638736"/>
          </a:xfrm>
        </p:spPr>
        <p:txBody>
          <a:bodyPr/>
          <a:lstStyle/>
          <a:p>
            <a:r>
              <a:rPr lang="ru-RU" sz="3600" dirty="0"/>
              <a:t>Риски профессии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90AF35-D37A-76B4-DF0A-956D24FC0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45441"/>
            <a:ext cx="5274527" cy="3716122"/>
          </a:xfrm>
        </p:spPr>
        <p:txBody>
          <a:bodyPr/>
          <a:lstStyle/>
          <a:p>
            <a:pPr marL="152400" indent="457200">
              <a:buNone/>
            </a:pPr>
            <a:r>
              <a:rPr lang="ru-RU" sz="1600" dirty="0"/>
              <a:t>Профессию инженера сложно отнести к числу опасных. Большое значение в его работе имеет чувство ответственности, ведь от его работоспособности и организованности нередко зависит рациональное использование рабочей силы и техники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152400" indent="457200">
              <a:buNone/>
            </a:pPr>
            <a:endParaRPr lang="ru-RU" sz="1600" dirty="0"/>
          </a:p>
          <a:p>
            <a:pPr indent="457200"/>
            <a:r>
              <a:rPr lang="ru-RU" sz="1600" b="1" dirty="0" smtClean="0"/>
              <a:t>Необходимость </a:t>
            </a:r>
            <a:r>
              <a:rPr lang="ru-RU" sz="1600" b="1" dirty="0"/>
              <a:t>решать вопрос с инфраструктурой</a:t>
            </a:r>
            <a:r>
              <a:rPr lang="ru-RU" sz="1600" b="1" dirty="0" smtClean="0"/>
              <a:t>.</a:t>
            </a:r>
            <a:endParaRPr lang="en-US" sz="1600" b="1" dirty="0" smtClean="0"/>
          </a:p>
          <a:p>
            <a:pPr indent="457200">
              <a:buNone/>
            </a:pPr>
            <a:r>
              <a:rPr lang="ru-RU" sz="1600" dirty="0" smtClean="0"/>
              <a:t> </a:t>
            </a:r>
            <a:endParaRPr lang="ru-RU" sz="1600" dirty="0"/>
          </a:p>
          <a:p>
            <a:pPr indent="457200"/>
            <a:r>
              <a:rPr lang="ru-RU" sz="1600" b="1" dirty="0"/>
              <a:t>Возможная роботизация отрасли. </a:t>
            </a:r>
            <a:endParaRPr lang="en-US" sz="1600" b="1" dirty="0" smtClean="0"/>
          </a:p>
          <a:p>
            <a:pPr indent="457200">
              <a:buNone/>
            </a:pPr>
            <a:endParaRPr lang="ru-RU" sz="1600" dirty="0"/>
          </a:p>
          <a:p>
            <a:pPr indent="457200"/>
            <a:r>
              <a:rPr lang="ru-RU" sz="1600" b="1" dirty="0"/>
              <a:t>Необходимость предвидеть развитие отрасли. </a:t>
            </a: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54EAF05-4755-7F42-8CC9-B15F7DE8D3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4605" y="107577"/>
            <a:ext cx="3732742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4196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" y="0"/>
            <a:ext cx="9144003" cy="5143501"/>
          </a:xfrm>
          <a:prstGeom prst="rect">
            <a:avLst/>
          </a:prstGeom>
        </p:spPr>
      </p:pic>
      <p:sp>
        <p:nvSpPr>
          <p:cNvPr id="468" name="Google Shape;468;p37"/>
          <p:cNvSpPr/>
          <p:nvPr/>
        </p:nvSpPr>
        <p:spPr>
          <a:xfrm>
            <a:off x="2070550" y="2571750"/>
            <a:ext cx="1233000" cy="12330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469" name="Google Shape;469;p37"/>
          <p:cNvSpPr/>
          <p:nvPr/>
        </p:nvSpPr>
        <p:spPr>
          <a:xfrm>
            <a:off x="-44975" y="1550425"/>
            <a:ext cx="3905100" cy="1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37"/>
          <p:cNvSpPr txBox="1">
            <a:spLocks noGrp="1"/>
          </p:cNvSpPr>
          <p:nvPr>
            <p:ph type="title"/>
          </p:nvPr>
        </p:nvSpPr>
        <p:spPr>
          <a:xfrm>
            <a:off x="367112" y="1914625"/>
            <a:ext cx="3440313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Инженер «зелёного транспорта»</a:t>
            </a:r>
            <a:endParaRPr dirty="0"/>
          </a:p>
        </p:txBody>
      </p:sp>
      <p:grpSp>
        <p:nvGrpSpPr>
          <p:cNvPr id="471" name="Google Shape;471;p37"/>
          <p:cNvGrpSpPr/>
          <p:nvPr/>
        </p:nvGrpSpPr>
        <p:grpSpPr>
          <a:xfrm rot="5400000">
            <a:off x="1088715" y="376976"/>
            <a:ext cx="615152" cy="1993044"/>
            <a:chOff x="6482900" y="1354425"/>
            <a:chExt cx="235600" cy="1342750"/>
          </a:xfrm>
        </p:grpSpPr>
        <p:sp>
          <p:nvSpPr>
            <p:cNvPr id="472" name="Google Shape;472;p37"/>
            <p:cNvSpPr/>
            <p:nvPr/>
          </p:nvSpPr>
          <p:spPr>
            <a:xfrm>
              <a:off x="6482900" y="1354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6482900" y="1476000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6482900" y="159757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6482900" y="1719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3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6482900" y="1839975"/>
              <a:ext cx="235600" cy="249275"/>
            </a:xfrm>
            <a:custGeom>
              <a:avLst/>
              <a:gdLst/>
              <a:ahLst/>
              <a:cxnLst/>
              <a:rect l="l" t="t" r="r" b="b"/>
              <a:pathLst>
                <a:path w="9424" h="9971" extrusionOk="0">
                  <a:moveTo>
                    <a:pt x="1" y="1"/>
                  </a:moveTo>
                  <a:lnTo>
                    <a:pt x="1" y="548"/>
                  </a:lnTo>
                  <a:lnTo>
                    <a:pt x="9424" y="9971"/>
                  </a:lnTo>
                  <a:lnTo>
                    <a:pt x="9424" y="9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6482900" y="196232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6482900" y="208390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6482900" y="22055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47"/>
                  </a:lnTo>
                  <a:lnTo>
                    <a:pt x="9424" y="9939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6482900" y="23278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10"/>
                  </a:lnTo>
                  <a:lnTo>
                    <a:pt x="9424" y="93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6482900" y="2449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>
            <a:spLocks noGrp="1"/>
          </p:cNvSpPr>
          <p:nvPr>
            <p:ph type="title"/>
          </p:nvPr>
        </p:nvSpPr>
        <p:spPr>
          <a:xfrm>
            <a:off x="308804" y="222951"/>
            <a:ext cx="7920795" cy="565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Инженер «зелёного» транспорта</a:t>
            </a:r>
            <a:endParaRPr sz="3600" dirty="0"/>
          </a:p>
        </p:txBody>
      </p:sp>
      <p:sp>
        <p:nvSpPr>
          <p:cNvPr id="273" name="Google Shape;273;p30"/>
          <p:cNvSpPr txBox="1">
            <a:spLocks noGrp="1"/>
          </p:cNvSpPr>
          <p:nvPr>
            <p:ph type="subTitle" idx="1"/>
          </p:nvPr>
        </p:nvSpPr>
        <p:spPr>
          <a:xfrm>
            <a:off x="288864" y="1118625"/>
            <a:ext cx="4675022" cy="3671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400" dirty="0"/>
              <a:t>  </a:t>
            </a:r>
            <a:r>
              <a:rPr lang="ru-RU" sz="2000" dirty="0"/>
              <a:t>это специалист, который разрабатывает и совершенствует виды и системы транспорта, что позволяет снизить уровень негативного воздействия на окружающую среду.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2000" dirty="0"/>
              <a:t>  В будущем такая профессия будет востребованна во многих городах, так как количество транспорта с каждым годом только увеличивается.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ru-RU" sz="1400" dirty="0"/>
          </a:p>
        </p:txBody>
      </p:sp>
      <p:grpSp>
        <p:nvGrpSpPr>
          <p:cNvPr id="275" name="Google Shape;275;p30"/>
          <p:cNvGrpSpPr/>
          <p:nvPr/>
        </p:nvGrpSpPr>
        <p:grpSpPr>
          <a:xfrm rot="10800000">
            <a:off x="8123200" y="1438915"/>
            <a:ext cx="615152" cy="2716009"/>
            <a:chOff x="6482900" y="1354425"/>
            <a:chExt cx="235600" cy="1829825"/>
          </a:xfrm>
        </p:grpSpPr>
        <p:sp>
          <p:nvSpPr>
            <p:cNvPr id="276" name="Google Shape;276;p30"/>
            <p:cNvSpPr/>
            <p:nvPr/>
          </p:nvSpPr>
          <p:spPr>
            <a:xfrm>
              <a:off x="6482900" y="1354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6482900" y="1476000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6482900" y="159757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6482900" y="1719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3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6482900" y="1839975"/>
              <a:ext cx="235600" cy="249275"/>
            </a:xfrm>
            <a:custGeom>
              <a:avLst/>
              <a:gdLst/>
              <a:ahLst/>
              <a:cxnLst/>
              <a:rect l="l" t="t" r="r" b="b"/>
              <a:pathLst>
                <a:path w="9424" h="9971" extrusionOk="0">
                  <a:moveTo>
                    <a:pt x="1" y="1"/>
                  </a:moveTo>
                  <a:lnTo>
                    <a:pt x="1" y="548"/>
                  </a:lnTo>
                  <a:lnTo>
                    <a:pt x="9424" y="9971"/>
                  </a:lnTo>
                  <a:lnTo>
                    <a:pt x="9424" y="9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6482900" y="196232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6482900" y="208390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6482900" y="22055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47"/>
                  </a:lnTo>
                  <a:lnTo>
                    <a:pt x="9424" y="9939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6482900" y="23278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10"/>
                  </a:lnTo>
                  <a:lnTo>
                    <a:pt x="9424" y="93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6482900" y="2449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6482900" y="25710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6482900" y="2692575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6482900" y="2814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6482900" y="293575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431EEBE-F903-FBFA-DC2D-AB56547392F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6" r="-127"/>
          <a:stretch/>
        </p:blipFill>
        <p:spPr>
          <a:xfrm>
            <a:off x="4958770" y="1242971"/>
            <a:ext cx="3053116" cy="304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CF59BBD-A162-2D19-54E0-626093C6F19C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7"/>
          <a:stretch/>
        </p:blipFill>
        <p:spPr>
          <a:xfrm>
            <a:off x="5243397" y="726460"/>
            <a:ext cx="3211373" cy="22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9" name="Google Shape;669;p45"/>
          <p:cNvSpPr txBox="1">
            <a:spLocks noGrp="1"/>
          </p:cNvSpPr>
          <p:nvPr>
            <p:ph type="title"/>
          </p:nvPr>
        </p:nvSpPr>
        <p:spPr>
          <a:xfrm>
            <a:off x="153696" y="68577"/>
            <a:ext cx="7841728" cy="6591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Когда появится профессия?</a:t>
            </a:r>
            <a:endParaRPr sz="3600" dirty="0"/>
          </a:p>
        </p:txBody>
      </p:sp>
      <p:sp>
        <p:nvSpPr>
          <p:cNvPr id="670" name="Google Shape;670;p45"/>
          <p:cNvSpPr txBox="1">
            <a:spLocks noGrp="1"/>
          </p:cNvSpPr>
          <p:nvPr>
            <p:ph type="subTitle" idx="1"/>
          </p:nvPr>
        </p:nvSpPr>
        <p:spPr>
          <a:xfrm>
            <a:off x="249143" y="830995"/>
            <a:ext cx="4509828" cy="3697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Профессия инженера «зеленого» транспорта возникла из </a:t>
            </a:r>
            <a:r>
              <a:rPr lang="ru-RU" sz="1800" dirty="0" err="1"/>
              <a:t>экониши</a:t>
            </a:r>
            <a:r>
              <a:rPr lang="ru-RU" sz="1800" dirty="0"/>
              <a:t>. </a:t>
            </a: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В США сейчас над созданием экологичного транспорта работают почти 500 тыс. человек.</a:t>
            </a: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 Несмотря на это, </a:t>
            </a:r>
            <a:r>
              <a:rPr lang="ru-RU" sz="1800" b="1" dirty="0"/>
              <a:t>инженера «зеленого» транспорта</a:t>
            </a:r>
            <a:r>
              <a:rPr lang="ru-RU" sz="1800" dirty="0"/>
              <a:t> называют </a:t>
            </a:r>
            <a:r>
              <a:rPr lang="ru-RU" sz="1800" b="1" dirty="0"/>
              <a:t>профессией будущего</a:t>
            </a:r>
            <a:r>
              <a:rPr lang="ru-RU" sz="1800" dirty="0"/>
              <a:t>. Все из-за того, что эта работа решает задачи будущего — уменьшать экологический вред и защищать окружающий мир от негативного воздействия.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grpSp>
        <p:nvGrpSpPr>
          <p:cNvPr id="672" name="Google Shape;672;p45"/>
          <p:cNvGrpSpPr/>
          <p:nvPr/>
        </p:nvGrpSpPr>
        <p:grpSpPr>
          <a:xfrm rot="10800000">
            <a:off x="8381569" y="1651056"/>
            <a:ext cx="615152" cy="2716009"/>
            <a:chOff x="6482900" y="1354425"/>
            <a:chExt cx="235600" cy="1829825"/>
          </a:xfrm>
        </p:grpSpPr>
        <p:sp>
          <p:nvSpPr>
            <p:cNvPr id="673" name="Google Shape;673;p45"/>
            <p:cNvSpPr/>
            <p:nvPr/>
          </p:nvSpPr>
          <p:spPr>
            <a:xfrm>
              <a:off x="6482900" y="1354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6482900" y="1476000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6482900" y="159757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6482900" y="1719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3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6482900" y="1839975"/>
              <a:ext cx="235600" cy="249275"/>
            </a:xfrm>
            <a:custGeom>
              <a:avLst/>
              <a:gdLst/>
              <a:ahLst/>
              <a:cxnLst/>
              <a:rect l="l" t="t" r="r" b="b"/>
              <a:pathLst>
                <a:path w="9424" h="9971" extrusionOk="0">
                  <a:moveTo>
                    <a:pt x="1" y="1"/>
                  </a:moveTo>
                  <a:lnTo>
                    <a:pt x="1" y="548"/>
                  </a:lnTo>
                  <a:lnTo>
                    <a:pt x="9424" y="9971"/>
                  </a:lnTo>
                  <a:lnTo>
                    <a:pt x="9424" y="9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6482900" y="196232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6482900" y="208390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6482900" y="22055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47"/>
                  </a:lnTo>
                  <a:lnTo>
                    <a:pt x="9424" y="9939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6482900" y="23278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10"/>
                  </a:lnTo>
                  <a:lnTo>
                    <a:pt x="9424" y="93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6482900" y="2449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6482900" y="25710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6482900" y="2692575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6482900" y="2814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6482900" y="293575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E6EFC66-47D2-2893-D5B4-E71442262ED1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2890" y="2958045"/>
            <a:ext cx="2558798" cy="209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9"/>
          <p:cNvGrpSpPr/>
          <p:nvPr/>
        </p:nvGrpSpPr>
        <p:grpSpPr>
          <a:xfrm rot="10800000">
            <a:off x="1057819" y="1400023"/>
            <a:ext cx="615152" cy="2716009"/>
            <a:chOff x="6482900" y="1354425"/>
            <a:chExt cx="235600" cy="1829825"/>
          </a:xfrm>
        </p:grpSpPr>
        <p:sp>
          <p:nvSpPr>
            <p:cNvPr id="254" name="Google Shape;254;p29"/>
            <p:cNvSpPr/>
            <p:nvPr/>
          </p:nvSpPr>
          <p:spPr>
            <a:xfrm>
              <a:off x="6482900" y="1354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6482900" y="1476000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6482900" y="159757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6482900" y="1719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3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6482900" y="1839975"/>
              <a:ext cx="235600" cy="249275"/>
            </a:xfrm>
            <a:custGeom>
              <a:avLst/>
              <a:gdLst/>
              <a:ahLst/>
              <a:cxnLst/>
              <a:rect l="l" t="t" r="r" b="b"/>
              <a:pathLst>
                <a:path w="9424" h="9971" extrusionOk="0">
                  <a:moveTo>
                    <a:pt x="1" y="1"/>
                  </a:moveTo>
                  <a:lnTo>
                    <a:pt x="1" y="548"/>
                  </a:lnTo>
                  <a:lnTo>
                    <a:pt x="9424" y="9971"/>
                  </a:lnTo>
                  <a:lnTo>
                    <a:pt x="9424" y="9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6482900" y="196232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6482900" y="208390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6482900" y="22055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47"/>
                  </a:lnTo>
                  <a:lnTo>
                    <a:pt x="9424" y="9939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6482900" y="23278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10"/>
                  </a:lnTo>
                  <a:lnTo>
                    <a:pt x="9424" y="93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6482900" y="2449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6482900" y="25710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6482900" y="2692575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6482900" y="2814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6482900" y="293575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004354-0629-6C7A-024B-FA319F08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2"/>
            <a:ext cx="7467600" cy="572700"/>
          </a:xfrm>
        </p:spPr>
        <p:txBody>
          <a:bodyPr/>
          <a:lstStyle/>
          <a:p>
            <a:r>
              <a:rPr lang="ru-RU" sz="3600" dirty="0"/>
              <a:t>Обязанности инженера</a:t>
            </a: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56522"/>
              </p:ext>
            </p:extLst>
          </p:nvPr>
        </p:nvGraphicFramePr>
        <p:xfrm>
          <a:off x="1807029" y="923849"/>
          <a:ext cx="6901542" cy="3857865"/>
        </p:xfrm>
        <a:graphic>
          <a:graphicData uri="http://schemas.openxmlformats.org/drawingml/2006/table">
            <a:tbl>
              <a:tblPr firstRow="1" bandRow="1">
                <a:tableStyleId>{F1B67142-6254-4EF0-8BBA-134F131B7E77}</a:tableStyleId>
              </a:tblPr>
              <a:tblGrid>
                <a:gridCol w="2144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14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5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58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/>
                        <a:t>Проектирование маршрутной сети общественного транспорта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/>
                        <a:t>Разработка транспортной стратегии и </a:t>
                      </a:r>
                      <a:r>
                        <a:rPr lang="ru-RU" sz="1800" dirty="0" err="1"/>
                        <a:t>мастер-планов</a:t>
                      </a:r>
                      <a:endParaRPr lang="ru-RU" sz="1800" dirty="0"/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/>
                        <a:t>Разработка комплексных схем организации дорожного движения и программ комплексного развития транспортной инфраструктуры</a:t>
                      </a:r>
                    </a:p>
                  </a:txBody>
                  <a:tcPr>
                    <a:solidFill>
                      <a:schemeClr val="accent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05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/>
                        <a:t>Оптимизация работы режимов светофорных объектов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/>
                        <a:t>Проведение исследований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/>
                        <a:t>Проектирование </a:t>
                      </a:r>
                      <a:r>
                        <a:rPr lang="ru-RU" sz="1800" dirty="0" err="1"/>
                        <a:t>автоматизированой</a:t>
                      </a:r>
                      <a:r>
                        <a:rPr lang="ru-RU" sz="1800" dirty="0"/>
                        <a:t> системы управления дорожным движением и интеллектуальной транспортной системы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5"/>
          <p:cNvSpPr txBox="1">
            <a:spLocks noGrp="1"/>
          </p:cNvSpPr>
          <p:nvPr>
            <p:ph type="title"/>
          </p:nvPr>
        </p:nvSpPr>
        <p:spPr>
          <a:xfrm>
            <a:off x="1203324" y="19343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Профессиональные навыки</a:t>
            </a:r>
            <a:endParaRPr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D1C81E1-3935-E1B6-130B-6073064DB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42" y="282642"/>
            <a:ext cx="568154" cy="568154"/>
          </a:xfrm>
          <a:prstGeom prst="rect">
            <a:avLst/>
          </a:prstGeom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69427"/>
              </p:ext>
            </p:extLst>
          </p:nvPr>
        </p:nvGraphicFramePr>
        <p:xfrm>
          <a:off x="843642" y="961359"/>
          <a:ext cx="7456716" cy="3474720"/>
        </p:xfrm>
        <a:graphic>
          <a:graphicData uri="http://schemas.openxmlformats.org/drawingml/2006/table">
            <a:tbl>
              <a:tblPr firstRow="1" bandRow="1">
                <a:tableStyleId>{F1B67142-6254-4EF0-8BBA-134F131B7E77}</a:tableStyleId>
              </a:tblPr>
              <a:tblGrid>
                <a:gridCol w="2485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55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55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72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/>
                        <a:t> владение методологией оценки транспортных схем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/>
                        <a:t>умение прогнозировать будущие проблемы и возможности в сфере «зелёного» транспорта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Geologica"/>
                        </a:rPr>
                        <a:t>управление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Geologica"/>
                        </a:rPr>
                        <a:t> проектами</a:t>
                      </a:r>
                      <a:endParaRPr lang="ru-RU" sz="1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56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err="1"/>
                        <a:t>клиенто</a:t>
                      </a:r>
                      <a:endParaRPr lang="ru-RU" sz="18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/>
                        <a:t>ориентированность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91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Geologica"/>
                        </a:rPr>
                        <a:t>понимание принципов бережливого производства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/>
                        <a:t>умение работать с искусственным интеллектом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экологическое мышление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29" name="Google Shape;429;p35"/>
          <p:cNvGrpSpPr/>
          <p:nvPr/>
        </p:nvGrpSpPr>
        <p:grpSpPr>
          <a:xfrm rot="5400000">
            <a:off x="7692436" y="3718854"/>
            <a:ext cx="615152" cy="1993044"/>
            <a:chOff x="6482900" y="1354425"/>
            <a:chExt cx="235600" cy="1342750"/>
          </a:xfrm>
        </p:grpSpPr>
        <p:sp>
          <p:nvSpPr>
            <p:cNvPr id="430" name="Google Shape;430;p35"/>
            <p:cNvSpPr/>
            <p:nvPr/>
          </p:nvSpPr>
          <p:spPr>
            <a:xfrm>
              <a:off x="6482900" y="1354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6482900" y="1476000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6482900" y="159757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3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6482900" y="171915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3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6482900" y="1839975"/>
              <a:ext cx="235600" cy="249275"/>
            </a:xfrm>
            <a:custGeom>
              <a:avLst/>
              <a:gdLst/>
              <a:ahLst/>
              <a:cxnLst/>
              <a:rect l="l" t="t" r="r" b="b"/>
              <a:pathLst>
                <a:path w="9424" h="9971" extrusionOk="0">
                  <a:moveTo>
                    <a:pt x="1" y="1"/>
                  </a:moveTo>
                  <a:lnTo>
                    <a:pt x="1" y="548"/>
                  </a:lnTo>
                  <a:lnTo>
                    <a:pt x="9424" y="9971"/>
                  </a:lnTo>
                  <a:lnTo>
                    <a:pt x="9424" y="9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6482900" y="1962325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1"/>
                  </a:moveTo>
                  <a:lnTo>
                    <a:pt x="1" y="517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6482900" y="2083900"/>
              <a:ext cx="235600" cy="248525"/>
            </a:xfrm>
            <a:custGeom>
              <a:avLst/>
              <a:gdLst/>
              <a:ahLst/>
              <a:cxnLst/>
              <a:rect l="l" t="t" r="r" b="b"/>
              <a:pathLst>
                <a:path w="9424" h="9941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40"/>
                  </a:lnTo>
                  <a:lnTo>
                    <a:pt x="9424" y="94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6482900" y="2205500"/>
              <a:ext cx="235600" cy="248500"/>
            </a:xfrm>
            <a:custGeom>
              <a:avLst/>
              <a:gdLst/>
              <a:ahLst/>
              <a:cxnLst/>
              <a:rect l="l" t="t" r="r" b="b"/>
              <a:pathLst>
                <a:path w="9424" h="9940" extrusionOk="0">
                  <a:moveTo>
                    <a:pt x="1" y="0"/>
                  </a:moveTo>
                  <a:lnTo>
                    <a:pt x="1" y="547"/>
                  </a:lnTo>
                  <a:lnTo>
                    <a:pt x="9424" y="9939"/>
                  </a:lnTo>
                  <a:lnTo>
                    <a:pt x="9424" y="9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6482900" y="23278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1"/>
                  </a:moveTo>
                  <a:lnTo>
                    <a:pt x="1" y="518"/>
                  </a:lnTo>
                  <a:lnTo>
                    <a:pt x="9424" y="9910"/>
                  </a:lnTo>
                  <a:lnTo>
                    <a:pt x="9424" y="93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6482900" y="2449425"/>
              <a:ext cx="235600" cy="247750"/>
            </a:xfrm>
            <a:custGeom>
              <a:avLst/>
              <a:gdLst/>
              <a:ahLst/>
              <a:cxnLst/>
              <a:rect l="l" t="t" r="r" b="b"/>
              <a:pathLst>
                <a:path w="9424" h="9910" extrusionOk="0">
                  <a:moveTo>
                    <a:pt x="1" y="0"/>
                  </a:moveTo>
                  <a:lnTo>
                    <a:pt x="1" y="517"/>
                  </a:lnTo>
                  <a:lnTo>
                    <a:pt x="9424" y="9909"/>
                  </a:lnTo>
                  <a:lnTo>
                    <a:pt x="9424" y="93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720" y="3987463"/>
            <a:ext cx="1394751" cy="93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D10BF3-3F2D-192D-F365-3ABA4552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52" y="0"/>
            <a:ext cx="8205682" cy="1648589"/>
          </a:xfrm>
        </p:spPr>
        <p:txBody>
          <a:bodyPr/>
          <a:lstStyle/>
          <a:p>
            <a:r>
              <a:rPr lang="ru-RU" sz="3600" dirty="0"/>
              <a:t>Качества успешности профессиональной деятельности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58F6E7A-EE43-108D-0475-310B4575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679" y="165630"/>
            <a:ext cx="614890" cy="61489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45006427"/>
              </p:ext>
            </p:extLst>
          </p:nvPr>
        </p:nvGraphicFramePr>
        <p:xfrm>
          <a:off x="1536263" y="1316294"/>
          <a:ext cx="6096000" cy="3128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517398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title"/>
          </p:nvPr>
        </p:nvSpPr>
        <p:spPr>
          <a:xfrm>
            <a:off x="182421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Родственные профессии </a:t>
            </a:r>
            <a:endParaRPr sz="3600" dirty="0"/>
          </a:p>
        </p:txBody>
      </p:sp>
      <p:sp>
        <p:nvSpPr>
          <p:cNvPr id="546" name="Google Shape;546;p41"/>
          <p:cNvSpPr/>
          <p:nvPr/>
        </p:nvSpPr>
        <p:spPr>
          <a:xfrm>
            <a:off x="1527646" y="2269950"/>
            <a:ext cx="183300" cy="18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47" name="Google Shape;547;p41"/>
          <p:cNvSpPr/>
          <p:nvPr/>
        </p:nvSpPr>
        <p:spPr>
          <a:xfrm>
            <a:off x="3558421" y="2269950"/>
            <a:ext cx="183300" cy="18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48" name="Google Shape;548;p41"/>
          <p:cNvSpPr/>
          <p:nvPr/>
        </p:nvSpPr>
        <p:spPr>
          <a:xfrm>
            <a:off x="5457163" y="2269950"/>
            <a:ext cx="183300" cy="18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noProof="0"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49" name="Google Shape;549;p41"/>
          <p:cNvSpPr/>
          <p:nvPr/>
        </p:nvSpPr>
        <p:spPr>
          <a:xfrm>
            <a:off x="7419346" y="2269950"/>
            <a:ext cx="183300" cy="18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51" name="Google Shape;551;p41"/>
          <p:cNvSpPr/>
          <p:nvPr/>
        </p:nvSpPr>
        <p:spPr>
          <a:xfrm>
            <a:off x="5466615" y="2763378"/>
            <a:ext cx="183300" cy="18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52" name="Google Shape;552;p41"/>
          <p:cNvSpPr/>
          <p:nvPr/>
        </p:nvSpPr>
        <p:spPr>
          <a:xfrm>
            <a:off x="3534442" y="2753629"/>
            <a:ext cx="183300" cy="18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53" name="Google Shape;553;p41"/>
          <p:cNvSpPr/>
          <p:nvPr/>
        </p:nvSpPr>
        <p:spPr>
          <a:xfrm>
            <a:off x="1524113" y="2830285"/>
            <a:ext cx="183300" cy="18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54" name="Google Shape;554;p41"/>
          <p:cNvSpPr txBox="1"/>
          <p:nvPr/>
        </p:nvSpPr>
        <p:spPr>
          <a:xfrm flipH="1">
            <a:off x="726855" y="1087018"/>
            <a:ext cx="1812300" cy="87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Специалист по уменьшению экологического следа</a:t>
            </a:r>
            <a:endParaRPr sz="1800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556" name="Google Shape;556;p41"/>
          <p:cNvSpPr txBox="1"/>
          <p:nvPr/>
        </p:nvSpPr>
        <p:spPr>
          <a:xfrm flipH="1">
            <a:off x="2675338" y="1440270"/>
            <a:ext cx="1812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Эколог-логист</a:t>
            </a:r>
            <a:endParaRPr sz="1800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558" name="Google Shape;558;p41"/>
          <p:cNvSpPr txBox="1"/>
          <p:nvPr/>
        </p:nvSpPr>
        <p:spPr>
          <a:xfrm flipH="1">
            <a:off x="4640092" y="1558828"/>
            <a:ext cx="1812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Специалист по переработке </a:t>
            </a:r>
            <a:endParaRPr sz="1800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560" name="Google Shape;560;p41"/>
          <p:cNvSpPr txBox="1"/>
          <p:nvPr/>
        </p:nvSpPr>
        <p:spPr>
          <a:xfrm flipH="1">
            <a:off x="6604846" y="1417577"/>
            <a:ext cx="1812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Эковожатый</a:t>
            </a:r>
            <a:endParaRPr sz="1800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  <p:cxnSp>
        <p:nvCxnSpPr>
          <p:cNvPr id="562" name="Google Shape;562;p41"/>
          <p:cNvCxnSpPr>
            <a:stCxn id="546" idx="6"/>
            <a:endCxn id="547" idx="2"/>
          </p:cNvCxnSpPr>
          <p:nvPr/>
        </p:nvCxnSpPr>
        <p:spPr>
          <a:xfrm>
            <a:off x="1710946" y="2361600"/>
            <a:ext cx="184747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41"/>
          <p:cNvCxnSpPr>
            <a:stCxn id="547" idx="6"/>
            <a:endCxn id="548" idx="2"/>
          </p:cNvCxnSpPr>
          <p:nvPr/>
        </p:nvCxnSpPr>
        <p:spPr>
          <a:xfrm>
            <a:off x="3741721" y="2361600"/>
            <a:ext cx="171544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4" name="Google Shape;564;p41"/>
          <p:cNvCxnSpPr>
            <a:stCxn id="548" idx="6"/>
            <a:endCxn id="549" idx="2"/>
          </p:cNvCxnSpPr>
          <p:nvPr/>
        </p:nvCxnSpPr>
        <p:spPr>
          <a:xfrm>
            <a:off x="5640463" y="2361600"/>
            <a:ext cx="1779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5" name="Google Shape;565;p41"/>
          <p:cNvCxnSpPr>
            <a:cxnSpLocks/>
            <a:stCxn id="546" idx="0"/>
          </p:cNvCxnSpPr>
          <p:nvPr/>
        </p:nvCxnSpPr>
        <p:spPr>
          <a:xfrm rot="10800000">
            <a:off x="1619296" y="1884450"/>
            <a:ext cx="0" cy="38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6" name="Google Shape;566;p41"/>
          <p:cNvCxnSpPr>
            <a:cxnSpLocks/>
            <a:stCxn id="547" idx="0"/>
          </p:cNvCxnSpPr>
          <p:nvPr/>
        </p:nvCxnSpPr>
        <p:spPr>
          <a:xfrm rot="10800000">
            <a:off x="3650071" y="1884450"/>
            <a:ext cx="0" cy="38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7" name="Google Shape;567;p41"/>
          <p:cNvCxnSpPr>
            <a:cxnSpLocks/>
            <a:stCxn id="548" idx="0"/>
          </p:cNvCxnSpPr>
          <p:nvPr/>
        </p:nvCxnSpPr>
        <p:spPr>
          <a:xfrm rot="10800000">
            <a:off x="5547013" y="1884450"/>
            <a:ext cx="1800" cy="38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41"/>
          <p:cNvCxnSpPr>
            <a:cxnSpLocks/>
            <a:stCxn id="549" idx="0"/>
          </p:cNvCxnSpPr>
          <p:nvPr/>
        </p:nvCxnSpPr>
        <p:spPr>
          <a:xfrm rot="10800000">
            <a:off x="7510996" y="1884450"/>
            <a:ext cx="0" cy="38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0" name="Google Shape;570;p41"/>
          <p:cNvSpPr txBox="1"/>
          <p:nvPr/>
        </p:nvSpPr>
        <p:spPr>
          <a:xfrm flipH="1">
            <a:off x="793763" y="3282693"/>
            <a:ext cx="1812300" cy="31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Экоаудитор</a:t>
            </a:r>
            <a:endParaRPr sz="18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72" name="Google Shape;572;p41"/>
          <p:cNvSpPr txBox="1"/>
          <p:nvPr/>
        </p:nvSpPr>
        <p:spPr>
          <a:xfrm flipH="1">
            <a:off x="2640075" y="3256962"/>
            <a:ext cx="2008390" cy="71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Агроэкологический</a:t>
            </a:r>
            <a:r>
              <a:rPr lang="ru-RU" sz="18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фермер</a:t>
            </a:r>
            <a:endParaRPr sz="18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74" name="Google Shape;574;p41"/>
          <p:cNvSpPr txBox="1"/>
          <p:nvPr/>
        </p:nvSpPr>
        <p:spPr>
          <a:xfrm flipH="1">
            <a:off x="4695984" y="3163433"/>
            <a:ext cx="18123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Специалист по преодолению системных экологических катастроф</a:t>
            </a:r>
            <a:endParaRPr sz="18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76" name="Google Shape;576;p41"/>
          <p:cNvSpPr txBox="1"/>
          <p:nvPr/>
        </p:nvSpPr>
        <p:spPr>
          <a:xfrm flipH="1">
            <a:off x="6604846" y="3816373"/>
            <a:ext cx="18123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cxnSp>
        <p:nvCxnSpPr>
          <p:cNvPr id="577" name="Google Shape;577;p41"/>
          <p:cNvCxnSpPr>
            <a:endCxn id="552" idx="2"/>
          </p:cNvCxnSpPr>
          <p:nvPr/>
        </p:nvCxnSpPr>
        <p:spPr>
          <a:xfrm flipV="1">
            <a:off x="1685109" y="2845279"/>
            <a:ext cx="1849333" cy="97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8" name="Google Shape;578;p41"/>
          <p:cNvCxnSpPr/>
          <p:nvPr/>
        </p:nvCxnSpPr>
        <p:spPr>
          <a:xfrm>
            <a:off x="3728894" y="2822975"/>
            <a:ext cx="1782300" cy="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0" name="Google Shape;580;p41"/>
          <p:cNvCxnSpPr>
            <a:cxnSpLocks/>
            <a:stCxn id="553" idx="4"/>
          </p:cNvCxnSpPr>
          <p:nvPr/>
        </p:nvCxnSpPr>
        <p:spPr>
          <a:xfrm>
            <a:off x="1615763" y="3013585"/>
            <a:ext cx="3600" cy="32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41"/>
          <p:cNvCxnSpPr>
            <a:cxnSpLocks/>
            <a:stCxn id="552" idx="4"/>
          </p:cNvCxnSpPr>
          <p:nvPr/>
        </p:nvCxnSpPr>
        <p:spPr>
          <a:xfrm>
            <a:off x="3626092" y="2936929"/>
            <a:ext cx="1800" cy="33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41"/>
          <p:cNvCxnSpPr>
            <a:cxnSpLocks/>
            <a:stCxn id="551" idx="4"/>
          </p:cNvCxnSpPr>
          <p:nvPr/>
        </p:nvCxnSpPr>
        <p:spPr>
          <a:xfrm>
            <a:off x="5558265" y="2946678"/>
            <a:ext cx="0" cy="32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41"/>
          <p:cNvCxnSpPr>
            <a:stCxn id="549" idx="6"/>
            <a:endCxn id="553" idx="0"/>
          </p:cNvCxnSpPr>
          <p:nvPr/>
        </p:nvCxnSpPr>
        <p:spPr>
          <a:xfrm flipH="1">
            <a:off x="1615763" y="2361600"/>
            <a:ext cx="5986883" cy="468685"/>
          </a:xfrm>
          <a:prstGeom prst="bentConnector4">
            <a:avLst>
              <a:gd name="adj1" fmla="val -3818"/>
              <a:gd name="adj2" fmla="val 5977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5D4ECF-8516-671C-900A-9259F7616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393" y="166750"/>
            <a:ext cx="651245" cy="550189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512" y="3095474"/>
            <a:ext cx="1474942" cy="138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786"/>
            <a:ext cx="2179883" cy="148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8" name="Google Shape;618;p43"/>
          <p:cNvSpPr txBox="1">
            <a:spLocks noGrp="1"/>
          </p:cNvSpPr>
          <p:nvPr>
            <p:ph type="title"/>
          </p:nvPr>
        </p:nvSpPr>
        <p:spPr>
          <a:xfrm>
            <a:off x="291746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Карьерный рост </a:t>
            </a:r>
            <a:endParaRPr sz="3600" dirty="0"/>
          </a:p>
        </p:txBody>
      </p:sp>
      <p:cxnSp>
        <p:nvCxnSpPr>
          <p:cNvPr id="619" name="Google Shape;619;p43"/>
          <p:cNvCxnSpPr>
            <a:cxnSpLocks/>
          </p:cNvCxnSpPr>
          <p:nvPr/>
        </p:nvCxnSpPr>
        <p:spPr>
          <a:xfrm rot="-5400000" flipH="1">
            <a:off x="5719051" y="1992036"/>
            <a:ext cx="413400" cy="1546200"/>
          </a:xfrm>
          <a:prstGeom prst="bentConnector3">
            <a:avLst>
              <a:gd name="adj1" fmla="val 49996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2" name="Google Shape;622;p43"/>
          <p:cNvCxnSpPr>
            <a:cxnSpLocks/>
          </p:cNvCxnSpPr>
          <p:nvPr/>
        </p:nvCxnSpPr>
        <p:spPr>
          <a:xfrm rot="-5400000">
            <a:off x="2977288" y="2002922"/>
            <a:ext cx="413400" cy="1546200"/>
          </a:xfrm>
          <a:prstGeom prst="bentConnector3">
            <a:avLst>
              <a:gd name="adj1" fmla="val 49996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0" name="Google Shape;620;p43"/>
          <p:cNvSpPr txBox="1"/>
          <p:nvPr/>
        </p:nvSpPr>
        <p:spPr>
          <a:xfrm>
            <a:off x="2224913" y="681924"/>
            <a:ext cx="4518113" cy="18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Разработка новых технологий</a:t>
            </a:r>
            <a:endParaRPr lang="ru-RU" sz="18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Инженер может заниматься созданием гибридных и электрических автомобилей, использованием альтернативных источников энергии в автотранспорте, улучшением аэродинамических характеристик транспортных средств и внедрением новых технологий для снижения энергопотребления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23" name="Google Shape;623;p43"/>
          <p:cNvSpPr txBox="1"/>
          <p:nvPr/>
        </p:nvSpPr>
        <p:spPr>
          <a:xfrm>
            <a:off x="2350860" y="2024442"/>
            <a:ext cx="1343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29" name="Google Shape;629;p43"/>
          <p:cNvSpPr txBox="1"/>
          <p:nvPr/>
        </p:nvSpPr>
        <p:spPr>
          <a:xfrm>
            <a:off x="6264548" y="2847076"/>
            <a:ext cx="1176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25" name="Google Shape;625;p43"/>
          <p:cNvSpPr txBox="1"/>
          <p:nvPr/>
        </p:nvSpPr>
        <p:spPr>
          <a:xfrm>
            <a:off x="3172374" y="2847076"/>
            <a:ext cx="1176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27" name="Google Shape;627;p43"/>
          <p:cNvSpPr txBox="1"/>
          <p:nvPr/>
        </p:nvSpPr>
        <p:spPr>
          <a:xfrm>
            <a:off x="592556" y="3080652"/>
            <a:ext cx="3463393" cy="119742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Управление проектами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Специалист отвечает за инновационные решения для перевозок и технологий компании, на которую он работает. </a:t>
            </a:r>
            <a:endParaRPr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39" name="Google Shape;639;p43"/>
          <p:cNvSpPr txBox="1"/>
          <p:nvPr/>
        </p:nvSpPr>
        <p:spPr>
          <a:xfrm>
            <a:off x="4519261" y="3068371"/>
            <a:ext cx="4233011" cy="12026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Переход в смежные области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</a:t>
            </a:r>
            <a:r>
              <a:rPr lang="ru-RU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Например, можно окончить магистратуру по направлениям «Экология и охрана природы», «Охрана дикой природы и экологии», «Экология и охрана окружающей среды», «Экотехнологии»</a:t>
            </a:r>
            <a:endParaRPr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37" name="Google Shape;637;p43"/>
          <p:cNvSpPr txBox="1"/>
          <p:nvPr/>
        </p:nvSpPr>
        <p:spPr>
          <a:xfrm>
            <a:off x="4049960" y="3669709"/>
            <a:ext cx="1176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35" name="Google Shape;635;p43"/>
          <p:cNvSpPr txBox="1"/>
          <p:nvPr/>
        </p:nvSpPr>
        <p:spPr>
          <a:xfrm>
            <a:off x="2441034" y="3669709"/>
            <a:ext cx="1176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41" name="Google Shape;641;p43"/>
          <p:cNvSpPr txBox="1"/>
          <p:nvPr/>
        </p:nvSpPr>
        <p:spPr>
          <a:xfrm>
            <a:off x="7002760" y="3669709"/>
            <a:ext cx="1176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3C6E036-5BD4-9A4F-D091-74135F596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659" y="133472"/>
            <a:ext cx="481312" cy="572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1674" y="1500699"/>
            <a:ext cx="1455057" cy="145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EE56B1-1454-D513-D0F4-B48EBBD3B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34" y="0"/>
            <a:ext cx="7704000" cy="572700"/>
          </a:xfrm>
        </p:spPr>
        <p:txBody>
          <a:bodyPr/>
          <a:lstStyle/>
          <a:p>
            <a:r>
              <a:rPr lang="ru-RU" sz="3600" dirty="0"/>
              <a:t>Пути получения профессии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DF7EFA-E62D-0206-0F7F-CEB954965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08580"/>
            <a:ext cx="4680857" cy="366380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Для успешного построения карьеры необходимо иметь базу инженера или программиста и надстройку в виде экологических знаний: </a:t>
            </a:r>
          </a:p>
          <a:p>
            <a:pPr marL="0" indent="0">
              <a:buNone/>
            </a:pPr>
            <a:r>
              <a:rPr lang="ru-RU" sz="1800" b="1" dirty="0"/>
              <a:t>-</a:t>
            </a:r>
            <a:r>
              <a:rPr lang="ru-RU" sz="1800" b="1" dirty="0" err="1"/>
              <a:t>бакалавриат</a:t>
            </a:r>
            <a:r>
              <a:rPr lang="ru-RU" sz="1800" dirty="0"/>
              <a:t> по направлениям: </a:t>
            </a:r>
          </a:p>
          <a:p>
            <a:pPr marL="0" indent="0"/>
            <a:r>
              <a:rPr lang="ru-RU" sz="1800" dirty="0"/>
              <a:t>«Прикладная математика и информатика»</a:t>
            </a:r>
          </a:p>
          <a:p>
            <a:pPr marL="0" indent="0"/>
            <a:r>
              <a:rPr lang="ru-RU" sz="1800" dirty="0"/>
              <a:t>«Фундаментальная информатика и информационные технологии»</a:t>
            </a:r>
          </a:p>
          <a:p>
            <a:pPr marL="0" indent="0"/>
            <a:r>
              <a:rPr lang="ru-RU" sz="1800" dirty="0"/>
              <a:t> «Информационные системы и технологии»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-направление в </a:t>
            </a:r>
            <a:r>
              <a:rPr lang="ru-RU" sz="1800" b="1" dirty="0">
                <a:solidFill>
                  <a:schemeClr val="tx1"/>
                </a:solidFill>
              </a:rPr>
              <a:t>магистратуре</a:t>
            </a:r>
            <a:r>
              <a:rPr lang="ru-RU" sz="1800" dirty="0">
                <a:solidFill>
                  <a:schemeClr val="tx1"/>
                </a:solidFill>
              </a:rPr>
              <a:t>: </a:t>
            </a:r>
          </a:p>
          <a:p>
            <a:pPr marL="0" indent="0"/>
            <a:r>
              <a:rPr lang="ru-RU" sz="1800" dirty="0">
                <a:solidFill>
                  <a:schemeClr val="tx1"/>
                </a:solidFill>
              </a:rPr>
              <a:t>«Экология и охрана природы»</a:t>
            </a:r>
          </a:p>
          <a:p>
            <a:pPr marL="0" indent="0"/>
            <a:r>
              <a:rPr lang="ru-RU" sz="1800" dirty="0">
                <a:solidFill>
                  <a:schemeClr val="tx1"/>
                </a:solidFill>
              </a:rPr>
              <a:t>«Охрана дикой природы и экологии»</a:t>
            </a:r>
          </a:p>
          <a:p>
            <a:pPr marL="0" indent="0"/>
            <a:r>
              <a:rPr lang="ru-RU" sz="1800" dirty="0">
                <a:solidFill>
                  <a:schemeClr val="tx1"/>
                </a:solidFill>
              </a:rPr>
              <a:t>«Экология и охрана окружающей среды» </a:t>
            </a:r>
          </a:p>
          <a:p>
            <a:pPr marL="0" indent="0"/>
            <a:r>
              <a:rPr lang="ru-RU" sz="1800" dirty="0">
                <a:solidFill>
                  <a:schemeClr val="tx1"/>
                </a:solidFill>
              </a:rPr>
              <a:t>«</a:t>
            </a:r>
            <a:r>
              <a:rPr lang="ru-RU" sz="1800" dirty="0" err="1">
                <a:solidFill>
                  <a:schemeClr val="tx1"/>
                </a:solidFill>
              </a:rPr>
              <a:t>Экотехнологии</a:t>
            </a:r>
            <a:r>
              <a:rPr lang="ru-RU" sz="1800" dirty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endParaRPr lang="ru-RU" sz="1400" dirty="0"/>
          </a:p>
          <a:p>
            <a:pPr marL="152400" indent="0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E9F6DEC-DB5A-5A8A-A2A8-64E443CDD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155" y="121756"/>
            <a:ext cx="578876" cy="578876"/>
          </a:xfrm>
          <a:prstGeom prst="rect">
            <a:avLst/>
          </a:prstGeom>
        </p:spPr>
      </p:pic>
      <p:sp>
        <p:nvSpPr>
          <p:cNvPr id="10242" name="AutoShape 2" descr="НИУ ВШЭ 2025: Национальный исследовательский университет «Высшая школа  экономики» - стоит ли поступать? ВСЯ ИНФОРМ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НИУ ВШЭ 2025: Национальный исследовательский университет «Высшая школа  экономики» - стоит ли поступать? ВСЯ ИНФОРМ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i.vuzopedia.ru/storage/app/uploads/public/59d/b55/537/59db55537fad85431245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506" y="1188210"/>
            <a:ext cx="1663243" cy="111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80371" y="830483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НИУ ВШЭ</a:t>
            </a:r>
            <a:endParaRPr lang="ru-RU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133" y="1894841"/>
            <a:ext cx="1986752" cy="117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651998" y="1336052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МГТУ имени Н.Э. Баумана</a:t>
            </a:r>
            <a:endParaRPr lang="ru-RU" dirty="0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371" y="3400119"/>
            <a:ext cx="3951514" cy="102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661304" y="3107699"/>
            <a:ext cx="1454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НИЯУ МИФИ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3091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Pastel Company Profile by Slidesgo">
  <a:themeElements>
    <a:clrScheme name="Simple Light">
      <a:dk1>
        <a:srgbClr val="36502A"/>
      </a:dk1>
      <a:lt1>
        <a:srgbClr val="F9FDF8"/>
      </a:lt1>
      <a:dk2>
        <a:srgbClr val="E0F0DA"/>
      </a:dk2>
      <a:lt2>
        <a:srgbClr val="B6D7A8"/>
      </a:lt2>
      <a:accent1>
        <a:srgbClr val="38761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50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485</Words>
  <Application>Microsoft Office PowerPoint</Application>
  <PresentationFormat>Экран (16:9)</PresentationFormat>
  <Paragraphs>81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Simple Pastel Company Profile by Slidesgo</vt:lpstr>
      <vt:lpstr>Инженер «зелёного» транспорта</vt:lpstr>
      <vt:lpstr>Инженер «зелёного» транспорта</vt:lpstr>
      <vt:lpstr>Когда появится профессия?</vt:lpstr>
      <vt:lpstr>Обязанности инженера</vt:lpstr>
      <vt:lpstr>Профессиональные навыки</vt:lpstr>
      <vt:lpstr>Качества успешности профессиональной деятельности</vt:lpstr>
      <vt:lpstr>Родственные профессии </vt:lpstr>
      <vt:lpstr>Карьерный рост </vt:lpstr>
      <vt:lpstr>Пути получения профессии</vt:lpstr>
      <vt:lpstr>Риски профессии</vt:lpstr>
      <vt:lpstr>Инженер «зелёного транспорта»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 «зелёного» транспорта</dc:title>
  <dc:creator>HP</dc:creator>
  <cp:lastModifiedBy>Elena</cp:lastModifiedBy>
  <cp:revision>32</cp:revision>
  <dcterms:modified xsi:type="dcterms:W3CDTF">2025-05-14T11:57:06Z</dcterms:modified>
</cp:coreProperties>
</file>