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90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225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895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91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460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56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948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59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301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67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3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DBA91-8E72-43F0-B71C-E310E04A0A34}" type="datetimeFigureOut">
              <a:rPr lang="ru-RU" smtClean="0"/>
              <a:t>23.04.25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269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8927" y="428241"/>
            <a:ext cx="3366219" cy="236988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70C0"/>
                </a:solidFill>
              </a:rPr>
              <a:t>Нормативные документы,</a:t>
            </a:r>
          </a:p>
          <a:p>
            <a:pPr algn="ctr"/>
            <a:r>
              <a:rPr lang="ru-RU" sz="1100" b="1" dirty="0">
                <a:solidFill>
                  <a:srgbClr val="0070C0"/>
                </a:solidFill>
              </a:rPr>
              <a:t>регламентирующие труд несовершеннолетних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Трудовой </a:t>
            </a:r>
            <a:r>
              <a:rPr lang="ru-RU" sz="1050" dirty="0"/>
              <a:t>Кодекс РФ.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Постановление Правительства РФ от </a:t>
            </a:r>
            <a:r>
              <a:rPr lang="ru-RU" sz="1050" dirty="0" smtClean="0"/>
              <a:t>25.02.2000  № </a:t>
            </a:r>
            <a:r>
              <a:rPr lang="ru-RU" sz="1050" dirty="0"/>
              <a:t>163 «Об утверждении перечня тяжелых работ и  работ с вредными или опасными условиями труда, при  выполнении которых запрещается применение </a:t>
            </a:r>
            <a:r>
              <a:rPr lang="ru-RU" sz="1050" dirty="0" smtClean="0"/>
              <a:t>труда лиц </a:t>
            </a:r>
            <a:r>
              <a:rPr lang="ru-RU" sz="1050" dirty="0"/>
              <a:t>моложе восемнадцати лет».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Постановление Главного государственного  </a:t>
            </a:r>
            <a:r>
              <a:rPr lang="ru-RU" sz="1050" dirty="0"/>
              <a:t>санитарного врача РФ от 28.09.2020 № 28 «Об  </a:t>
            </a:r>
            <a:r>
              <a:rPr lang="ru-RU" sz="1050" dirty="0" smtClean="0"/>
              <a:t>утверждении санитарных правил СП 2.4.3648-20 «Санитарно-эпидемиологические требования к организациям </a:t>
            </a:r>
            <a:r>
              <a:rPr lang="ru-RU" sz="1050" dirty="0"/>
              <a:t>воспитания и обучения, отдыха и  оздоровления детей и молодежи».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0" y="425287"/>
            <a:ext cx="4572000" cy="163121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0070C0"/>
                </a:solidFill>
              </a:rPr>
              <a:t>Где запрещено работать подросткам </a:t>
            </a:r>
            <a:r>
              <a:rPr lang="ru-RU" sz="1200" b="1" dirty="0" smtClean="0">
                <a:solidFill>
                  <a:srgbClr val="0070C0"/>
                </a:solidFill>
              </a:rPr>
              <a:t>младше </a:t>
            </a:r>
            <a:r>
              <a:rPr lang="ru-RU" sz="1200" b="1" dirty="0">
                <a:solidFill>
                  <a:srgbClr val="0070C0"/>
                </a:solidFill>
              </a:rPr>
              <a:t>18 лет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100" dirty="0"/>
              <a:t>на работах с вредными и (или) опасными условиями </a:t>
            </a:r>
            <a:r>
              <a:rPr lang="ru-RU" sz="1100" dirty="0" smtClean="0"/>
              <a:t>труда</a:t>
            </a:r>
            <a:r>
              <a:rPr lang="ru-RU" sz="1100" dirty="0"/>
              <a:t>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100" dirty="0"/>
              <a:t>подземных работах;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100" dirty="0"/>
              <a:t>на работах по переноске и передвижению тяжестей,  превышающих установленные для них предельные  нормы</a:t>
            </a:r>
            <a:r>
              <a:rPr lang="ru-RU" sz="1100" dirty="0" smtClean="0"/>
              <a:t>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100" dirty="0"/>
              <a:t>работах, выполнение которых может причинить вред  здоровью, нравственному развитию подростков  (игорный бизнес, работа в ночных клубах, </a:t>
            </a:r>
            <a:r>
              <a:rPr lang="ru-RU" sz="1100" dirty="0" smtClean="0"/>
              <a:t>производство, </a:t>
            </a:r>
            <a:r>
              <a:rPr lang="ru-RU" sz="1100" dirty="0"/>
              <a:t>перевозка </a:t>
            </a:r>
            <a:r>
              <a:rPr lang="ru-RU" sz="1100" dirty="0" smtClean="0"/>
              <a:t>и торговля </a:t>
            </a:r>
            <a:r>
              <a:rPr lang="ru-RU" sz="1100" dirty="0"/>
              <a:t>спиртными </a:t>
            </a:r>
            <a:r>
              <a:rPr lang="ru-RU" sz="1100" dirty="0" smtClean="0"/>
              <a:t>напитками, табачными изделиями, наркотическими и токсическими </a:t>
            </a:r>
            <a:r>
              <a:rPr lang="ru-RU" sz="1100" dirty="0"/>
              <a:t>препаратами</a:t>
            </a:r>
            <a:r>
              <a:rPr lang="ru-RU" sz="1100" dirty="0" smtClean="0"/>
              <a:t>).</a:t>
            </a:r>
            <a:endParaRPr lang="ru-RU" sz="11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6246138"/>
            <a:ext cx="12192000" cy="598714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8740" algn="ctr">
              <a:lnSpc>
                <a:spcPts val="1285"/>
              </a:lnSpc>
            </a:pPr>
            <a:r>
              <a:rPr lang="ru-RU" sz="1400" b="1" i="1" spc="-5" dirty="0">
                <a:solidFill>
                  <a:schemeClr val="accent5"/>
                </a:solidFill>
                <a:cs typeface="Calibri"/>
              </a:rPr>
              <a:t>Подробную</a:t>
            </a:r>
            <a:r>
              <a:rPr lang="ru-RU" sz="1400" b="1" i="1" spc="420" dirty="0">
                <a:solidFill>
                  <a:schemeClr val="accent5"/>
                </a:solidFill>
                <a:cs typeface="Calibri"/>
              </a:rPr>
              <a:t> </a:t>
            </a:r>
            <a:r>
              <a:rPr lang="ru-RU" sz="1400" b="1" i="1" spc="-5" dirty="0">
                <a:solidFill>
                  <a:schemeClr val="accent5"/>
                </a:solidFill>
                <a:cs typeface="Calibri"/>
              </a:rPr>
              <a:t>информацию</a:t>
            </a:r>
            <a:r>
              <a:rPr lang="ru-RU" sz="1400" b="1" i="1" spc="675" dirty="0">
                <a:solidFill>
                  <a:schemeClr val="accent5"/>
                </a:solidFill>
                <a:cs typeface="Calibri"/>
              </a:rPr>
              <a:t> </a:t>
            </a:r>
            <a:r>
              <a:rPr lang="ru-RU" sz="1400" b="1" i="1" spc="-5" dirty="0">
                <a:solidFill>
                  <a:schemeClr val="accent5"/>
                </a:solidFill>
                <a:cs typeface="Calibri"/>
              </a:rPr>
              <a:t>можно</a:t>
            </a:r>
            <a:r>
              <a:rPr lang="ru-RU" sz="1400" b="1" i="1" spc="700" dirty="0">
                <a:solidFill>
                  <a:schemeClr val="accent5"/>
                </a:solidFill>
                <a:cs typeface="Calibri"/>
              </a:rPr>
              <a:t> </a:t>
            </a:r>
            <a:r>
              <a:rPr lang="ru-RU" sz="1400" b="1" i="1" spc="-5" dirty="0">
                <a:solidFill>
                  <a:schemeClr val="accent5"/>
                </a:solidFill>
                <a:cs typeface="Calibri"/>
              </a:rPr>
              <a:t>получить в структурных подразделениях Государственного казенного учреждения Тверской области </a:t>
            </a:r>
            <a:endParaRPr lang="ru-RU" sz="1400" b="1" i="1" spc="-5" dirty="0" smtClean="0">
              <a:solidFill>
                <a:schemeClr val="accent5"/>
              </a:solidFill>
              <a:cs typeface="Calibri"/>
            </a:endParaRPr>
          </a:p>
          <a:p>
            <a:pPr marL="78740" algn="ctr">
              <a:lnSpc>
                <a:spcPts val="1285"/>
              </a:lnSpc>
            </a:pPr>
            <a:r>
              <a:rPr lang="ru-RU" sz="1400" b="1" i="1" spc="-5" dirty="0" smtClean="0">
                <a:solidFill>
                  <a:schemeClr val="accent5"/>
                </a:solidFill>
                <a:cs typeface="Calibri"/>
              </a:rPr>
              <a:t>«</a:t>
            </a:r>
            <a:r>
              <a:rPr lang="ru-RU" sz="1400" b="1" i="1" spc="-5" dirty="0">
                <a:solidFill>
                  <a:schemeClr val="accent5"/>
                </a:solidFill>
                <a:cs typeface="Calibri"/>
              </a:rPr>
              <a:t>Центр  занятости населения Тверской области</a:t>
            </a:r>
            <a:r>
              <a:rPr lang="ru-RU" sz="1400" b="1" i="1" spc="-5" dirty="0" smtClean="0">
                <a:solidFill>
                  <a:schemeClr val="accent5"/>
                </a:solidFill>
                <a:cs typeface="Calibri"/>
              </a:rPr>
              <a:t>»</a:t>
            </a:r>
          </a:p>
          <a:p>
            <a:pPr marL="78740" algn="ctr">
              <a:lnSpc>
                <a:spcPts val="1285"/>
              </a:lnSpc>
            </a:pPr>
            <a:r>
              <a:rPr lang="en-US" sz="1400" b="1" i="1" spc="-5" dirty="0">
                <a:solidFill>
                  <a:schemeClr val="tx1"/>
                </a:solidFill>
                <a:cs typeface="Calibri"/>
              </a:rPr>
              <a:t>https://trudzan.tverreg.ru/page/</a:t>
            </a:r>
            <a:r>
              <a:rPr lang="ru-RU" sz="1400" b="1" i="1" spc="-5" dirty="0">
                <a:solidFill>
                  <a:schemeClr val="tx1"/>
                </a:solidFill>
                <a:cs typeface="Calibri"/>
              </a:rPr>
              <a:t>государственное_казенное_учреждение_тверской_области__центр_занятости_населения_тверской_области_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0574" y="2905986"/>
            <a:ext cx="3366218" cy="146193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70C0"/>
                </a:solidFill>
              </a:rPr>
              <a:t>Рабочее время</a:t>
            </a:r>
          </a:p>
          <a:p>
            <a:pPr algn="ctr"/>
            <a:r>
              <a:rPr lang="ru-RU" sz="1100" b="1" dirty="0" smtClean="0">
                <a:solidFill>
                  <a:schemeClr val="accent2"/>
                </a:solidFill>
              </a:rPr>
              <a:t>14-15 лет – 4 часа (не более)</a:t>
            </a:r>
          </a:p>
          <a:p>
            <a:pPr algn="ctr"/>
            <a:r>
              <a:rPr lang="ru-RU" sz="1100" b="1" dirty="0" smtClean="0">
                <a:solidFill>
                  <a:schemeClr val="accent2"/>
                </a:solidFill>
              </a:rPr>
              <a:t>15-16 </a:t>
            </a:r>
            <a:r>
              <a:rPr lang="ru-RU" sz="1100" b="1" dirty="0">
                <a:solidFill>
                  <a:schemeClr val="accent2"/>
                </a:solidFill>
              </a:rPr>
              <a:t>лет – </a:t>
            </a:r>
            <a:r>
              <a:rPr lang="ru-RU" sz="1100" b="1" dirty="0" smtClean="0">
                <a:solidFill>
                  <a:schemeClr val="accent2"/>
                </a:solidFill>
              </a:rPr>
              <a:t>5 часов </a:t>
            </a:r>
            <a:r>
              <a:rPr lang="ru-RU" sz="1100" b="1" dirty="0">
                <a:solidFill>
                  <a:schemeClr val="accent2"/>
                </a:solidFill>
              </a:rPr>
              <a:t>(не более)</a:t>
            </a:r>
          </a:p>
          <a:p>
            <a:pPr algn="ctr"/>
            <a:r>
              <a:rPr lang="ru-RU" sz="1100" b="1" dirty="0" smtClean="0">
                <a:solidFill>
                  <a:schemeClr val="accent2"/>
                </a:solidFill>
              </a:rPr>
              <a:t>16-18 </a:t>
            </a:r>
            <a:r>
              <a:rPr lang="ru-RU" sz="1100" b="1" dirty="0">
                <a:solidFill>
                  <a:schemeClr val="accent2"/>
                </a:solidFill>
              </a:rPr>
              <a:t>лет – </a:t>
            </a:r>
            <a:r>
              <a:rPr lang="ru-RU" sz="1100" b="1" dirty="0" smtClean="0">
                <a:solidFill>
                  <a:schemeClr val="accent2"/>
                </a:solidFill>
              </a:rPr>
              <a:t>7 часов </a:t>
            </a:r>
            <a:r>
              <a:rPr lang="ru-RU" sz="1100" b="1" dirty="0">
                <a:solidFill>
                  <a:schemeClr val="accent2"/>
                </a:solidFill>
              </a:rPr>
              <a:t>(не более)</a:t>
            </a:r>
          </a:p>
          <a:p>
            <a:pPr algn="ctr"/>
            <a:r>
              <a:rPr lang="ru-RU" sz="1100" b="1" dirty="0" smtClean="0">
                <a:solidFill>
                  <a:srgbClr val="0070C0"/>
                </a:solidFill>
              </a:rPr>
              <a:t>Для учащихся, которые совмещают работу с учёбой:</a:t>
            </a:r>
          </a:p>
          <a:p>
            <a:pPr algn="ctr"/>
            <a:r>
              <a:rPr lang="ru-RU" sz="1100" b="1" dirty="0" smtClean="0">
                <a:solidFill>
                  <a:schemeClr val="accent2"/>
                </a:solidFill>
              </a:rPr>
              <a:t>14-16 лет – 2,5 часа (не более)</a:t>
            </a:r>
          </a:p>
          <a:p>
            <a:pPr algn="ctr"/>
            <a:r>
              <a:rPr lang="ru-RU" sz="1100" b="1" dirty="0" smtClean="0">
                <a:solidFill>
                  <a:schemeClr val="accent2"/>
                </a:solidFill>
              </a:rPr>
              <a:t>16 до 18 лет – 4 часа (не более)</a:t>
            </a:r>
            <a:endParaRPr lang="ru-RU" sz="1200" b="1" dirty="0">
              <a:solidFill>
                <a:schemeClr val="accent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06854" y="438333"/>
            <a:ext cx="3531848" cy="334707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0070C0"/>
                </a:solidFill>
              </a:rPr>
              <a:t>Трудоустройство подростков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Осуществляется в соответствии с нормами  трудового законодательства. При оформлении на  </a:t>
            </a:r>
            <a:r>
              <a:rPr lang="ru-RU" sz="1050" dirty="0" smtClean="0"/>
              <a:t>работу работодатель</a:t>
            </a:r>
            <a:r>
              <a:rPr lang="ru-RU" sz="1050" dirty="0"/>
              <a:t> </a:t>
            </a:r>
            <a:r>
              <a:rPr lang="ru-RU" sz="1050" dirty="0" smtClean="0"/>
              <a:t>заключает  </a:t>
            </a:r>
            <a:r>
              <a:rPr lang="ru-RU" sz="1050" dirty="0"/>
              <a:t>с несовершеннолетним гражданином трудовой  договор.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Для подростков, получивших общее образование и достигших 14 лет, при заключении трудового договора для выполнения легкого труда, не причиняющего вреда его здоровью, и без ущерба для освоения образовательной программы не требуется получения согласия органов опеки и попечительства, достаточно будет согласия одного из родителей (попечителя</a:t>
            </a:r>
            <a:r>
              <a:rPr lang="ru-RU" sz="1050" dirty="0" smtClean="0"/>
              <a:t>).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Трудоустройство детей-сирот и детей, оставшихся без попечения родителей, будет осуществляться </a:t>
            </a:r>
            <a:r>
              <a:rPr lang="ru-RU" sz="1050" b="1" dirty="0">
                <a:solidFill>
                  <a:schemeClr val="accent2"/>
                </a:solidFill>
              </a:rPr>
              <a:t>только с письменного согласия органа опеки и попечительства или иного законного представителя</a:t>
            </a:r>
            <a:r>
              <a:rPr lang="ru-RU" sz="1050" b="1" dirty="0"/>
              <a:t>.</a:t>
            </a:r>
            <a:endParaRPr lang="ru-RU" sz="1050" dirty="0"/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Лица в возрасте до 18 лет принимаются на работу  </a:t>
            </a:r>
            <a:r>
              <a:rPr lang="ru-RU" sz="1050" dirty="0" smtClean="0"/>
              <a:t>только после предварительного медицинского осмотра. Предварительный медицинский осмотр  </a:t>
            </a:r>
            <a:r>
              <a:rPr lang="ru-RU" sz="1050" dirty="0"/>
              <a:t>проводится за </a:t>
            </a:r>
            <a:r>
              <a:rPr lang="ru-RU" sz="1050" dirty="0" smtClean="0"/>
              <a:t>счет средств работодателя.</a:t>
            </a:r>
            <a:endParaRPr lang="ru-RU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8396486" y="3830964"/>
            <a:ext cx="3742216" cy="140038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70C0"/>
                </a:solidFill>
              </a:rPr>
              <a:t>Способ подачи работодателем вакансии для  трудоустройства </a:t>
            </a:r>
            <a:r>
              <a:rPr lang="ru-RU" sz="1100" b="1" dirty="0" smtClean="0">
                <a:solidFill>
                  <a:srgbClr val="0070C0"/>
                </a:solidFill>
              </a:rPr>
              <a:t>подростка</a:t>
            </a:r>
          </a:p>
          <a:p>
            <a:pPr algn="ctr"/>
            <a:r>
              <a:rPr lang="ru-RU" sz="1050" b="1" dirty="0" smtClean="0">
                <a:solidFill>
                  <a:schemeClr val="accent2"/>
                </a:solidFill>
              </a:rPr>
              <a:t>Работодателю, желающему принять на работу  подростков, необходимо:</a:t>
            </a:r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зарегистрироваться на единой цифровой  платформе в сфере занятости и трудовых  отношений </a:t>
            </a:r>
            <a:r>
              <a:rPr lang="ru-RU" sz="1050" b="1" dirty="0" smtClean="0">
                <a:solidFill>
                  <a:schemeClr val="accent2"/>
                </a:solidFill>
              </a:rPr>
              <a:t>«Работа России»</a:t>
            </a:r>
            <a:r>
              <a:rPr lang="ru-RU" sz="1050" dirty="0" smtClean="0"/>
              <a:t> trudvsem.ru (если он не  зарегистрирован);</a:t>
            </a:r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подать информацию о вакантных должностях.</a:t>
            </a:r>
            <a:endParaRPr lang="ru-RU" sz="1050" dirty="0"/>
          </a:p>
        </p:txBody>
      </p:sp>
      <p:pic>
        <p:nvPicPr>
          <p:cNvPr id="10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12175" y="2152110"/>
            <a:ext cx="1803857" cy="2047552"/>
          </a:xfrm>
          <a:prstGeom prst="rect">
            <a:avLst/>
          </a:prstGeom>
        </p:spPr>
      </p:pic>
      <p:pic>
        <p:nvPicPr>
          <p:cNvPr id="12" name="Picture 2" descr="http://qrcoder.ru/code/?https%3A%2F%2Ftrudzan.tverreg.ru%2Fpage%2F%E3%EE%F1%F3%E4%E0%F0%F1%F2%E2%E5%ED%ED%EE%E5_%EA%E0%E7%E5%ED%ED%EE%E5_%F3%F7%F0%E5%E6%E4%E5%ED%E8%E5_%F2%E2%E5%F0%F1%EA%EE%E9_%EE%E1%EB%E0%F1%F2%E8__%F6%E5%ED%F2%F0_%E7%E0%ED%FF%F2%EE%F1%F2%E8_%ED%E0%F1%E5%EB%E5%ED%E8%FF_%F2%E2%E5%F0%F1%EA%EE%E9_%EE%E1%EB%E0%F1%F2%E8_&amp;4&amp;0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3" t="4645" r="6033" b="4913"/>
          <a:stretch/>
        </p:blipFill>
        <p:spPr bwMode="auto">
          <a:xfrm>
            <a:off x="6193609" y="4267545"/>
            <a:ext cx="1371016" cy="1371017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3" name="TextBox 12"/>
          <p:cNvSpPr txBox="1"/>
          <p:nvPr/>
        </p:nvSpPr>
        <p:spPr>
          <a:xfrm>
            <a:off x="4627467" y="5679486"/>
            <a:ext cx="1320160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/>
              <a:t>«Трудоустройство подростков»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45073" y="5679485"/>
            <a:ext cx="2170720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/>
              <a:t>Контакты ГКУ Тверской области «ЦЗН Тверской области»</a:t>
            </a:r>
          </a:p>
        </p:txBody>
      </p:sp>
      <p:cxnSp>
        <p:nvCxnSpPr>
          <p:cNvPr id="22" name="Скругленная соединительная линия 21"/>
          <p:cNvCxnSpPr>
            <a:stCxn id="13" idx="1"/>
          </p:cNvCxnSpPr>
          <p:nvPr/>
        </p:nvCxnSpPr>
        <p:spPr>
          <a:xfrm rot="10800000">
            <a:off x="4605923" y="4975856"/>
            <a:ext cx="21544" cy="919075"/>
          </a:xfrm>
          <a:prstGeom prst="curvedConnector3">
            <a:avLst>
              <a:gd name="adj1" fmla="val 1161084"/>
            </a:avLst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Скругленная соединительная линия 26"/>
          <p:cNvCxnSpPr>
            <a:endCxn id="12" idx="3"/>
          </p:cNvCxnSpPr>
          <p:nvPr/>
        </p:nvCxnSpPr>
        <p:spPr>
          <a:xfrm rot="16200000" flipV="1">
            <a:off x="7429173" y="5088506"/>
            <a:ext cx="685508" cy="414604"/>
          </a:xfrm>
          <a:prstGeom prst="curvedConnector2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0" y="-17548"/>
            <a:ext cx="12192000" cy="416914"/>
          </a:xfrm>
          <a:prstGeom prst="rect">
            <a:avLst/>
          </a:prstGeom>
          <a:solidFill>
            <a:schemeClr val="accent2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68425" algn="ctr">
              <a:lnSpc>
                <a:spcPct val="100000"/>
              </a:lnSpc>
            </a:pPr>
            <a:r>
              <a:rPr lang="ru-RU" sz="1600" b="1" spc="-5" dirty="0">
                <a:latin typeface="Times New Roman"/>
                <a:cs typeface="Times New Roman"/>
              </a:rPr>
              <a:t>ТРУДОУСТРОЙСТВО</a:t>
            </a:r>
            <a:r>
              <a:rPr lang="ru-RU" sz="1600" b="1" dirty="0">
                <a:latin typeface="Times New Roman"/>
                <a:cs typeface="Times New Roman"/>
              </a:rPr>
              <a:t> </a:t>
            </a:r>
            <a:r>
              <a:rPr lang="ru-RU" sz="1600" b="1" spc="-5" dirty="0">
                <a:latin typeface="Times New Roman"/>
                <a:cs typeface="Times New Roman"/>
              </a:rPr>
              <a:t>НЕСОВЕРШЕННОЛЕТНИХ</a:t>
            </a:r>
            <a:r>
              <a:rPr lang="ru-RU" sz="1600" b="1" spc="10" dirty="0">
                <a:latin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cs typeface="Times New Roman"/>
              </a:rPr>
              <a:t>ГРАЖДАН</a:t>
            </a:r>
            <a:r>
              <a:rPr lang="ru-RU" sz="1600" b="1" spc="5" dirty="0">
                <a:latin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cs typeface="Times New Roman"/>
              </a:rPr>
              <a:t>В</a:t>
            </a:r>
            <a:r>
              <a:rPr lang="ru-RU" sz="1600" b="1" spc="5" dirty="0">
                <a:latin typeface="Times New Roman"/>
                <a:cs typeface="Times New Roman"/>
              </a:rPr>
              <a:t> </a:t>
            </a:r>
            <a:r>
              <a:rPr lang="ru-RU" sz="1600" b="1" spc="-5" dirty="0">
                <a:latin typeface="Times New Roman"/>
                <a:cs typeface="Times New Roman"/>
              </a:rPr>
              <a:t>ВОЗРАСТЕ</a:t>
            </a:r>
            <a:r>
              <a:rPr lang="ru-RU" sz="1600" b="1" spc="5" dirty="0">
                <a:latin typeface="Times New Roman"/>
                <a:cs typeface="Times New Roman"/>
              </a:rPr>
              <a:t> </a:t>
            </a:r>
            <a:r>
              <a:rPr lang="ru-RU" sz="1600" b="1" spc="-5" dirty="0">
                <a:latin typeface="Times New Roman"/>
                <a:cs typeface="Times New Roman"/>
              </a:rPr>
              <a:t>ОТ</a:t>
            </a:r>
            <a:r>
              <a:rPr lang="ru-RU" sz="1600" b="1" spc="5" dirty="0">
                <a:latin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cs typeface="Times New Roman"/>
              </a:rPr>
              <a:t>14</a:t>
            </a:r>
            <a:r>
              <a:rPr lang="ru-RU" sz="1600" b="1" spc="10" dirty="0">
                <a:latin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cs typeface="Times New Roman"/>
              </a:rPr>
              <a:t>ДО </a:t>
            </a:r>
            <a:r>
              <a:rPr lang="ru-RU" sz="1600" b="1" spc="-5" dirty="0">
                <a:latin typeface="Times New Roman"/>
                <a:cs typeface="Times New Roman"/>
              </a:rPr>
              <a:t>18</a:t>
            </a:r>
            <a:r>
              <a:rPr lang="ru-RU" sz="1600" b="1" spc="-10" dirty="0">
                <a:latin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cs typeface="Times New Roman"/>
              </a:rPr>
              <a:t>ЛЕТ</a:t>
            </a:r>
            <a:endParaRPr lang="ru-RU" sz="1600" dirty="0">
              <a:latin typeface="Times New Roman"/>
              <a:cs typeface="Times New Roman"/>
            </a:endParaRPr>
          </a:p>
        </p:txBody>
      </p:sp>
      <p:pic>
        <p:nvPicPr>
          <p:cNvPr id="1026" name="Picture 2" descr="https://abannet.ru/sites/default/files/79e9a87f-b9a2-4e3a-baf9-de7727ec0a4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7" t="16001" r="6024" b="14231"/>
          <a:stretch/>
        </p:blipFill>
        <p:spPr bwMode="auto">
          <a:xfrm>
            <a:off x="3873837" y="2585469"/>
            <a:ext cx="2368252" cy="1117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97687" y="4498088"/>
            <a:ext cx="3408698" cy="123110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70C0"/>
                </a:solidFill>
              </a:rPr>
              <a:t>Оплата труда</a:t>
            </a:r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Не ниже установленного минимального размера  оплаты труда (19 242 руб.) с учетом количества  рабочих часов, определенных для несовершеннолетних  граждан трудовым законодательством, согласно  фактически отработанному </a:t>
            </a:r>
            <a:r>
              <a:rPr lang="ru-RU" sz="1050" dirty="0" smtClean="0"/>
              <a:t>времени</a:t>
            </a:r>
            <a:r>
              <a:rPr lang="ru-RU" sz="1050" dirty="0"/>
              <a:t>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382000" y="5284772"/>
            <a:ext cx="3742216" cy="90794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70C0"/>
                </a:solidFill>
              </a:rPr>
              <a:t>Возмещение затрат работодателю</a:t>
            </a:r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Для работодателей внебюджетной  сферы, принимающих на работу  </a:t>
            </a:r>
            <a:r>
              <a:rPr lang="ru-RU" sz="1050" dirty="0" smtClean="0"/>
              <a:t>подростков, предусмотрены </a:t>
            </a:r>
            <a:r>
              <a:rPr lang="ru-RU" sz="1050" dirty="0"/>
              <a:t>дополнительные стимулирующие меры  поддержки – </a:t>
            </a:r>
            <a:r>
              <a:rPr lang="ru-RU" sz="1050"/>
              <a:t>предоставление </a:t>
            </a:r>
            <a:r>
              <a:rPr lang="ru-RU" sz="1050" smtClean="0"/>
              <a:t>субсидии.</a:t>
            </a:r>
            <a:endParaRPr lang="ru-RU" sz="1050" dirty="0"/>
          </a:p>
        </p:txBody>
      </p:sp>
      <p:pic>
        <p:nvPicPr>
          <p:cNvPr id="2" name="Picture 2" descr="http://qrcoder.ru/code/?https%3A%2F%2Ftrudzan.tverreg.ru%2Fcontent%2F%F2%F0%F3%E4%EE%F3%F1%F2%F0%EE%E9%F1%F2%E2%EE_%EF%EE%E4%F0%EE%F1%F2%EA%EE%E2__%ED%EE%E2%E0%FF_&amp;4&amp;0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26" t="6895" r="6481" b="6611"/>
          <a:stretch/>
        </p:blipFill>
        <p:spPr bwMode="auto">
          <a:xfrm>
            <a:off x="4627468" y="4267546"/>
            <a:ext cx="1371016" cy="137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35938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441</Words>
  <Application>Microsoft Office PowerPoint</Application>
  <PresentationFormat>Широкоэкранный</PresentationFormat>
  <Paragraphs>36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Сурков Даниил Дмитриевич</dc:creator>
  <cp:lastModifiedBy>пк10</cp:lastModifiedBy>
  <cp:revision>42</cp:revision>
  <cp:lastPrinted>2024-04-16T06:59:43Z</cp:lastPrinted>
  <dcterms:created xsi:type="dcterms:W3CDTF">2023-12-21T08:25:07Z</dcterms:created>
  <dcterms:modified xsi:type="dcterms:W3CDTF">2025-04-23T08:39:02Z</dcterms:modified>
</cp:coreProperties>
</file>