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4" d="100"/>
          <a:sy n="84" d="100"/>
        </p:scale>
        <p:origin x="-324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927" y="428241"/>
            <a:ext cx="3366219" cy="23698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Нормативные документы,</a:t>
            </a:r>
          </a:p>
          <a:p>
            <a:pPr algn="ctr"/>
            <a:r>
              <a:rPr lang="ru-RU" sz="1100" b="1" dirty="0">
                <a:solidFill>
                  <a:srgbClr val="0070C0"/>
                </a:solidFill>
              </a:rPr>
              <a:t>регламентирующие труд несовершеннолетних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Трудовой </a:t>
            </a:r>
            <a:r>
              <a:rPr lang="ru-RU" sz="1050" dirty="0"/>
              <a:t>Кодекс РФ.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Постановление Правительства РФ от </a:t>
            </a:r>
            <a:r>
              <a:rPr lang="ru-RU" sz="1050" dirty="0" smtClean="0"/>
              <a:t>25.02.2000  № </a:t>
            </a:r>
            <a:r>
              <a:rPr lang="ru-RU" sz="1050" dirty="0"/>
              <a:t>163 «Об утверждении перечня тяжелых работ и  работ с вредными или опасными условиями труда, при  выполнении которых запрещается применение </a:t>
            </a:r>
            <a:r>
              <a:rPr lang="ru-RU" sz="1050" dirty="0" smtClean="0"/>
              <a:t>труда лиц </a:t>
            </a:r>
            <a:r>
              <a:rPr lang="ru-RU" sz="1050" dirty="0"/>
              <a:t>моложе восемнадцати лет».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Постановление Главного государственного  </a:t>
            </a:r>
            <a:r>
              <a:rPr lang="ru-RU" sz="1050" dirty="0"/>
              <a:t>санитарного врача РФ от 28.09.2020 № 28 «Об  </a:t>
            </a:r>
            <a:r>
              <a:rPr lang="ru-RU" sz="1050" dirty="0" smtClean="0"/>
              <a:t>утверждении санитарных правил СП 2.4.3648-20 «Санитарно-эпидемиологические требования к организациям </a:t>
            </a:r>
            <a:r>
              <a:rPr lang="ru-RU" sz="1050" dirty="0"/>
              <a:t>воспитания и обучения, отдыха и  оздоровления детей и молодежи».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425287"/>
            <a:ext cx="4572000" cy="16312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Где запрещено работать подросткам </a:t>
            </a:r>
            <a:r>
              <a:rPr lang="ru-RU" sz="1200" b="1" dirty="0" smtClean="0">
                <a:solidFill>
                  <a:srgbClr val="0070C0"/>
                </a:solidFill>
              </a:rPr>
              <a:t>младше </a:t>
            </a:r>
            <a:r>
              <a:rPr lang="ru-RU" sz="1200" b="1" dirty="0">
                <a:solidFill>
                  <a:srgbClr val="0070C0"/>
                </a:solidFill>
              </a:rPr>
              <a:t>18 лет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с вредными и (или) опасными условиями </a:t>
            </a:r>
            <a:r>
              <a:rPr lang="ru-RU" sz="1100" dirty="0" smtClean="0"/>
              <a:t>труда</a:t>
            </a:r>
            <a:r>
              <a:rPr lang="ru-RU" sz="1100" dirty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по переноске и передвижению тяжестей,  превышающих установленные для них предельные  нормы</a:t>
            </a:r>
            <a:r>
              <a:rPr lang="ru-RU" sz="1100" dirty="0" smtClean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работах, выполнение которых может причинить вред  здоровью, нравственному развитию подростков  (игорный бизнес, работа в ночных клубах, </a:t>
            </a:r>
            <a:r>
              <a:rPr lang="ru-RU" sz="1100" dirty="0" smtClean="0"/>
              <a:t>производство, </a:t>
            </a:r>
            <a:r>
              <a:rPr lang="ru-RU" sz="1100" dirty="0"/>
              <a:t>перевозка </a:t>
            </a:r>
            <a:r>
              <a:rPr lang="ru-RU" sz="1100" dirty="0" smtClean="0"/>
              <a:t>и торговля </a:t>
            </a:r>
            <a:r>
              <a:rPr lang="ru-RU" sz="1100" dirty="0"/>
              <a:t>спиртными </a:t>
            </a:r>
            <a:r>
              <a:rPr lang="ru-RU" sz="1100" dirty="0" smtClean="0"/>
              <a:t>напитками, табачными изделиями, наркотическими и токсическими </a:t>
            </a:r>
            <a:r>
              <a:rPr lang="ru-RU" sz="1100" dirty="0"/>
              <a:t>препаратами</a:t>
            </a:r>
            <a:r>
              <a:rPr lang="ru-RU" sz="1100" dirty="0" smtClean="0"/>
              <a:t>).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Подробную</a:t>
            </a:r>
            <a:r>
              <a:rPr lang="ru-RU" sz="1400" b="1" i="1" spc="42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информацию</a:t>
            </a:r>
            <a:r>
              <a:rPr lang="ru-RU" sz="1400" b="1" i="1" spc="675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можно</a:t>
            </a:r>
            <a:r>
              <a:rPr lang="ru-RU" sz="1400" b="1" i="1" spc="70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получить в структурных подразделениях Государственного казенного учреждения Тверской области </a:t>
            </a:r>
            <a:endParaRPr lang="ru-RU" sz="1400" b="1" i="1" spc="-5" dirty="0" smtClean="0">
              <a:solidFill>
                <a:schemeClr val="accent5"/>
              </a:solidFill>
              <a:cs typeface="Calibri"/>
            </a:endParaRPr>
          </a:p>
          <a:p>
            <a:pPr marL="78740" algn="ctr">
              <a:lnSpc>
                <a:spcPts val="1285"/>
              </a:lnSpc>
            </a:pP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«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Центр  занятости населения Тверской области</a:t>
            </a: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»</a:t>
            </a:r>
          </a:p>
          <a:p>
            <a:pPr marL="78740" algn="ctr">
              <a:lnSpc>
                <a:spcPts val="1285"/>
              </a:lnSpc>
            </a:pPr>
            <a:r>
              <a:rPr lang="en-US" sz="1400" b="1" i="1" spc="-5" dirty="0">
                <a:solidFill>
                  <a:schemeClr val="tx1"/>
                </a:solidFill>
                <a:cs typeface="Calibri"/>
              </a:rPr>
              <a:t>https://trudzan.tverreg.ru/page/</a:t>
            </a:r>
            <a:r>
              <a:rPr lang="ru-RU" sz="1400" b="1" i="1" spc="-5" dirty="0">
                <a:solidFill>
                  <a:schemeClr val="tx1"/>
                </a:solidFill>
                <a:cs typeface="Calibri"/>
              </a:rPr>
              <a:t>государственное_казенное_учреждение_тверской_области__центр_занятости_населения_тверской_области_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574" y="2905986"/>
            <a:ext cx="3366218" cy="14619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14-15 лет – 4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15-16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5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16-18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7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14-16 лет – 2,5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 до 18 лет – 4 часа (не более)</a:t>
            </a:r>
            <a:endParaRPr lang="ru-RU" sz="12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06854" y="438333"/>
            <a:ext cx="3531848" cy="33470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Трудоустройство 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Осуществляется в соответствии с нормами  трудового законодательства. При оформлении на  </a:t>
            </a:r>
            <a:r>
              <a:rPr lang="ru-RU" sz="1050" dirty="0" smtClean="0"/>
              <a:t>работу работодатель</a:t>
            </a:r>
            <a:r>
              <a:rPr lang="ru-RU" sz="1050" dirty="0"/>
              <a:t> </a:t>
            </a:r>
            <a:r>
              <a:rPr lang="ru-RU" sz="1050" dirty="0" smtClean="0"/>
              <a:t>заключает  </a:t>
            </a:r>
            <a:r>
              <a:rPr lang="ru-RU" sz="1050" dirty="0"/>
              <a:t>с несовершеннолетним гражданином трудовой  договор.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подростков, получивших общее образование и достигших 14 лет, при заключении трудового договора для выполнения легкого труда, не причиняющего вреда его здоровью, и без ущерба для освоения образовательной программы не требуется получения согласия органов опеки и попечительства, достаточно будет согласия одного из родителей (попечителя</a:t>
            </a:r>
            <a:r>
              <a:rPr lang="ru-RU" sz="1050" dirty="0" smtClean="0"/>
              <a:t>).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Трудоустройство детей-сирот и детей, оставшихся без попечения родителей, будет осуществляться </a:t>
            </a:r>
            <a:r>
              <a:rPr lang="ru-RU" sz="1050" b="1" dirty="0">
                <a:solidFill>
                  <a:schemeClr val="accent2"/>
                </a:solidFill>
              </a:rPr>
              <a:t>только с письменного согласия органа опеки и попечительства или иного законного представителя</a:t>
            </a:r>
            <a:r>
              <a:rPr lang="ru-RU" sz="1050" b="1" dirty="0"/>
              <a:t>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Лица в возрасте до 18 лет принимаются на работу  </a:t>
            </a:r>
            <a:r>
              <a:rPr lang="ru-RU" sz="1050" dirty="0" smtClean="0"/>
              <a:t>только после предварительного медицинского осмотра. Предварительный медицинский осмотр  </a:t>
            </a:r>
            <a:r>
              <a:rPr lang="ru-RU" sz="1050" dirty="0"/>
              <a:t>проводится за </a:t>
            </a:r>
            <a:r>
              <a:rPr lang="ru-RU" sz="1050" dirty="0" smtClean="0"/>
              <a:t>счет средств работодателя.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396486" y="3830964"/>
            <a:ext cx="3742216" cy="1400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Способ подачи работодателем вакансии для  трудоустройства </a:t>
            </a:r>
            <a:r>
              <a:rPr lang="ru-RU" sz="1100" b="1" dirty="0" smtClean="0">
                <a:solidFill>
                  <a:srgbClr val="0070C0"/>
                </a:solidFill>
              </a:rPr>
              <a:t>подростка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Работодателю, желающему принять на работу  подростков, необходимо: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trudvsem.ru (если он не  зарегистрирован);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pic>
        <p:nvPicPr>
          <p:cNvPr id="10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2175" y="2152110"/>
            <a:ext cx="1803857" cy="2047552"/>
          </a:xfrm>
          <a:prstGeom prst="rect">
            <a:avLst/>
          </a:prstGeom>
        </p:spPr>
      </p:pic>
      <p:pic>
        <p:nvPicPr>
          <p:cNvPr id="12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6193609" y="4267545"/>
            <a:ext cx="1371016" cy="137101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TextBox 12"/>
          <p:cNvSpPr txBox="1"/>
          <p:nvPr/>
        </p:nvSpPr>
        <p:spPr>
          <a:xfrm>
            <a:off x="4627467" y="5679486"/>
            <a:ext cx="132016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«Трудоустройство подростков»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45073" y="5679485"/>
            <a:ext cx="217072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Контакты ГКУ Тверской области «ЦЗН Тверской области»</a:t>
            </a:r>
          </a:p>
        </p:txBody>
      </p:sp>
      <p:cxnSp>
        <p:nvCxnSpPr>
          <p:cNvPr id="22" name="Скругленная соединительная линия 21"/>
          <p:cNvCxnSpPr>
            <a:stCxn id="13" idx="1"/>
          </p:cNvCxnSpPr>
          <p:nvPr/>
        </p:nvCxnSpPr>
        <p:spPr>
          <a:xfrm rot="10800000">
            <a:off x="4605923" y="4975856"/>
            <a:ext cx="21544" cy="919075"/>
          </a:xfrm>
          <a:prstGeom prst="curvedConnector3">
            <a:avLst>
              <a:gd name="adj1" fmla="val 1161084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endCxn id="12" idx="3"/>
          </p:cNvCxnSpPr>
          <p:nvPr/>
        </p:nvCxnSpPr>
        <p:spPr>
          <a:xfrm rot="16200000" flipV="1">
            <a:off x="7429173" y="5088506"/>
            <a:ext cx="685508" cy="414604"/>
          </a:xfrm>
          <a:prstGeom prst="curvedConnector2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68425" algn="ctr">
              <a:lnSpc>
                <a:spcPct val="100000"/>
              </a:lnSpc>
            </a:pPr>
            <a:r>
              <a:rPr lang="ru-RU" sz="1600" b="1" spc="-5" dirty="0">
                <a:latin typeface="Times New Roman"/>
                <a:cs typeface="Times New Roman"/>
              </a:rPr>
              <a:t>ТРУДОУСТРОЙСТВО</a:t>
            </a:r>
            <a:r>
              <a:rPr lang="ru-RU" sz="1600" b="1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НЕСОВЕРШЕННОЛЕТНИХ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ГРАЖДАН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В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ВОЗРАСТЕ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ОТ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14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ДО </a:t>
            </a:r>
            <a:r>
              <a:rPr lang="ru-RU" sz="1600" b="1" spc="-5" dirty="0">
                <a:latin typeface="Times New Roman"/>
                <a:cs typeface="Times New Roman"/>
              </a:rPr>
              <a:t>18</a:t>
            </a:r>
            <a:r>
              <a:rPr lang="ru-RU" sz="1600" b="1" spc="-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ЛЕТ</a:t>
            </a:r>
            <a:endParaRPr lang="ru-RU" sz="160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3873837" y="2585469"/>
            <a:ext cx="2368252" cy="111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97687" y="4498088"/>
            <a:ext cx="340869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согласно  фактически 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0" y="5284772"/>
            <a:ext cx="3742216" cy="90794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– </a:t>
            </a:r>
            <a:r>
              <a:rPr lang="ru-RU" sz="1050"/>
              <a:t>предоставление </a:t>
            </a:r>
            <a:r>
              <a:rPr lang="ru-RU" sz="1050" smtClean="0"/>
              <a:t>субсидии.</a:t>
            </a:r>
            <a:endParaRPr lang="ru-RU" sz="1050" dirty="0"/>
          </a:p>
        </p:txBody>
      </p:sp>
      <p:pic>
        <p:nvPicPr>
          <p:cNvPr id="2" name="Picture 2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95" r="6481" b="6611"/>
          <a:stretch/>
        </p:blipFill>
        <p:spPr bwMode="auto">
          <a:xfrm>
            <a:off x="4627468" y="4267546"/>
            <a:ext cx="1371016" cy="137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441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пк</cp:lastModifiedBy>
  <cp:revision>43</cp:revision>
  <cp:lastPrinted>2024-04-16T06:59:43Z</cp:lastPrinted>
  <dcterms:created xsi:type="dcterms:W3CDTF">2023-12-21T08:25:07Z</dcterms:created>
  <dcterms:modified xsi:type="dcterms:W3CDTF">2025-04-22T11:08:41Z</dcterms:modified>
</cp:coreProperties>
</file>